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97" r:id="rId4"/>
    <p:sldMasterId id="2147483881" r:id="rId5"/>
    <p:sldMasterId id="2147483934" r:id="rId6"/>
    <p:sldMasterId id="2147483999" r:id="rId7"/>
    <p:sldMasterId id="2147484013" r:id="rId8"/>
    <p:sldMasterId id="2147484019" r:id="rId9"/>
    <p:sldMasterId id="2147484037" r:id="rId10"/>
  </p:sldMasterIdLst>
  <p:notesMasterIdLst>
    <p:notesMasterId r:id="rId19"/>
  </p:notesMasterIdLst>
  <p:handoutMasterIdLst>
    <p:handoutMasterId r:id="rId20"/>
  </p:handoutMasterIdLst>
  <p:sldIdLst>
    <p:sldId id="530" r:id="rId11"/>
    <p:sldId id="550" r:id="rId12"/>
    <p:sldId id="551" r:id="rId13"/>
    <p:sldId id="552" r:id="rId14"/>
    <p:sldId id="553" r:id="rId15"/>
    <p:sldId id="554" r:id="rId16"/>
    <p:sldId id="609" r:id="rId17"/>
    <p:sldId id="583" r:id="rId18"/>
  </p:sldIdLst>
  <p:sldSz cx="12192000" cy="6858000"/>
  <p:notesSz cx="6669088" cy="9872663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a Pēdiņa" initials="IP" lastIdx="8" clrIdx="0">
    <p:extLst>
      <p:ext uri="{19B8F6BF-5375-455C-9EA6-DF929625EA0E}">
        <p15:presenceInfo xmlns:p15="http://schemas.microsoft.com/office/powerpoint/2012/main" userId="S-1-5-21-924060480-1444801791-4070566659-4249" providerId="AD"/>
      </p:ext>
    </p:extLst>
  </p:cmAuthor>
  <p:cmAuthor id="2" name="Lana Frančeska Dreimane" initials="LFD" lastIdx="3" clrIdx="1">
    <p:extLst>
      <p:ext uri="{19B8F6BF-5375-455C-9EA6-DF929625EA0E}">
        <p15:presenceInfo xmlns:p15="http://schemas.microsoft.com/office/powerpoint/2012/main" userId="S-1-5-21-924060480-1444801791-4070566659-2787" providerId="AD"/>
      </p:ext>
    </p:extLst>
  </p:cmAuthor>
  <p:cmAuthor id="3" name="Baiba Švāne" initials="BŠ" lastIdx="1" clrIdx="2">
    <p:extLst>
      <p:ext uri="{19B8F6BF-5375-455C-9EA6-DF929625EA0E}">
        <p15:presenceInfo xmlns:p15="http://schemas.microsoft.com/office/powerpoint/2012/main" userId="S-1-5-21-924060480-1444801791-4070566659-4227" providerId="AD"/>
      </p:ext>
    </p:extLst>
  </p:cmAuthor>
  <p:cmAuthor id="4" name="Anna Skane" initials="AS" lastIdx="1" clrIdx="3">
    <p:extLst>
      <p:ext uri="{19B8F6BF-5375-455C-9EA6-DF929625EA0E}">
        <p15:presenceInfo xmlns:p15="http://schemas.microsoft.com/office/powerpoint/2012/main" userId="S-1-5-21-924060480-1444801791-4070566659-3512" providerId="AD"/>
      </p:ext>
    </p:extLst>
  </p:cmAuthor>
  <p:cmAuthor id="5" name="Laila Bekmane" initials="LB" lastIdx="4" clrIdx="4">
    <p:extLst>
      <p:ext uri="{19B8F6BF-5375-455C-9EA6-DF929625EA0E}">
        <p15:presenceInfo xmlns:p15="http://schemas.microsoft.com/office/powerpoint/2012/main" userId="S-1-5-21-924060480-1444801791-4070566659-34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6CA"/>
    <a:srgbClr val="E7D1FB"/>
    <a:srgbClr val="9D19B7"/>
    <a:srgbClr val="FFFFFF"/>
    <a:srgbClr val="555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79" autoAdjust="0"/>
    <p:restoredTop sz="91607" autoAdjust="0"/>
  </p:normalViewPr>
  <p:slideViewPr>
    <p:cSldViewPr snapToGrid="0">
      <p:cViewPr varScale="1">
        <p:scale>
          <a:sx n="104" d="100"/>
          <a:sy n="104" d="100"/>
        </p:scale>
        <p:origin x="132" y="11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41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41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3E0C3-01B9-4A82-AED9-1DE62553352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70"/>
            <a:ext cx="2889362" cy="4941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8470"/>
            <a:ext cx="2889362" cy="4941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60046-8539-4A54-8065-4A795399D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8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6" y="0"/>
            <a:ext cx="288993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001B4-8C34-4842-BBCD-109A5F87A7F1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1235075"/>
            <a:ext cx="591978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6" y="9377318"/>
            <a:ext cx="288993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57045-3533-40A3-8DF3-76C90D066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2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4AE6-33B2-4859-8A31-DF3F563B9111}" type="slidenum">
              <a:rPr lang="lv-LV" altLang="lv-LV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0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8">
            <a:extLst>
              <a:ext uri="{FF2B5EF4-FFF2-40B4-BE49-F238E27FC236}">
                <a16:creationId xmlns:a16="http://schemas.microsoft.com/office/drawing/2014/main" id="{7716AF73-4FDC-4EE1-93FD-95D020AA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109" y="3464085"/>
            <a:ext cx="8013701" cy="56641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20E7B0-EEAD-49CA-8FB6-FDB9A617E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EECCE-6AE8-4284-90BF-09D29790F8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2E16E-E25D-4668-B4BC-10F06FB771F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EDCF6903-3EBA-4316-B3F4-FBE66D76F037}" type="datetime1">
              <a:rPr lang="lv-LV"/>
              <a:pPr lvl="0"/>
              <a:t>14.04.2023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CFBEF-C322-41C5-B78E-E916D67A3D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7648505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2539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27D887F-9FC9-4D8A-A0A8-44EE970C752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82133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66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BAEAE0F-A9D6-46CC-A279-395D0AC23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034AD56-F7CB-4A87-B7B1-64ED5A4A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40C5876-F175-4610-B844-5FAF5BC0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8A5D4E-C2A1-4AC2-8A2B-C18BF4EB5428}" type="datetimeFigureOut">
              <a:rPr lang="lv-LV" smtClean="0">
                <a:solidFill>
                  <a:prstClr val="black"/>
                </a:solidFill>
              </a:rPr>
              <a:pPr/>
              <a:t>14.04.2023</a:t>
            </a:fld>
            <a:endParaRPr lang="lv-LV">
              <a:solidFill>
                <a:prstClr val="black"/>
              </a:solidFill>
            </a:endParaRP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D2BAC60-1D58-47A1-AD11-A19932C4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>
              <a:solidFill>
                <a:prstClr val="black"/>
              </a:solidFill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6E971E8-E48C-461A-B1F6-F15DAEB1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57FF2F-85E8-4742-90EF-800BB5EA9058}" type="slidenum">
              <a:rPr lang="lv-LV" smtClean="0">
                <a:solidFill>
                  <a:prstClr val="black"/>
                </a:solidFill>
              </a:rPr>
              <a:pPr/>
              <a:t>‹#›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90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822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514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787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3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2539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27D887F-9FC9-4D8A-A0A8-44EE970C7521}" type="slidenum">
              <a:rPr lang="en-US" altLang="lv-LV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6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52945"/>
          <a:stretch>
            <a:fillRect/>
          </a:stretch>
        </p:blipFill>
        <p:spPr bwMode="auto">
          <a:xfrm>
            <a:off x="10390169" y="4462390"/>
            <a:ext cx="1801831" cy="239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10345738" y="6365875"/>
            <a:ext cx="538162" cy="304800"/>
          </a:xfrm>
          <a:prstGeom prst="rect">
            <a:avLst/>
          </a:prstGeom>
        </p:spPr>
        <p:txBody>
          <a:bodyPr lIns="93957" tIns="46979" rIns="93957" bIns="46979" anchor="ctr"/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B2D00A0-1C00-4CA6-AED5-92EDBD30512B}" type="slidenum">
              <a:rPr lang="en-US" altLang="lv-LV" sz="1400" b="0" smtClean="0"/>
              <a:pPr>
                <a:defRPr/>
              </a:pPr>
              <a:t>‹#›</a:t>
            </a:fld>
            <a:endParaRPr lang="en-US" altLang="lv-LV" b="0" dirty="0"/>
          </a:p>
        </p:txBody>
      </p:sp>
      <p:pic>
        <p:nvPicPr>
          <p:cNvPr id="8" name="Picture 4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11064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0933"/>
            <a:ext cx="8128000" cy="1036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3"/>
            <a:ext cx="8128000" cy="4373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847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52945"/>
          <a:stretch>
            <a:fillRect/>
          </a:stretch>
        </p:blipFill>
        <p:spPr bwMode="auto">
          <a:xfrm>
            <a:off x="10390169" y="4460741"/>
            <a:ext cx="1801831" cy="239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10345738" y="6365875"/>
            <a:ext cx="538162" cy="304800"/>
          </a:xfrm>
          <a:prstGeom prst="rect">
            <a:avLst/>
          </a:prstGeom>
        </p:spPr>
        <p:txBody>
          <a:bodyPr lIns="93957" tIns="46979" rIns="93957" bIns="46979" anchor="ctr"/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EDD1B4B-5038-47D7-8D0D-A4ADB9D544C9}" type="slidenum">
              <a:rPr lang="en-US" altLang="lv-LV" sz="1400" b="0" smtClean="0"/>
              <a:pPr>
                <a:defRPr/>
              </a:pPr>
              <a:t>‹#›</a:t>
            </a:fld>
            <a:endParaRPr lang="en-US" altLang="lv-LV" b="0" dirty="0"/>
          </a:p>
        </p:txBody>
      </p:sp>
      <p:pic>
        <p:nvPicPr>
          <p:cNvPr id="8" name="Picture 4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11064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01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7"/>
            <a:ext cx="8128000" cy="4373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4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22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422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4498229-AD48-4492-9BF1-3F3B2618466F}" type="slidenum">
              <a:rPr lang="en-US" altLang="lv-LV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3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52945"/>
          <a:stretch>
            <a:fillRect/>
          </a:stretch>
        </p:blipFill>
        <p:spPr bwMode="auto">
          <a:xfrm>
            <a:off x="10390169" y="4462390"/>
            <a:ext cx="1801831" cy="239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10345738" y="6365875"/>
            <a:ext cx="538162" cy="304800"/>
          </a:xfrm>
          <a:prstGeom prst="rect">
            <a:avLst/>
          </a:prstGeom>
        </p:spPr>
        <p:txBody>
          <a:bodyPr lIns="93957" tIns="46979" rIns="93957" bIns="46979" anchor="ctr"/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B2D00A0-1C00-4CA6-AED5-92EDBD30512B}" type="slidenum">
              <a:rPr lang="en-US" altLang="lv-LV" sz="1400" b="0" smtClean="0"/>
              <a:pPr>
                <a:defRPr/>
              </a:pPr>
              <a:t>‹#›</a:t>
            </a:fld>
            <a:endParaRPr lang="en-US" altLang="lv-LV" b="0" dirty="0"/>
          </a:p>
        </p:txBody>
      </p:sp>
      <p:pic>
        <p:nvPicPr>
          <p:cNvPr id="8" name="Picture 4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11064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0933"/>
            <a:ext cx="8128000" cy="1036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3"/>
            <a:ext cx="8128000" cy="4373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05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2353B0-659A-4B1B-9A03-BD8B299A9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291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73517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2539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27D887F-9FC9-4D8A-A0A8-44EE970C7521}" type="slidenum">
              <a:rPr lang="en-US" altLang="lv-LV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17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77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087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2353B0-659A-4B1B-9A03-BD8B299A9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291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73517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2539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27D887F-9FC9-4D8A-A0A8-44EE970C7521}" type="slidenum">
              <a:rPr lang="en-US" altLang="lv-LV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5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63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623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517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05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2539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27D887F-9FC9-4D8A-A0A8-44EE970C7521}" type="slidenum">
              <a:rPr lang="en-US" altLang="lv-LV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9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52945"/>
          <a:stretch>
            <a:fillRect/>
          </a:stretch>
        </p:blipFill>
        <p:spPr bwMode="auto">
          <a:xfrm>
            <a:off x="10390169" y="4460741"/>
            <a:ext cx="1801831" cy="239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10345738" y="6365875"/>
            <a:ext cx="538162" cy="304800"/>
          </a:xfrm>
          <a:prstGeom prst="rect">
            <a:avLst/>
          </a:prstGeom>
        </p:spPr>
        <p:txBody>
          <a:bodyPr lIns="93957" tIns="46979" rIns="93957" bIns="46979" anchor="ctr"/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EDD1B4B-5038-47D7-8D0D-A4ADB9D544C9}" type="slidenum">
              <a:rPr lang="en-US" altLang="lv-LV" sz="1400" b="0" smtClean="0"/>
              <a:pPr>
                <a:defRPr/>
              </a:pPr>
              <a:t>‹#›</a:t>
            </a:fld>
            <a:endParaRPr lang="en-US" altLang="lv-LV" b="0" dirty="0"/>
          </a:p>
        </p:txBody>
      </p:sp>
      <p:pic>
        <p:nvPicPr>
          <p:cNvPr id="8" name="Picture 4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11064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01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7"/>
            <a:ext cx="8128000" cy="4373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4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22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422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4498229-AD48-4492-9BF1-3F3B2618466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45662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52945"/>
          <a:stretch>
            <a:fillRect/>
          </a:stretch>
        </p:blipFill>
        <p:spPr bwMode="auto">
          <a:xfrm>
            <a:off x="10390169" y="4462390"/>
            <a:ext cx="1801831" cy="239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10345738" y="6365875"/>
            <a:ext cx="538162" cy="304800"/>
          </a:xfrm>
          <a:prstGeom prst="rect">
            <a:avLst/>
          </a:prstGeom>
        </p:spPr>
        <p:txBody>
          <a:bodyPr lIns="93957" tIns="46979" rIns="93957" bIns="46979" anchor="ctr"/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B2D00A0-1C00-4CA6-AED5-92EDBD30512B}" type="slidenum">
              <a:rPr lang="en-US" altLang="lv-LV" sz="1400" b="0" smtClean="0"/>
              <a:pPr>
                <a:defRPr/>
              </a:pPr>
              <a:t>‹#›</a:t>
            </a:fld>
            <a:endParaRPr lang="en-US" altLang="lv-LV" b="0" dirty="0"/>
          </a:p>
        </p:txBody>
      </p:sp>
      <p:pic>
        <p:nvPicPr>
          <p:cNvPr id="8" name="Picture 4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11064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0933"/>
            <a:ext cx="8128000" cy="1036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3"/>
            <a:ext cx="8128000" cy="4373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889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7" t="52945"/>
          <a:stretch>
            <a:fillRect/>
          </a:stretch>
        </p:blipFill>
        <p:spPr bwMode="auto">
          <a:xfrm>
            <a:off x="10390169" y="4460741"/>
            <a:ext cx="1801831" cy="239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10345738" y="6365875"/>
            <a:ext cx="538162" cy="304800"/>
          </a:xfrm>
          <a:prstGeom prst="rect">
            <a:avLst/>
          </a:prstGeom>
        </p:spPr>
        <p:txBody>
          <a:bodyPr lIns="93957" tIns="46979" rIns="93957" bIns="46979" anchor="ctr"/>
          <a:lstStyle>
            <a:defPPr>
              <a:defRPr lang="en-US"/>
            </a:defPPr>
            <a:lvl1pPr algn="r" defTabSz="938213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+mn-cs"/>
              </a:defRPr>
            </a:lvl1pPr>
            <a:lvl2pPr marL="468313" indent="-111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38213" indent="-238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408113" indent="-365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78013" indent="-49213"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3EDD1B4B-5038-47D7-8D0D-A4ADB9D544C9}" type="slidenum">
              <a:rPr lang="en-US" altLang="lv-LV" sz="1400" b="0" smtClean="0"/>
              <a:pPr>
                <a:defRPr/>
              </a:pPr>
              <a:t>‹#›</a:t>
            </a:fld>
            <a:endParaRPr lang="en-US" altLang="lv-LV" b="0" dirty="0"/>
          </a:p>
        </p:txBody>
      </p:sp>
      <p:pic>
        <p:nvPicPr>
          <p:cNvPr id="8" name="Picture 4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11064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01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7"/>
            <a:ext cx="8128000" cy="4373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4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844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2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422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  <a:prstGeom prst="rect">
            <a:avLst/>
          </a:prstGeom>
        </p:spPr>
        <p:txBody>
          <a:bodyPr/>
          <a:lstStyle>
            <a:lvl1pPr>
              <a:defRPr sz="422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4498229-AD48-4492-9BF1-3F3B2618466F}" type="slidenum">
              <a:rPr lang="en-US" altLang="lv-LV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65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1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60" r:id="rId2"/>
    <p:sldLayoutId id="2147483761" r:id="rId3"/>
    <p:sldLayoutId id="2147483762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93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36" r:id="rId3"/>
    <p:sldLayoutId id="2147483740" r:id="rId4"/>
    <p:sldLayoutId id="2147483741" r:id="rId5"/>
    <p:sldLayoutId id="2147483742" r:id="rId6"/>
    <p:sldLayoutId id="2147483738" r:id="rId7"/>
    <p:sldLayoutId id="2147483743" r:id="rId8"/>
    <p:sldLayoutId id="2147483745" r:id="rId9"/>
    <p:sldLayoutId id="2147483747" r:id="rId10"/>
    <p:sldLayoutId id="2147483746" r:id="rId11"/>
    <p:sldLayoutId id="2147483744" r:id="rId12"/>
    <p:sldLayoutId id="2147483759" r:id="rId1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63" r:id="rId2"/>
    <p:sldLayoutId id="2147484010" r:id="rId3"/>
    <p:sldLayoutId id="2147484112" r:id="rId4"/>
    <p:sldLayoutId id="2147484114" r:id="rId5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31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4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30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69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8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48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B01WjameYMvL7-XfI8vRIA/video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eo4geo.eu/training-material-catalogu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085554" y="2675869"/>
            <a:ext cx="9747250" cy="10366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lv-LV" sz="4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Progress </a:t>
            </a:r>
            <a:r>
              <a:rPr lang="lv-LV" sz="4000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satelītdatu</a:t>
            </a:r>
            <a:r>
              <a:rPr lang="lv-LV" sz="4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izmantošanas jomas attīstībā</a:t>
            </a:r>
          </a:p>
        </p:txBody>
      </p:sp>
    </p:spTree>
    <p:extLst>
      <p:ext uri="{BB962C8B-B14F-4D97-AF65-F5344CB8AC3E}">
        <p14:creationId xmlns:p14="http://schemas.microsoft.com/office/powerpoint/2010/main" val="106804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aisnstūris 19">
            <a:extLst>
              <a:ext uri="{FF2B5EF4-FFF2-40B4-BE49-F238E27FC236}">
                <a16:creationId xmlns:a16="http://schemas.microsoft.com/office/drawing/2014/main" id="{FEB5A1EF-7565-47F3-8CCB-622034E613BD}"/>
              </a:ext>
            </a:extLst>
          </p:cNvPr>
          <p:cNvSpPr/>
          <p:nvPr/>
        </p:nvSpPr>
        <p:spPr>
          <a:xfrm>
            <a:off x="10039027" y="5313659"/>
            <a:ext cx="2016586" cy="1372187"/>
          </a:xfrm>
          <a:prstGeom prst="rect">
            <a:avLst/>
          </a:prstGeom>
          <a:solidFill>
            <a:srgbClr val="A2C6C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pic>
        <p:nvPicPr>
          <p:cNvPr id="12" name="Attēls 11" descr="Attēls, kurā ir karte&#10;&#10;Apraksts ģenerēts automātiski">
            <a:extLst>
              <a:ext uri="{FF2B5EF4-FFF2-40B4-BE49-F238E27FC236}">
                <a16:creationId xmlns:a16="http://schemas.microsoft.com/office/drawing/2014/main" id="{20A46D4B-7420-4C0F-93DE-22DA2D3016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 t="50085" r="9024" b="34714"/>
          <a:stretch/>
        </p:blipFill>
        <p:spPr>
          <a:xfrm>
            <a:off x="-7677" y="5485814"/>
            <a:ext cx="11849100" cy="1372186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DA2CD1CF-FD7D-40CD-BEEF-08E2C7F20D49}"/>
              </a:ext>
            </a:extLst>
          </p:cNvPr>
          <p:cNvGrpSpPr/>
          <p:nvPr/>
        </p:nvGrpSpPr>
        <p:grpSpPr>
          <a:xfrm>
            <a:off x="971316" y="3107327"/>
            <a:ext cx="10290242" cy="1505745"/>
            <a:chOff x="1078296" y="3400552"/>
            <a:chExt cx="10290242" cy="1505745"/>
          </a:xfrm>
        </p:grpSpPr>
        <p:sp>
          <p:nvSpPr>
            <p:cNvPr id="22" name="Brīvforma: forma 21">
              <a:extLst>
                <a:ext uri="{FF2B5EF4-FFF2-40B4-BE49-F238E27FC236}">
                  <a16:creationId xmlns:a16="http://schemas.microsoft.com/office/drawing/2014/main" id="{195155E7-4CE9-48E8-9604-F7C07F654163}"/>
                </a:ext>
              </a:extLst>
            </p:cNvPr>
            <p:cNvSpPr/>
            <p:nvPr/>
          </p:nvSpPr>
          <p:spPr>
            <a:xfrm rot="20535568">
              <a:off x="4791788" y="3595195"/>
              <a:ext cx="5132438" cy="1311102"/>
            </a:xfrm>
            <a:custGeom>
              <a:avLst/>
              <a:gdLst>
                <a:gd name="connsiteX0" fmla="*/ 0 w 5132438"/>
                <a:gd name="connsiteY0" fmla="*/ 0 h 885634"/>
                <a:gd name="connsiteX1" fmla="*/ 1356851 w 5132438"/>
                <a:gd name="connsiteY1" fmla="*/ 875070 h 885634"/>
                <a:gd name="connsiteX2" fmla="*/ 3529780 w 5132438"/>
                <a:gd name="connsiteY2" fmla="*/ 501445 h 885634"/>
                <a:gd name="connsiteX3" fmla="*/ 5132438 w 5132438"/>
                <a:gd name="connsiteY3" fmla="*/ 766916 h 88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438" h="885634">
                  <a:moveTo>
                    <a:pt x="0" y="0"/>
                  </a:moveTo>
                  <a:cubicBezTo>
                    <a:pt x="384277" y="395748"/>
                    <a:pt x="768554" y="791496"/>
                    <a:pt x="1356851" y="875070"/>
                  </a:cubicBezTo>
                  <a:cubicBezTo>
                    <a:pt x="1945148" y="958644"/>
                    <a:pt x="2900516" y="519471"/>
                    <a:pt x="3529780" y="501445"/>
                  </a:cubicBezTo>
                  <a:cubicBezTo>
                    <a:pt x="4159044" y="483419"/>
                    <a:pt x="4645741" y="625167"/>
                    <a:pt x="5132438" y="766916"/>
                  </a:cubicBezTo>
                </a:path>
              </a:pathLst>
            </a:custGeom>
            <a:noFill/>
            <a:ln w="38100">
              <a:solidFill>
                <a:srgbClr val="010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21" name="Brīvforma: forma 20">
              <a:extLst>
                <a:ext uri="{FF2B5EF4-FFF2-40B4-BE49-F238E27FC236}">
                  <a16:creationId xmlns:a16="http://schemas.microsoft.com/office/drawing/2014/main" id="{8566E28E-7BEF-4029-AA44-46D2863DC8BF}"/>
                </a:ext>
              </a:extLst>
            </p:cNvPr>
            <p:cNvSpPr/>
            <p:nvPr/>
          </p:nvSpPr>
          <p:spPr>
            <a:xfrm>
              <a:off x="1436970" y="3582141"/>
              <a:ext cx="2546554" cy="885634"/>
            </a:xfrm>
            <a:custGeom>
              <a:avLst/>
              <a:gdLst>
                <a:gd name="connsiteX0" fmla="*/ 0 w 5132438"/>
                <a:gd name="connsiteY0" fmla="*/ 0 h 885634"/>
                <a:gd name="connsiteX1" fmla="*/ 1356851 w 5132438"/>
                <a:gd name="connsiteY1" fmla="*/ 875070 h 885634"/>
                <a:gd name="connsiteX2" fmla="*/ 3529780 w 5132438"/>
                <a:gd name="connsiteY2" fmla="*/ 501445 h 885634"/>
                <a:gd name="connsiteX3" fmla="*/ 5132438 w 5132438"/>
                <a:gd name="connsiteY3" fmla="*/ 766916 h 885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438" h="885634">
                  <a:moveTo>
                    <a:pt x="0" y="0"/>
                  </a:moveTo>
                  <a:cubicBezTo>
                    <a:pt x="384277" y="395748"/>
                    <a:pt x="768554" y="791496"/>
                    <a:pt x="1356851" y="875070"/>
                  </a:cubicBezTo>
                  <a:cubicBezTo>
                    <a:pt x="1945148" y="958644"/>
                    <a:pt x="2900516" y="519471"/>
                    <a:pt x="3529780" y="501445"/>
                  </a:cubicBezTo>
                  <a:cubicBezTo>
                    <a:pt x="4159044" y="483419"/>
                    <a:pt x="4645741" y="625167"/>
                    <a:pt x="5132438" y="766916"/>
                  </a:cubicBezTo>
                </a:path>
              </a:pathLst>
            </a:custGeom>
            <a:noFill/>
            <a:ln w="38100">
              <a:solidFill>
                <a:srgbClr val="010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39E9B3-F3B1-4053-90B6-80A1BBB1BED7}"/>
                </a:ext>
              </a:extLst>
            </p:cNvPr>
            <p:cNvSpPr txBox="1"/>
            <p:nvPr/>
          </p:nvSpPr>
          <p:spPr>
            <a:xfrm>
              <a:off x="1078296" y="3400553"/>
              <a:ext cx="1569753" cy="467342"/>
            </a:xfrm>
            <a:prstGeom prst="roundRect">
              <a:avLst/>
            </a:prstGeom>
            <a:solidFill>
              <a:srgbClr val="B8D3D5"/>
            </a:solidFill>
            <a:ln w="38100">
              <a:solidFill>
                <a:srgbClr val="01090D"/>
              </a:solidFill>
            </a:ln>
            <a:effectLst>
              <a:softEdge rad="12700"/>
            </a:effectLst>
          </p:spPr>
          <p:txBody>
            <a:bodyPr wrap="square" lIns="180000" tIns="72000" rIns="180000" bIns="72000" rtlCol="0">
              <a:spAutoFit/>
            </a:bodyPr>
            <a:lstStyle/>
            <a:p>
              <a:pPr algn="ctr"/>
              <a:r>
                <a:rPr lang="en-GB" b="1" dirty="0">
                  <a:solidFill>
                    <a:prstClr val="white"/>
                  </a:solidFill>
                  <a:latin typeface="MyriadPro-BoldIt"/>
                </a:rPr>
                <a:t>MĀCĪBAS</a:t>
              </a:r>
              <a:endParaRPr lang="lv-LV" b="1" dirty="0">
                <a:solidFill>
                  <a:prstClr val="white"/>
                </a:solidFill>
                <a:latin typeface="MyriadPro-BoldI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F09EA9-6531-4B27-BD18-5A62FEEFE0CC}"/>
                </a:ext>
              </a:extLst>
            </p:cNvPr>
            <p:cNvSpPr txBox="1"/>
            <p:nvPr/>
          </p:nvSpPr>
          <p:spPr>
            <a:xfrm>
              <a:off x="3080395" y="3400552"/>
              <a:ext cx="2339730" cy="1080276"/>
            </a:xfrm>
            <a:prstGeom prst="roundRect">
              <a:avLst/>
            </a:prstGeom>
            <a:solidFill>
              <a:srgbClr val="B8D3D5"/>
            </a:solidFill>
            <a:ln w="38100">
              <a:solidFill>
                <a:srgbClr val="01090D"/>
              </a:solidFill>
            </a:ln>
            <a:effectLst>
              <a:softEdge rad="12700"/>
            </a:effectLst>
          </p:spPr>
          <p:txBody>
            <a:bodyPr wrap="square" lIns="180000" tIns="72000" rIns="180000" bIns="72000" rtlCol="0">
              <a:spAutoFit/>
            </a:bodyPr>
            <a:lstStyle/>
            <a:p>
              <a:pPr algn="ctr"/>
              <a:r>
                <a:rPr lang="en-GB" b="1" dirty="0">
                  <a:solidFill>
                    <a:prstClr val="white"/>
                  </a:solidFill>
                  <a:latin typeface="MyriadPro-BoldIt"/>
                </a:rPr>
                <a:t>EO PAKALPOJUMU ATTĪSTĪBA</a:t>
              </a:r>
              <a:endParaRPr lang="lv-LV" b="1" dirty="0">
                <a:solidFill>
                  <a:prstClr val="white"/>
                </a:solidFill>
                <a:latin typeface="MyriadPro-BoldI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41688B-FABD-4CCE-8535-E5A9C2EF3DA8}"/>
                </a:ext>
              </a:extLst>
            </p:cNvPr>
            <p:cNvSpPr txBox="1"/>
            <p:nvPr/>
          </p:nvSpPr>
          <p:spPr>
            <a:xfrm>
              <a:off x="5644542" y="3400553"/>
              <a:ext cx="2872265" cy="1080276"/>
            </a:xfrm>
            <a:prstGeom prst="roundRect">
              <a:avLst/>
            </a:prstGeom>
            <a:solidFill>
              <a:srgbClr val="B8D3D5"/>
            </a:solidFill>
            <a:ln w="38100">
              <a:solidFill>
                <a:srgbClr val="01090D"/>
              </a:solidFill>
            </a:ln>
            <a:effectLst>
              <a:softEdge rad="12700"/>
            </a:effectLst>
          </p:spPr>
          <p:txBody>
            <a:bodyPr wrap="square" lIns="180000" tIns="72000" rIns="180000" bIns="72000" rtlCol="0">
              <a:spAutoFit/>
            </a:bodyPr>
            <a:lstStyle/>
            <a:p>
              <a:pPr algn="ctr"/>
              <a:r>
                <a:rPr lang="en-GB" b="1" dirty="0">
                  <a:solidFill>
                    <a:prstClr val="white"/>
                  </a:solidFill>
                  <a:latin typeface="MyriadPro-BoldIt"/>
                </a:rPr>
                <a:t>NORMATĪVIE AKTI UN PLĀNOŠANAS DOK</a:t>
              </a:r>
              <a:r>
                <a:rPr lang="lv-LV" b="1" dirty="0">
                  <a:solidFill>
                    <a:prstClr val="white"/>
                  </a:solidFill>
                  <a:latin typeface="MyriadPro-BoldIt"/>
                </a:rPr>
                <a:t>U</a:t>
              </a:r>
              <a:r>
                <a:rPr lang="en-GB" b="1" dirty="0">
                  <a:solidFill>
                    <a:prstClr val="white"/>
                  </a:solidFill>
                  <a:latin typeface="MyriadPro-BoldIt"/>
                </a:rPr>
                <a:t>MENTI</a:t>
              </a:r>
              <a:endParaRPr lang="lv-LV" b="1" dirty="0">
                <a:solidFill>
                  <a:prstClr val="white"/>
                </a:solidFill>
                <a:latin typeface="MyriadPro-BoldI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E9D1EA-1F5D-45F2-8BFB-80A45F96BF49}"/>
                </a:ext>
              </a:extLst>
            </p:cNvPr>
            <p:cNvSpPr txBox="1"/>
            <p:nvPr/>
          </p:nvSpPr>
          <p:spPr>
            <a:xfrm>
              <a:off x="8660870" y="3707019"/>
              <a:ext cx="2707668" cy="773809"/>
            </a:xfrm>
            <a:prstGeom prst="roundRect">
              <a:avLst/>
            </a:prstGeom>
            <a:solidFill>
              <a:srgbClr val="B8D3D5"/>
            </a:solidFill>
            <a:ln w="38100">
              <a:solidFill>
                <a:srgbClr val="01090D"/>
              </a:solidFill>
            </a:ln>
            <a:effectLst>
              <a:softEdge rad="12700"/>
            </a:effectLst>
          </p:spPr>
          <p:txBody>
            <a:bodyPr wrap="square" lIns="180000" tIns="72000" rIns="180000" bIns="72000" rtlCol="0">
              <a:spAutoFit/>
            </a:bodyPr>
            <a:lstStyle/>
            <a:p>
              <a:r>
                <a:rPr lang="en-GB" b="1" dirty="0">
                  <a:solidFill>
                    <a:prstClr val="white"/>
                  </a:solidFill>
                  <a:latin typeface="MyriadPro-BoldIt"/>
                </a:rPr>
                <a:t>EO EKSELENCES CENTRS</a:t>
              </a:r>
              <a:endParaRPr lang="lv-LV" b="1" dirty="0">
                <a:solidFill>
                  <a:prstClr val="white"/>
                </a:solidFill>
                <a:latin typeface="MyriadPro-BoldI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A03065-2108-45FB-8AED-9FBD06553FCA}"/>
              </a:ext>
            </a:extLst>
          </p:cNvPr>
          <p:cNvSpPr txBox="1"/>
          <p:nvPr/>
        </p:nvSpPr>
        <p:spPr>
          <a:xfrm>
            <a:off x="7677" y="265673"/>
            <a:ext cx="12192000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lv-LV" sz="4800" b="1" i="1" dirty="0">
                <a:solidFill>
                  <a:srgbClr val="B8D3D5"/>
                </a:solidFill>
                <a:latin typeface="MyriadPro-BoldIt"/>
              </a:rPr>
              <a:t>CEĻA KARTE </a:t>
            </a:r>
          </a:p>
          <a:p>
            <a:pPr algn="ctr">
              <a:spcAft>
                <a:spcPts val="300"/>
              </a:spcAft>
            </a:pPr>
            <a:r>
              <a:rPr lang="lv-LV" sz="3200" b="1" dirty="0">
                <a:solidFill>
                  <a:srgbClr val="070F17"/>
                </a:solidFill>
                <a:latin typeface="MyriadPro-BoldIt"/>
              </a:rPr>
              <a:t>plašākai brīvpieejas satelītdatu </a:t>
            </a:r>
          </a:p>
          <a:p>
            <a:pPr algn="ctr">
              <a:spcAft>
                <a:spcPts val="300"/>
              </a:spcAft>
            </a:pPr>
            <a:r>
              <a:rPr lang="lv-LV" sz="3200" b="1" dirty="0">
                <a:solidFill>
                  <a:srgbClr val="070F17"/>
                </a:solidFill>
                <a:latin typeface="MyriadPro-BoldIt"/>
              </a:rPr>
              <a:t>pakalpojumu vai lietojumu izmantošanai Latvijā </a:t>
            </a:r>
          </a:p>
          <a:p>
            <a:pPr algn="ctr">
              <a:spcAft>
                <a:spcPts val="300"/>
              </a:spcAft>
            </a:pPr>
            <a:r>
              <a:rPr lang="lv-LV" sz="3200" b="1" dirty="0">
                <a:solidFill>
                  <a:srgbClr val="070F17"/>
                </a:solidFill>
                <a:latin typeface="MyriadPro-BoldIt"/>
              </a:rPr>
              <a:t>2022.-2023.gadam</a:t>
            </a:r>
          </a:p>
          <a:p>
            <a:endParaRPr lang="lv-LV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0005" y="6540703"/>
            <a:ext cx="1004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3744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rīvforma: forma 60">
            <a:extLst>
              <a:ext uri="{FF2B5EF4-FFF2-40B4-BE49-F238E27FC236}">
                <a16:creationId xmlns:a16="http://schemas.microsoft.com/office/drawing/2014/main" id="{66C74BB1-67F0-4247-B186-8E08B8B36EFA}"/>
              </a:ext>
            </a:extLst>
          </p:cNvPr>
          <p:cNvSpPr/>
          <p:nvPr/>
        </p:nvSpPr>
        <p:spPr>
          <a:xfrm rot="14983096" flipH="1">
            <a:off x="1357158" y="2433959"/>
            <a:ext cx="3731743" cy="706412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02123D"/>
              </a:solidFill>
            </a:endParaRPr>
          </a:p>
        </p:txBody>
      </p:sp>
      <p:sp>
        <p:nvSpPr>
          <p:cNvPr id="53" name="Brīvforma: forma 52">
            <a:extLst>
              <a:ext uri="{FF2B5EF4-FFF2-40B4-BE49-F238E27FC236}">
                <a16:creationId xmlns:a16="http://schemas.microsoft.com/office/drawing/2014/main" id="{8B5941F3-5F34-4E7B-B25E-7D956670B5DC}"/>
              </a:ext>
            </a:extLst>
          </p:cNvPr>
          <p:cNvSpPr/>
          <p:nvPr/>
        </p:nvSpPr>
        <p:spPr>
          <a:xfrm rot="1663284" flipH="1">
            <a:off x="3426122" y="768566"/>
            <a:ext cx="2536412" cy="927000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02123D"/>
              </a:solidFill>
            </a:endParaRPr>
          </a:p>
        </p:txBody>
      </p:sp>
      <p:sp>
        <p:nvSpPr>
          <p:cNvPr id="51" name="Brīvforma: forma 50">
            <a:extLst>
              <a:ext uri="{FF2B5EF4-FFF2-40B4-BE49-F238E27FC236}">
                <a16:creationId xmlns:a16="http://schemas.microsoft.com/office/drawing/2014/main" id="{C9E4CB9F-B820-46F0-8D29-2C1152B13B27}"/>
              </a:ext>
            </a:extLst>
          </p:cNvPr>
          <p:cNvSpPr/>
          <p:nvPr/>
        </p:nvSpPr>
        <p:spPr>
          <a:xfrm rot="2713554" flipH="1">
            <a:off x="2786045" y="1690913"/>
            <a:ext cx="3905310" cy="1010149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02123D"/>
              </a:solidFill>
            </a:endParaRPr>
          </a:p>
        </p:txBody>
      </p:sp>
      <p:sp>
        <p:nvSpPr>
          <p:cNvPr id="25" name="Taisnstūris 24">
            <a:extLst>
              <a:ext uri="{FF2B5EF4-FFF2-40B4-BE49-F238E27FC236}">
                <a16:creationId xmlns:a16="http://schemas.microsoft.com/office/drawing/2014/main" id="{26E30F9B-130E-495D-853D-F04174F067CE}"/>
              </a:ext>
            </a:extLst>
          </p:cNvPr>
          <p:cNvSpPr/>
          <p:nvPr/>
        </p:nvSpPr>
        <p:spPr>
          <a:xfrm>
            <a:off x="9317151" y="2504209"/>
            <a:ext cx="2874850" cy="3034617"/>
          </a:xfrm>
          <a:prstGeom prst="rect">
            <a:avLst/>
          </a:prstGeom>
          <a:solidFill>
            <a:srgbClr val="A2C6C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pic>
        <p:nvPicPr>
          <p:cNvPr id="24" name="Attēls 23" descr="Attēls, kurā ir karte&#10;&#10;Apraksts ģenerēts automātiski">
            <a:extLst>
              <a:ext uri="{FF2B5EF4-FFF2-40B4-BE49-F238E27FC236}">
                <a16:creationId xmlns:a16="http://schemas.microsoft.com/office/drawing/2014/main" id="{A672BD4A-919F-4850-908E-73274E40A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2840" r="38935" b="29021"/>
          <a:stretch/>
        </p:blipFill>
        <p:spPr>
          <a:xfrm>
            <a:off x="9724801" y="2940056"/>
            <a:ext cx="2467199" cy="30346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DFF9849-FA00-437B-A90C-818F13CB1F2F}"/>
              </a:ext>
            </a:extLst>
          </p:cNvPr>
          <p:cNvSpPr txBox="1"/>
          <p:nvPr/>
        </p:nvSpPr>
        <p:spPr>
          <a:xfrm>
            <a:off x="448633" y="454088"/>
            <a:ext cx="3147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lv-LV" sz="4800" b="1" i="1" dirty="0">
                <a:solidFill>
                  <a:srgbClr val="070F17"/>
                </a:solidFill>
                <a:latin typeface="MyriadPro-BoldIt"/>
              </a:rPr>
              <a:t>MĀCĪBAS</a:t>
            </a:r>
          </a:p>
        </p:txBody>
      </p:sp>
      <p:sp>
        <p:nvSpPr>
          <p:cNvPr id="43" name="Brīvforma: forma 42">
            <a:extLst>
              <a:ext uri="{FF2B5EF4-FFF2-40B4-BE49-F238E27FC236}">
                <a16:creationId xmlns:a16="http://schemas.microsoft.com/office/drawing/2014/main" id="{2D9E8D4C-6777-4006-A510-216EBD005584}"/>
              </a:ext>
            </a:extLst>
          </p:cNvPr>
          <p:cNvSpPr/>
          <p:nvPr/>
        </p:nvSpPr>
        <p:spPr>
          <a:xfrm rot="17886555" flipV="1">
            <a:off x="1057543" y="1524473"/>
            <a:ext cx="1212702" cy="808042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02123D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C185F0-0A3C-4538-A62D-EF63B8387F1C}"/>
              </a:ext>
            </a:extLst>
          </p:cNvPr>
          <p:cNvSpPr txBox="1"/>
          <p:nvPr/>
        </p:nvSpPr>
        <p:spPr>
          <a:xfrm>
            <a:off x="639303" y="1940071"/>
            <a:ext cx="2365568" cy="1080276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>
                <a:solidFill>
                  <a:srgbClr val="02123D"/>
                </a:solidFill>
                <a:latin typeface="MyriadPro-BoldIt"/>
              </a:rPr>
              <a:t>5-dienu intensīvais EKA mācību kurss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0E0555-6C5C-4D6C-8AF0-126373A847B5}"/>
              </a:ext>
            </a:extLst>
          </p:cNvPr>
          <p:cNvSpPr txBox="1"/>
          <p:nvPr/>
        </p:nvSpPr>
        <p:spPr>
          <a:xfrm>
            <a:off x="5941923" y="839268"/>
            <a:ext cx="3013371" cy="1080276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>
                <a:solidFill>
                  <a:srgbClr val="02123D"/>
                </a:solidFill>
                <a:latin typeface="MyriadPro-BoldIt"/>
              </a:rPr>
              <a:t>mācības par Copernicus pamatpakalpojumiem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8187CD-6951-4186-AF9E-F3550E1B0BF7}"/>
              </a:ext>
            </a:extLst>
          </p:cNvPr>
          <p:cNvSpPr txBox="1"/>
          <p:nvPr/>
        </p:nvSpPr>
        <p:spPr>
          <a:xfrm>
            <a:off x="2874850" y="3957784"/>
            <a:ext cx="2369000" cy="1080276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>
                <a:solidFill>
                  <a:srgbClr val="02123D"/>
                </a:solidFill>
                <a:latin typeface="MyriadPro-BoldIt"/>
              </a:rPr>
              <a:t>EKA, EUSPA un EK izstrādātie mācību kursi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D210C8-88F6-461D-99AF-E4918FFF7CC3}"/>
              </a:ext>
            </a:extLst>
          </p:cNvPr>
          <p:cNvSpPr txBox="1"/>
          <p:nvPr/>
        </p:nvSpPr>
        <p:spPr>
          <a:xfrm>
            <a:off x="6472528" y="2378083"/>
            <a:ext cx="2269785" cy="1386743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>
                <a:solidFill>
                  <a:srgbClr val="02123D"/>
                </a:solidFill>
                <a:latin typeface="MyriadPro-BoldIt"/>
              </a:rPr>
              <a:t>apmācības augstskolu pasniedzējiem/ studiju kurss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C8943D-22CF-47BA-A07C-6EA452EE9446}"/>
              </a:ext>
            </a:extLst>
          </p:cNvPr>
          <p:cNvSpPr txBox="1"/>
          <p:nvPr/>
        </p:nvSpPr>
        <p:spPr>
          <a:xfrm>
            <a:off x="448633" y="3101007"/>
            <a:ext cx="2925168" cy="773809"/>
          </a:xfrm>
          <a:prstGeom prst="roundRect">
            <a:avLst/>
          </a:prstGeom>
          <a:noFill/>
          <a:ln w="38100">
            <a:noFill/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sz="1200" dirty="0">
                <a:solidFill>
                  <a:srgbClr val="070F17"/>
                </a:solidFill>
                <a:latin typeface="MyriadPro-BoldIt"/>
              </a:rPr>
              <a:t>EKA kurss - radara un optisko satelītu datu apstrāde un pielietojumi, 2022.gada jūnijs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33ED8A-9661-4DE1-A2DC-5D0091F48984}"/>
              </a:ext>
            </a:extLst>
          </p:cNvPr>
          <p:cNvSpPr txBox="1"/>
          <p:nvPr/>
        </p:nvSpPr>
        <p:spPr>
          <a:xfrm>
            <a:off x="8955293" y="914688"/>
            <a:ext cx="2788073" cy="978120"/>
          </a:xfrm>
          <a:prstGeom prst="roundRect">
            <a:avLst/>
          </a:prstGeom>
          <a:noFill/>
          <a:ln w="38100">
            <a:noFill/>
          </a:ln>
          <a:effectLst>
            <a:softEdge rad="12700"/>
          </a:effectLst>
        </p:spPr>
        <p:txBody>
          <a:bodyPr wrap="square" lIns="180000" tIns="72000" rIns="0" bIns="72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sz="1200" dirty="0" err="1">
                <a:solidFill>
                  <a:srgbClr val="070F17"/>
                </a:solidFill>
                <a:latin typeface="MyriadPro-BoldIt"/>
              </a:rPr>
              <a:t>Copernicus</a:t>
            </a:r>
            <a:r>
              <a:rPr lang="lv-LV" sz="1200" dirty="0">
                <a:solidFill>
                  <a:srgbClr val="070F17"/>
                </a:solidFill>
                <a:latin typeface="MyriadPro-BoldIt"/>
              </a:rPr>
              <a:t> dienas 28-29.06.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sz="1200" dirty="0" err="1">
                <a:solidFill>
                  <a:srgbClr val="070F17"/>
                </a:solidFill>
                <a:latin typeface="MyriadPro-BoldIt"/>
              </a:rPr>
              <a:t>Copernicus</a:t>
            </a:r>
            <a:r>
              <a:rPr lang="lv-LV" sz="1200" dirty="0">
                <a:solidFill>
                  <a:srgbClr val="070F17"/>
                </a:solidFill>
                <a:latin typeface="MyriadPro-BoldIt"/>
              </a:rPr>
              <a:t> saistīto struktūru ievadlekcijas Latvijas galalietotājiem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lv-LV" sz="1200" dirty="0">
              <a:solidFill>
                <a:srgbClr val="070F17"/>
              </a:solidFill>
              <a:latin typeface="MyriadPro-BoldI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7B525F-046F-4B48-9965-76F53BBD4002}"/>
              </a:ext>
            </a:extLst>
          </p:cNvPr>
          <p:cNvSpPr txBox="1"/>
          <p:nvPr/>
        </p:nvSpPr>
        <p:spPr>
          <a:xfrm>
            <a:off x="5691766" y="3819763"/>
            <a:ext cx="3149761" cy="1267561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1100" dirty="0">
                <a:solidFill>
                  <a:srgbClr val="02123D"/>
                </a:solidFill>
                <a:latin typeface="MyriadPro-BoldIt"/>
              </a:rPr>
              <a:t>Zemes novērošanas jaunākajās tehnikās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1100" dirty="0">
                <a:solidFill>
                  <a:srgbClr val="02123D"/>
                </a:solidFill>
                <a:latin typeface="MyriadPro-BoldIt"/>
              </a:rPr>
              <a:t> RTU studiju kurss «Ģeotelpiskā analīze vides inženierijai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1100" dirty="0" err="1">
                <a:solidFill>
                  <a:srgbClr val="02123D"/>
                </a:solidFill>
                <a:latin typeface="MyriadPro-BoldIt"/>
              </a:rPr>
              <a:t>VeA</a:t>
            </a:r>
            <a:r>
              <a:rPr lang="lv-LV" sz="1100" dirty="0">
                <a:solidFill>
                  <a:srgbClr val="02123D"/>
                </a:solidFill>
                <a:latin typeface="MyriadPro-BoldIt"/>
              </a:rPr>
              <a:t> studiju kurss «Ievads </a:t>
            </a:r>
            <a:r>
              <a:rPr lang="lv-LV" sz="1100" dirty="0" err="1">
                <a:solidFill>
                  <a:srgbClr val="02123D"/>
                </a:solidFill>
                <a:latin typeface="MyriadPro-BoldIt"/>
              </a:rPr>
              <a:t>satelītattēlu</a:t>
            </a:r>
            <a:r>
              <a:rPr lang="lv-LV" sz="1100" dirty="0">
                <a:solidFill>
                  <a:srgbClr val="02123D"/>
                </a:solidFill>
                <a:latin typeface="MyriadPro-BoldIt"/>
              </a:rPr>
              <a:t> apstrādē»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39288C-42B0-4B84-A185-01AAC2E10422}"/>
              </a:ext>
            </a:extLst>
          </p:cNvPr>
          <p:cNvSpPr txBox="1"/>
          <p:nvPr/>
        </p:nvSpPr>
        <p:spPr>
          <a:xfrm>
            <a:off x="2693598" y="5118325"/>
            <a:ext cx="4713238" cy="1471872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wrap="square" lIns="144000" tIns="72000" rIns="0" bIns="72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200" dirty="0">
                <a:solidFill>
                  <a:srgbClr val="02123D"/>
                </a:solidFill>
                <a:latin typeface="MyriadPro-BoldIt"/>
              </a:rPr>
              <a:t>Apmācības kursi MOOC - </a:t>
            </a: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Massive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</a:t>
            </a: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Open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Online </a:t>
            </a: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Courses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lv-LV" sz="1200" dirty="0">
                <a:solidFill>
                  <a:srgbClr val="02123D"/>
                </a:solidFill>
                <a:latin typeface="MyriadPro-BoldIt"/>
              </a:rPr>
              <a:t>Copernicus </a:t>
            </a: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Research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&amp; </a:t>
            </a: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User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Support (RUS) </a:t>
            </a: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Training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[</a:t>
            </a:r>
            <a:r>
              <a:rPr lang="lv-LV" sz="1200" dirty="0">
                <a:solidFill>
                  <a:srgbClr val="02123D"/>
                </a:solidFill>
                <a:latin typeface="MyriadPro-BoldIt"/>
                <a:hlinkClick r:id="rId3"/>
              </a:rPr>
              <a:t>saite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]</a:t>
            </a:r>
          </a:p>
          <a:p>
            <a:pPr>
              <a:spcAft>
                <a:spcPts val="600"/>
              </a:spcAft>
            </a:pPr>
            <a:r>
              <a:rPr lang="lv-LV" sz="1200" dirty="0">
                <a:solidFill>
                  <a:srgbClr val="02123D"/>
                </a:solidFill>
                <a:latin typeface="MyriadPro-BoldIt"/>
              </a:rPr>
              <a:t>ERASMUS+ nozaru prasmju apvienības: projekts EO4GEO [</a:t>
            </a:r>
            <a:r>
              <a:rPr lang="lv-LV" sz="1200" dirty="0">
                <a:solidFill>
                  <a:srgbClr val="02123D"/>
                </a:solidFill>
                <a:latin typeface="MyriadPro-BoldIt"/>
                <a:hlinkClick r:id="rId4"/>
              </a:rPr>
              <a:t>saite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]</a:t>
            </a:r>
          </a:p>
          <a:p>
            <a:pPr>
              <a:spcAft>
                <a:spcPts val="600"/>
              </a:spcAft>
            </a:pP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giCASES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</a:t>
            </a: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project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- ĢIS mācību materiāli, universitāšu un industrijas kopdarbs [</a:t>
            </a:r>
            <a:r>
              <a:rPr lang="lv-LV" sz="1200" dirty="0">
                <a:solidFill>
                  <a:srgbClr val="02123D"/>
                </a:solidFill>
                <a:latin typeface="MyriadPro-BoldIt"/>
                <a:hlinkClick r:id="rId4"/>
              </a:rPr>
              <a:t>saite</a:t>
            </a:r>
            <a:r>
              <a:rPr lang="lv-LV" sz="1400" dirty="0">
                <a:solidFill>
                  <a:srgbClr val="02123D"/>
                </a:solidFill>
                <a:latin typeface="MyriadPro-BoldIt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50005" y="6540703"/>
            <a:ext cx="1004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5098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rīvforma: forma 26">
            <a:extLst>
              <a:ext uri="{FF2B5EF4-FFF2-40B4-BE49-F238E27FC236}">
                <a16:creationId xmlns:a16="http://schemas.microsoft.com/office/drawing/2014/main" id="{8C6F4BC4-02C5-438C-8962-D615509509D4}"/>
              </a:ext>
            </a:extLst>
          </p:cNvPr>
          <p:cNvSpPr/>
          <p:nvPr/>
        </p:nvSpPr>
        <p:spPr>
          <a:xfrm rot="3322350" flipH="1" flipV="1">
            <a:off x="3321297" y="3199430"/>
            <a:ext cx="3124226" cy="887177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26" name="Taisnstūris 25">
            <a:extLst>
              <a:ext uri="{FF2B5EF4-FFF2-40B4-BE49-F238E27FC236}">
                <a16:creationId xmlns:a16="http://schemas.microsoft.com/office/drawing/2014/main" id="{26055A4E-F3BF-4C1C-A311-03632BDD1AA1}"/>
              </a:ext>
            </a:extLst>
          </p:cNvPr>
          <p:cNvSpPr/>
          <p:nvPr/>
        </p:nvSpPr>
        <p:spPr>
          <a:xfrm>
            <a:off x="1528856" y="4278583"/>
            <a:ext cx="2061507" cy="2587844"/>
          </a:xfrm>
          <a:prstGeom prst="rect">
            <a:avLst/>
          </a:prstGeom>
          <a:solidFill>
            <a:srgbClr val="A2C6C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F9849-FA00-437B-A90C-818F13CB1F2F}"/>
              </a:ext>
            </a:extLst>
          </p:cNvPr>
          <p:cNvSpPr txBox="1"/>
          <p:nvPr/>
        </p:nvSpPr>
        <p:spPr>
          <a:xfrm>
            <a:off x="1931021" y="128974"/>
            <a:ext cx="58750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i="1" dirty="0">
                <a:solidFill>
                  <a:srgbClr val="070F17"/>
                </a:solidFill>
                <a:latin typeface="MyriadPro-BoldIt"/>
              </a:rPr>
              <a:t>EO PAKALPOJUMU ATTĪSTĪBA</a:t>
            </a:r>
            <a:endParaRPr lang="lv-LV" sz="4800" b="1" i="1" dirty="0">
              <a:solidFill>
                <a:srgbClr val="070F17"/>
              </a:solidFill>
              <a:latin typeface="MyriadPro-BoldIt"/>
            </a:endParaRPr>
          </a:p>
        </p:txBody>
      </p:sp>
      <p:sp>
        <p:nvSpPr>
          <p:cNvPr id="53" name="Brīvforma: forma 52">
            <a:extLst>
              <a:ext uri="{FF2B5EF4-FFF2-40B4-BE49-F238E27FC236}">
                <a16:creationId xmlns:a16="http://schemas.microsoft.com/office/drawing/2014/main" id="{8B5941F3-5F34-4E7B-B25E-7D956670B5DC}"/>
              </a:ext>
            </a:extLst>
          </p:cNvPr>
          <p:cNvSpPr/>
          <p:nvPr/>
        </p:nvSpPr>
        <p:spPr>
          <a:xfrm rot="20921502" flipH="1" flipV="1">
            <a:off x="7295422" y="1109724"/>
            <a:ext cx="1193041" cy="365457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1" name="Brīvforma: forma 50">
            <a:extLst>
              <a:ext uri="{FF2B5EF4-FFF2-40B4-BE49-F238E27FC236}">
                <a16:creationId xmlns:a16="http://schemas.microsoft.com/office/drawing/2014/main" id="{C9E4CB9F-B820-46F0-8D29-2C1152B13B27}"/>
              </a:ext>
            </a:extLst>
          </p:cNvPr>
          <p:cNvSpPr/>
          <p:nvPr/>
        </p:nvSpPr>
        <p:spPr>
          <a:xfrm rot="2305270" flipH="1" flipV="1">
            <a:off x="5061306" y="2460391"/>
            <a:ext cx="1344904" cy="319596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2" name="Brīvforma: forma 41">
            <a:extLst>
              <a:ext uri="{FF2B5EF4-FFF2-40B4-BE49-F238E27FC236}">
                <a16:creationId xmlns:a16="http://schemas.microsoft.com/office/drawing/2014/main" id="{5EDB1750-2C6B-4B18-B795-D9B0BD316586}"/>
              </a:ext>
            </a:extLst>
          </p:cNvPr>
          <p:cNvSpPr/>
          <p:nvPr/>
        </p:nvSpPr>
        <p:spPr>
          <a:xfrm rot="8932607" flipH="1">
            <a:off x="2115954" y="1954916"/>
            <a:ext cx="1335253" cy="446838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3" name="Brīvforma: forma 42">
            <a:extLst>
              <a:ext uri="{FF2B5EF4-FFF2-40B4-BE49-F238E27FC236}">
                <a16:creationId xmlns:a16="http://schemas.microsoft.com/office/drawing/2014/main" id="{2D9E8D4C-6777-4006-A510-216EBD005584}"/>
              </a:ext>
            </a:extLst>
          </p:cNvPr>
          <p:cNvSpPr/>
          <p:nvPr/>
        </p:nvSpPr>
        <p:spPr>
          <a:xfrm rot="13038929">
            <a:off x="5871515" y="3139797"/>
            <a:ext cx="4658878" cy="655919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C185F0-0A3C-4538-A62D-EF63B8387F1C}"/>
              </a:ext>
            </a:extLst>
          </p:cNvPr>
          <p:cNvSpPr txBox="1"/>
          <p:nvPr/>
        </p:nvSpPr>
        <p:spPr>
          <a:xfrm>
            <a:off x="3864021" y="4473183"/>
            <a:ext cx="2906662" cy="773809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>
                <a:solidFill>
                  <a:srgbClr val="070F17"/>
                </a:solidFill>
                <a:latin typeface="MyriadPro-BoldIt"/>
              </a:rPr>
              <a:t>EKA pieprasītās puses programma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0E0555-6C5C-4D6C-8AF0-126373A847B5}"/>
              </a:ext>
            </a:extLst>
          </p:cNvPr>
          <p:cNvSpPr txBox="1"/>
          <p:nvPr/>
        </p:nvSpPr>
        <p:spPr>
          <a:xfrm>
            <a:off x="5725844" y="2977269"/>
            <a:ext cx="1752985" cy="773809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>
                <a:solidFill>
                  <a:srgbClr val="070F17"/>
                </a:solidFill>
                <a:latin typeface="MyriadPro-BoldIt"/>
              </a:rPr>
              <a:t>EKA </a:t>
            </a:r>
            <a:r>
              <a:rPr lang="lv-LV" b="1" dirty="0" err="1">
                <a:solidFill>
                  <a:srgbClr val="070F17"/>
                </a:solidFill>
                <a:latin typeface="MyriadPro-BoldIt"/>
              </a:rPr>
              <a:t>Future</a:t>
            </a:r>
            <a:r>
              <a:rPr lang="lv-LV" b="1" dirty="0">
                <a:solidFill>
                  <a:srgbClr val="070F17"/>
                </a:solidFill>
                <a:latin typeface="MyriadPro-BoldIt"/>
              </a:rPr>
              <a:t> EO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8187CD-6951-4186-AF9E-F3550E1B0BF7}"/>
              </a:ext>
            </a:extLst>
          </p:cNvPr>
          <p:cNvSpPr txBox="1"/>
          <p:nvPr/>
        </p:nvSpPr>
        <p:spPr>
          <a:xfrm>
            <a:off x="168313" y="2246703"/>
            <a:ext cx="3094494" cy="773809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en-GB" b="1" dirty="0">
                <a:solidFill>
                  <a:srgbClr val="070F17"/>
                </a:solidFill>
                <a:latin typeface="MyriadPro-BoldIt"/>
              </a:rPr>
              <a:t>Baltic Platform for Governmental Services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D210C8-88F6-461D-99AF-E4918FFF7CC3}"/>
              </a:ext>
            </a:extLst>
          </p:cNvPr>
          <p:cNvSpPr txBox="1"/>
          <p:nvPr/>
        </p:nvSpPr>
        <p:spPr>
          <a:xfrm>
            <a:off x="8443357" y="4817397"/>
            <a:ext cx="2413940" cy="773809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 err="1">
                <a:solidFill>
                  <a:srgbClr val="070F17"/>
                </a:solidFill>
                <a:latin typeface="MyriadPro-BoldIt"/>
              </a:rPr>
              <a:t>Horizon</a:t>
            </a:r>
            <a:r>
              <a:rPr lang="lv-LV" b="1" dirty="0">
                <a:solidFill>
                  <a:srgbClr val="070F17"/>
                </a:solidFill>
                <a:latin typeface="MyriadPro-BoldIt"/>
              </a:rPr>
              <a:t> </a:t>
            </a:r>
            <a:r>
              <a:rPr lang="lv-LV" b="1" dirty="0" err="1">
                <a:solidFill>
                  <a:srgbClr val="070F17"/>
                </a:solidFill>
                <a:latin typeface="MyriadPro-BoldIt"/>
              </a:rPr>
              <a:t>Europe</a:t>
            </a:r>
            <a:r>
              <a:rPr lang="lv-LV" b="1" dirty="0">
                <a:solidFill>
                  <a:srgbClr val="070F17"/>
                </a:solidFill>
                <a:latin typeface="MyriadPro-BoldIt"/>
              </a:rPr>
              <a:t> programma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C8943D-22CF-47BA-A07C-6EA452EE9446}"/>
              </a:ext>
            </a:extLst>
          </p:cNvPr>
          <p:cNvSpPr txBox="1"/>
          <p:nvPr/>
        </p:nvSpPr>
        <p:spPr>
          <a:xfrm>
            <a:off x="5722624" y="3678853"/>
            <a:ext cx="2108328" cy="773809"/>
          </a:xfrm>
          <a:prstGeom prst="roundRect">
            <a:avLst/>
          </a:prstGeom>
          <a:noFill/>
          <a:ln w="38100">
            <a:noFill/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r>
              <a:rPr lang="lv-LV" sz="1200" dirty="0">
                <a:solidFill>
                  <a:srgbClr val="070F17"/>
                </a:solidFill>
                <a:latin typeface="MyriadPro-BoldIt"/>
              </a:rPr>
              <a:t>EKA izvēles programmas tenderi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200" dirty="0">
                <a:solidFill>
                  <a:srgbClr val="070F17"/>
                </a:solidFill>
                <a:latin typeface="MyriadPro-BoldIt"/>
              </a:rPr>
              <a:t>VRI - </a:t>
            </a: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Senticheck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</a:t>
            </a:r>
            <a:endParaRPr lang="lv-LV" sz="1200" dirty="0">
              <a:solidFill>
                <a:srgbClr val="070F17"/>
              </a:solidFill>
              <a:latin typeface="MyriadPro-BoldI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533ED8A-9661-4DE1-A2DC-5D0091F48984}"/>
              </a:ext>
            </a:extLst>
          </p:cNvPr>
          <p:cNvSpPr txBox="1"/>
          <p:nvPr/>
        </p:nvSpPr>
        <p:spPr>
          <a:xfrm>
            <a:off x="8370636" y="5542899"/>
            <a:ext cx="2385464" cy="1216483"/>
          </a:xfrm>
          <a:prstGeom prst="roundRect">
            <a:avLst/>
          </a:prstGeom>
          <a:noFill/>
          <a:ln w="38100">
            <a:noFill/>
          </a:ln>
          <a:effectLst>
            <a:softEdge rad="12700"/>
          </a:effectLst>
        </p:spPr>
        <p:txBody>
          <a:bodyPr wrap="square" lIns="180000" tIns="72000" rIns="0" bIns="72000" rtlCol="0">
            <a:spAutoFit/>
          </a:bodyPr>
          <a:lstStyle/>
          <a:p>
            <a:r>
              <a:rPr lang="lv-LV" sz="1200" dirty="0">
                <a:solidFill>
                  <a:srgbClr val="070F17"/>
                </a:solidFill>
                <a:latin typeface="MyriadPro-BoldIt"/>
              </a:rPr>
              <a:t>konkursi EO servisu attīstībai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200" dirty="0">
                <a:solidFill>
                  <a:srgbClr val="070F17"/>
                </a:solidFill>
                <a:latin typeface="MyriadPro-BoldIt"/>
              </a:rPr>
              <a:t>SWIFT – Rīgas Meži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200" dirty="0">
                <a:solidFill>
                  <a:srgbClr val="070F17"/>
                </a:solidFill>
                <a:latin typeface="MyriadPro-BoldIt"/>
              </a:rPr>
              <a:t>BUILDSPACE – RPR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200" dirty="0">
                <a:solidFill>
                  <a:srgbClr val="070F17"/>
                </a:solidFill>
                <a:latin typeface="MyriadPro-BoldIt"/>
              </a:rPr>
              <a:t>SCALEAGDATA - VRI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1400" dirty="0">
              <a:solidFill>
                <a:srgbClr val="070F17"/>
              </a:solidFill>
              <a:latin typeface="MyriadPro-BoldI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7B525F-046F-4B48-9965-76F53BBD4002}"/>
              </a:ext>
            </a:extLst>
          </p:cNvPr>
          <p:cNvSpPr txBox="1"/>
          <p:nvPr/>
        </p:nvSpPr>
        <p:spPr>
          <a:xfrm>
            <a:off x="3701695" y="5267902"/>
            <a:ext cx="3629016" cy="978120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r>
              <a:rPr lang="lv-LV" sz="1200" dirty="0">
                <a:solidFill>
                  <a:srgbClr val="070F17"/>
                </a:solidFill>
                <a:latin typeface="MyriadPro-BoldIt"/>
              </a:rPr>
              <a:t>kosmosa lejupējie (</a:t>
            </a:r>
            <a:r>
              <a:rPr lang="lv-LV" sz="1200" dirty="0" err="1">
                <a:solidFill>
                  <a:srgbClr val="070F17"/>
                </a:solidFill>
                <a:latin typeface="MyriadPro-BoldIt"/>
              </a:rPr>
              <a:t>downstream</a:t>
            </a:r>
            <a:r>
              <a:rPr lang="lv-LV" sz="1200" dirty="0">
                <a:solidFill>
                  <a:srgbClr val="070F17"/>
                </a:solidFill>
                <a:latin typeface="MyriadPro-BoldIt"/>
              </a:rPr>
              <a:t>) pielietojumi (TRL 6-8)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200" dirty="0">
                <a:solidFill>
                  <a:srgbClr val="070F17"/>
                </a:solidFill>
                <a:latin typeface="MyriadPro-BoldIt"/>
              </a:rPr>
              <a:t>VRI divi servisi – </a:t>
            </a:r>
            <a:r>
              <a:rPr lang="lv-LV" sz="1200" dirty="0" err="1">
                <a:solidFill>
                  <a:srgbClr val="070F17"/>
                </a:solidFill>
                <a:latin typeface="MyriadPro-BoldIt"/>
              </a:rPr>
              <a:t>Sentilake</a:t>
            </a:r>
            <a:r>
              <a:rPr lang="lv-LV" sz="1200" dirty="0">
                <a:solidFill>
                  <a:srgbClr val="070F17"/>
                </a:solidFill>
                <a:latin typeface="MyriadPro-BoldIt"/>
              </a:rPr>
              <a:t>; </a:t>
            </a:r>
            <a:r>
              <a:rPr lang="lv-LV" sz="1200" dirty="0" err="1">
                <a:solidFill>
                  <a:srgbClr val="070F17"/>
                </a:solidFill>
                <a:latin typeface="MyriadPro-BoldIt"/>
              </a:rPr>
              <a:t>Sentirise</a:t>
            </a:r>
            <a:endParaRPr lang="lv-LV" sz="1200" dirty="0">
              <a:solidFill>
                <a:srgbClr val="070F17"/>
              </a:solidFill>
              <a:latin typeface="MyriadPro-BoldI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200" dirty="0">
                <a:solidFill>
                  <a:srgbClr val="070F17"/>
                </a:solidFill>
                <a:latin typeface="MyriadPro-BoldIt"/>
              </a:rPr>
              <a:t>BSS divi servisi – ST; LAD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39288C-42B0-4B84-A185-01AAC2E10422}"/>
              </a:ext>
            </a:extLst>
          </p:cNvPr>
          <p:cNvSpPr txBox="1"/>
          <p:nvPr/>
        </p:nvSpPr>
        <p:spPr>
          <a:xfrm>
            <a:off x="239135" y="3079125"/>
            <a:ext cx="2571442" cy="1046224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lv-LV" sz="1200" dirty="0">
                <a:solidFill>
                  <a:srgbClr val="02123D"/>
                </a:solidFill>
                <a:latin typeface="MyriadPro-BoldIt"/>
              </a:rPr>
              <a:t>EKA tenderis Baltijas valstīm servisu izstrādei ar gala lietotājiem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1100" dirty="0">
                <a:solidFill>
                  <a:srgbClr val="02123D"/>
                </a:solidFill>
                <a:latin typeface="MyriadPro-BoldIt"/>
              </a:rPr>
              <a:t>2023. gada 1.</a:t>
            </a:r>
            <a:r>
              <a:rPr lang="en-GB" sz="1100" dirty="0">
                <a:solidFill>
                  <a:srgbClr val="02123D"/>
                </a:solidFill>
                <a:latin typeface="MyriadPro-BoldIt"/>
              </a:rPr>
              <a:t> aprīlis </a:t>
            </a:r>
            <a:r>
              <a:rPr lang="lv-LV" sz="1100" dirty="0">
                <a:solidFill>
                  <a:srgbClr val="02123D"/>
                </a:solidFill>
                <a:latin typeface="MyriadPro-BoldIt"/>
              </a:rPr>
              <a:t> ESA tenderis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E0BBD-E8C8-40F3-AD0D-CD850DC551FC}"/>
              </a:ext>
            </a:extLst>
          </p:cNvPr>
          <p:cNvSpPr txBox="1"/>
          <p:nvPr/>
        </p:nvSpPr>
        <p:spPr>
          <a:xfrm>
            <a:off x="8491774" y="1246993"/>
            <a:ext cx="1947134" cy="467342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>
                <a:solidFill>
                  <a:srgbClr val="070F17"/>
                </a:solidFill>
                <a:latin typeface="MyriadPro-BoldIt"/>
              </a:rPr>
              <a:t>granti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D1A9B1-85A0-4611-BF80-FB276C03F2BE}"/>
              </a:ext>
            </a:extLst>
          </p:cNvPr>
          <p:cNvSpPr txBox="1"/>
          <p:nvPr/>
        </p:nvSpPr>
        <p:spPr>
          <a:xfrm>
            <a:off x="8370636" y="1715237"/>
            <a:ext cx="2385464" cy="978120"/>
          </a:xfrm>
          <a:prstGeom prst="roundRect">
            <a:avLst/>
          </a:prstGeom>
          <a:noFill/>
          <a:ln w="38100">
            <a:noFill/>
          </a:ln>
          <a:effectLst>
            <a:softEdge rad="12700"/>
          </a:effectLst>
        </p:spPr>
        <p:txBody>
          <a:bodyPr wrap="square" lIns="180000" tIns="72000" rIns="0" bIns="72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lv-LV" sz="1200" dirty="0">
                <a:solidFill>
                  <a:srgbClr val="070F17"/>
                </a:solidFill>
                <a:latin typeface="MyriadPro-BoldIt"/>
              </a:rPr>
              <a:t>prototipu/pilotprojektu izstrāde Zemes novērošanas jomā valsts pārvaldes institūcijām</a:t>
            </a:r>
          </a:p>
        </p:txBody>
      </p:sp>
      <p:pic>
        <p:nvPicPr>
          <p:cNvPr id="4" name="Attēls 3" descr="Attēls, kurā ir karte&#10;&#10;Apraksts ģenerēts automātiski">
            <a:extLst>
              <a:ext uri="{FF2B5EF4-FFF2-40B4-BE49-F238E27FC236}">
                <a16:creationId xmlns:a16="http://schemas.microsoft.com/office/drawing/2014/main" id="{304B83E0-AD2B-4410-8E06-495BEC44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7" t="50040" r="42224" b="15418"/>
          <a:stretch/>
        </p:blipFill>
        <p:spPr>
          <a:xfrm>
            <a:off x="4421" y="4508022"/>
            <a:ext cx="3331084" cy="23687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150005" y="6540703"/>
            <a:ext cx="1004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5048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DFF9849-FA00-437B-A90C-818F13CB1F2F}"/>
              </a:ext>
            </a:extLst>
          </p:cNvPr>
          <p:cNvSpPr txBox="1"/>
          <p:nvPr/>
        </p:nvSpPr>
        <p:spPr>
          <a:xfrm>
            <a:off x="180011" y="121442"/>
            <a:ext cx="7916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800" b="1" i="1" dirty="0">
                <a:solidFill>
                  <a:srgbClr val="070F17"/>
                </a:solidFill>
                <a:latin typeface="MyriadPro-BoldIt"/>
              </a:rPr>
              <a:t>NORMATĪVIE AKTI UN PLĀNOŠANAS DOKUMENTI</a:t>
            </a:r>
          </a:p>
        </p:txBody>
      </p:sp>
      <p:sp>
        <p:nvSpPr>
          <p:cNvPr id="53" name="Brīvforma: forma 52">
            <a:extLst>
              <a:ext uri="{FF2B5EF4-FFF2-40B4-BE49-F238E27FC236}">
                <a16:creationId xmlns:a16="http://schemas.microsoft.com/office/drawing/2014/main" id="{8B5941F3-5F34-4E7B-B25E-7D956670B5DC}"/>
              </a:ext>
            </a:extLst>
          </p:cNvPr>
          <p:cNvSpPr/>
          <p:nvPr/>
        </p:nvSpPr>
        <p:spPr>
          <a:xfrm rot="462525" flipH="1" flipV="1">
            <a:off x="6518710" y="1842231"/>
            <a:ext cx="2702753" cy="1871965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2" name="Brīvforma: forma 41">
            <a:extLst>
              <a:ext uri="{FF2B5EF4-FFF2-40B4-BE49-F238E27FC236}">
                <a16:creationId xmlns:a16="http://schemas.microsoft.com/office/drawing/2014/main" id="{5EDB1750-2C6B-4B18-B795-D9B0BD316586}"/>
              </a:ext>
            </a:extLst>
          </p:cNvPr>
          <p:cNvSpPr/>
          <p:nvPr/>
        </p:nvSpPr>
        <p:spPr>
          <a:xfrm rot="5971243" flipH="1">
            <a:off x="1856513" y="2979760"/>
            <a:ext cx="3216421" cy="1107698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C185F0-0A3C-4538-A62D-EF63B8387F1C}"/>
              </a:ext>
            </a:extLst>
          </p:cNvPr>
          <p:cNvSpPr txBox="1"/>
          <p:nvPr/>
        </p:nvSpPr>
        <p:spPr>
          <a:xfrm>
            <a:off x="7517539" y="3128950"/>
            <a:ext cx="2395444" cy="1080276"/>
          </a:xfrm>
          <a:prstGeom prst="roundRect">
            <a:avLst/>
          </a:prstGeom>
          <a:solidFill>
            <a:srgbClr val="D2DBBF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>
            <a:defPPr>
              <a:defRPr lang="lv-LV"/>
            </a:defPPr>
            <a:lvl1pPr algn="ctr">
              <a:defRPr b="1">
                <a:solidFill>
                  <a:srgbClr val="070F17"/>
                </a:solidFill>
                <a:latin typeface="MyriadPro-BoldIt"/>
              </a:defRPr>
            </a:lvl1pPr>
          </a:lstStyle>
          <a:p>
            <a:r>
              <a:rPr lang="lv-LV" dirty="0"/>
              <a:t>ietvert jautājumu par ģeotelpisko datu kopām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0E0555-6C5C-4D6C-8AF0-126373A847B5}"/>
              </a:ext>
            </a:extLst>
          </p:cNvPr>
          <p:cNvSpPr txBox="1"/>
          <p:nvPr/>
        </p:nvSpPr>
        <p:spPr>
          <a:xfrm>
            <a:off x="333701" y="4131000"/>
            <a:ext cx="3092893" cy="1080276"/>
          </a:xfrm>
          <a:prstGeom prst="roundRect">
            <a:avLst/>
          </a:prstGeom>
          <a:solidFill>
            <a:srgbClr val="D2DBBF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>
            <a:defPPr>
              <a:defRPr lang="lv-LV"/>
            </a:defPPr>
            <a:lvl1pPr algn="ctr">
              <a:defRPr b="1">
                <a:solidFill>
                  <a:srgbClr val="070F17"/>
                </a:solidFill>
                <a:latin typeface="MyriadPro-BoldIt"/>
              </a:defRPr>
            </a:lvl1pPr>
          </a:lstStyle>
          <a:p>
            <a:r>
              <a:rPr lang="lv-LV" dirty="0"/>
              <a:t>jāmodernizē valsts pārvaldes uzraudzības un kontroles funkcijas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8187CD-6951-4186-AF9E-F3550E1B0BF7}"/>
              </a:ext>
            </a:extLst>
          </p:cNvPr>
          <p:cNvSpPr txBox="1"/>
          <p:nvPr/>
        </p:nvSpPr>
        <p:spPr>
          <a:xfrm>
            <a:off x="1622175" y="2690968"/>
            <a:ext cx="4139767" cy="1080276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>
            <a:defPPr>
              <a:defRPr lang="lv-LV"/>
            </a:defPPr>
            <a:lvl1pPr algn="ctr">
              <a:defRPr b="1">
                <a:solidFill>
                  <a:srgbClr val="070F17"/>
                </a:solidFill>
                <a:latin typeface="MyriadPro-BoldIt"/>
              </a:defRPr>
            </a:lvl1pPr>
          </a:lstStyle>
          <a:p>
            <a:r>
              <a:rPr lang="lv-LV" dirty="0"/>
              <a:t>Digitālās transformācijas pamatnostādnes 2021.-2027.gadam: ieviešana/aktivitātes </a:t>
            </a:r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7B525F-046F-4B48-9965-76F53BBD4002}"/>
              </a:ext>
            </a:extLst>
          </p:cNvPr>
          <p:cNvSpPr txBox="1"/>
          <p:nvPr/>
        </p:nvSpPr>
        <p:spPr>
          <a:xfrm>
            <a:off x="3692059" y="5881724"/>
            <a:ext cx="4245279" cy="875964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1400" dirty="0">
                <a:solidFill>
                  <a:srgbClr val="02123D"/>
                </a:solidFill>
                <a:latin typeface="MyriadPro-BoldIt"/>
              </a:rPr>
              <a:t>kurās, racionāli izvēloties kontroles mērķi, ar IKT palīdzību iespējams veikt mērķtiecīgu un sekmīgu kontroli un uzraudzību</a:t>
            </a:r>
            <a:endParaRPr lang="lv-LV" sz="1200" dirty="0">
              <a:solidFill>
                <a:srgbClr val="02123D"/>
              </a:solidFill>
              <a:latin typeface="MyriadPro-BoldI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E0BBD-E8C8-40F3-AD0D-CD850DC551FC}"/>
              </a:ext>
            </a:extLst>
          </p:cNvPr>
          <p:cNvSpPr txBox="1"/>
          <p:nvPr/>
        </p:nvSpPr>
        <p:spPr>
          <a:xfrm>
            <a:off x="7874040" y="1330119"/>
            <a:ext cx="3310515" cy="1080276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>
            <a:defPPr>
              <a:defRPr lang="lv-LV"/>
            </a:defPPr>
            <a:lvl1pPr algn="ctr">
              <a:defRPr b="1">
                <a:solidFill>
                  <a:srgbClr val="070F17"/>
                </a:solidFill>
                <a:latin typeface="MyriadPro-BoldIt"/>
              </a:defRPr>
            </a:lvl1pPr>
          </a:lstStyle>
          <a:p>
            <a:r>
              <a:rPr lang="lv-LV" dirty="0"/>
              <a:t>Latvijas ģeotelpiskās informācijas attīstības koncepcija no 2022.gada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33C820-C74D-441A-9B12-0D2F90EA579C}"/>
              </a:ext>
            </a:extLst>
          </p:cNvPr>
          <p:cNvSpPr txBox="1"/>
          <p:nvPr/>
        </p:nvSpPr>
        <p:spPr>
          <a:xfrm>
            <a:off x="3692059" y="5058324"/>
            <a:ext cx="3611567" cy="978120"/>
          </a:xfrm>
          <a:prstGeom prst="roundRect">
            <a:avLst/>
          </a:prstGeom>
          <a:noFill/>
          <a:ln w="38100">
            <a:noFill/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r>
              <a:rPr lang="lv-LV" sz="1600" b="1" dirty="0">
                <a:solidFill>
                  <a:srgbClr val="070F17"/>
                </a:solidFill>
                <a:latin typeface="MyriadPro-BoldIt"/>
              </a:rPr>
              <a:t>relatīvi dārgās konkrēta objekta un transakcijas kontroles aizstājot ar datos balstītām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518063-F39B-4495-962B-4D62920C037E}"/>
              </a:ext>
            </a:extLst>
          </p:cNvPr>
          <p:cNvSpPr txBox="1"/>
          <p:nvPr/>
        </p:nvSpPr>
        <p:spPr>
          <a:xfrm>
            <a:off x="9944326" y="2499719"/>
            <a:ext cx="2131593" cy="2067780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wrap="square" lIns="0" tIns="72000" rIns="0" bIns="72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1400" dirty="0">
                <a:solidFill>
                  <a:srgbClr val="02123D"/>
                </a:solidFill>
                <a:latin typeface="MyriadPro-BoldIt"/>
              </a:rPr>
              <a:t>Jaunās koncepcijas jeb stratēģijas izstrāde notiek LĢIA un AM</a:t>
            </a:r>
            <a:r>
              <a:rPr lang="en-GB" sz="1400" dirty="0">
                <a:solidFill>
                  <a:srgbClr val="02123D"/>
                </a:solidFill>
                <a:latin typeface="MyriadPro-BoldIt"/>
              </a:rPr>
              <a:t>; p</a:t>
            </a:r>
            <a:r>
              <a:rPr lang="lv-LV" sz="1400" dirty="0" err="1">
                <a:solidFill>
                  <a:srgbClr val="02123D"/>
                </a:solidFill>
                <a:latin typeface="MyriadPro-BoldIt"/>
              </a:rPr>
              <a:t>unkts</a:t>
            </a:r>
            <a:r>
              <a:rPr lang="lv-LV" sz="1400" dirty="0">
                <a:solidFill>
                  <a:srgbClr val="02123D"/>
                </a:solidFill>
                <a:latin typeface="MyriadPro-BoldIt"/>
              </a:rPr>
              <a:t> par plašākas brīvpieejas </a:t>
            </a:r>
            <a:r>
              <a:rPr lang="lv-LV" sz="1400" dirty="0" err="1">
                <a:solidFill>
                  <a:srgbClr val="02123D"/>
                </a:solidFill>
                <a:latin typeface="MyriadPro-BoldIt"/>
              </a:rPr>
              <a:t>satelītdatu</a:t>
            </a:r>
            <a:r>
              <a:rPr lang="lv-LV" sz="1400" dirty="0">
                <a:solidFill>
                  <a:srgbClr val="02123D"/>
                </a:solidFill>
                <a:latin typeface="MyriadPro-BoldIt"/>
              </a:rPr>
              <a:t> pakalpojumu vai lietojumu izmantošanas attīstību ir ielikts</a:t>
            </a:r>
            <a:endParaRPr lang="lv-LV" sz="1600" dirty="0">
              <a:solidFill>
                <a:srgbClr val="02123D"/>
              </a:solidFill>
              <a:latin typeface="MyriadPro-BoldIt"/>
            </a:endParaRPr>
          </a:p>
        </p:txBody>
      </p:sp>
      <p:sp>
        <p:nvSpPr>
          <p:cNvPr id="30" name="Taisnstūris 29">
            <a:extLst>
              <a:ext uri="{FF2B5EF4-FFF2-40B4-BE49-F238E27FC236}">
                <a16:creationId xmlns:a16="http://schemas.microsoft.com/office/drawing/2014/main" id="{26D5A2CA-496D-4471-B56E-F8ADEDFB587B}"/>
              </a:ext>
            </a:extLst>
          </p:cNvPr>
          <p:cNvSpPr/>
          <p:nvPr/>
        </p:nvSpPr>
        <p:spPr>
          <a:xfrm>
            <a:off x="8447061" y="4462682"/>
            <a:ext cx="2874843" cy="2007528"/>
          </a:xfrm>
          <a:prstGeom prst="rect">
            <a:avLst/>
          </a:prstGeom>
          <a:solidFill>
            <a:srgbClr val="A2C6C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pic>
        <p:nvPicPr>
          <p:cNvPr id="3" name="Attēls 2" descr="Attēls, kurā ir karte&#10;&#10;Apraksts ģenerēts automātiski">
            <a:extLst>
              <a:ext uri="{FF2B5EF4-FFF2-40B4-BE49-F238E27FC236}">
                <a16:creationId xmlns:a16="http://schemas.microsoft.com/office/drawing/2014/main" id="{FD2363DF-3CAB-441B-B3CB-D8B4F7E72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2" t="50916" r="10878" b="21956"/>
          <a:stretch/>
        </p:blipFill>
        <p:spPr>
          <a:xfrm>
            <a:off x="8724453" y="4742586"/>
            <a:ext cx="3467548" cy="21154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0005" y="6540703"/>
            <a:ext cx="1004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8421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aisnstūris 23">
            <a:extLst>
              <a:ext uri="{FF2B5EF4-FFF2-40B4-BE49-F238E27FC236}">
                <a16:creationId xmlns:a16="http://schemas.microsoft.com/office/drawing/2014/main" id="{9042D6B1-575B-40EC-BC5D-C77711DB848A}"/>
              </a:ext>
            </a:extLst>
          </p:cNvPr>
          <p:cNvSpPr/>
          <p:nvPr/>
        </p:nvSpPr>
        <p:spPr>
          <a:xfrm>
            <a:off x="166255" y="3027990"/>
            <a:ext cx="4181237" cy="3662217"/>
          </a:xfrm>
          <a:prstGeom prst="rect">
            <a:avLst/>
          </a:prstGeom>
          <a:solidFill>
            <a:srgbClr val="A2C6C9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FF9849-FA00-437B-A90C-818F13CB1F2F}"/>
              </a:ext>
            </a:extLst>
          </p:cNvPr>
          <p:cNvSpPr txBox="1"/>
          <p:nvPr/>
        </p:nvSpPr>
        <p:spPr>
          <a:xfrm>
            <a:off x="4476083" y="135743"/>
            <a:ext cx="7644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i="1" dirty="0">
                <a:solidFill>
                  <a:srgbClr val="070F17"/>
                </a:solidFill>
                <a:latin typeface="MyriadPro-BoldIt"/>
              </a:rPr>
              <a:t>EO EKSELENCES CENTRS</a:t>
            </a:r>
          </a:p>
        </p:txBody>
      </p:sp>
      <p:sp>
        <p:nvSpPr>
          <p:cNvPr id="53" name="Brīvforma: forma 52">
            <a:extLst>
              <a:ext uri="{FF2B5EF4-FFF2-40B4-BE49-F238E27FC236}">
                <a16:creationId xmlns:a16="http://schemas.microsoft.com/office/drawing/2014/main" id="{8B5941F3-5F34-4E7B-B25E-7D956670B5DC}"/>
              </a:ext>
            </a:extLst>
          </p:cNvPr>
          <p:cNvSpPr/>
          <p:nvPr/>
        </p:nvSpPr>
        <p:spPr>
          <a:xfrm rot="2970950" flipH="1" flipV="1">
            <a:off x="8731257" y="1763151"/>
            <a:ext cx="1193041" cy="365457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51" name="Brīvforma: forma 50">
            <a:extLst>
              <a:ext uri="{FF2B5EF4-FFF2-40B4-BE49-F238E27FC236}">
                <a16:creationId xmlns:a16="http://schemas.microsoft.com/office/drawing/2014/main" id="{C9E4CB9F-B820-46F0-8D29-2C1152B13B27}"/>
              </a:ext>
            </a:extLst>
          </p:cNvPr>
          <p:cNvSpPr/>
          <p:nvPr/>
        </p:nvSpPr>
        <p:spPr>
          <a:xfrm rot="5816063" flipH="1" flipV="1">
            <a:off x="7776382" y="4439357"/>
            <a:ext cx="1348971" cy="246986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2" name="Brīvforma: forma 41">
            <a:extLst>
              <a:ext uri="{FF2B5EF4-FFF2-40B4-BE49-F238E27FC236}">
                <a16:creationId xmlns:a16="http://schemas.microsoft.com/office/drawing/2014/main" id="{5EDB1750-2C6B-4B18-B795-D9B0BD316586}"/>
              </a:ext>
            </a:extLst>
          </p:cNvPr>
          <p:cNvSpPr/>
          <p:nvPr/>
        </p:nvSpPr>
        <p:spPr>
          <a:xfrm rot="20416336" flipH="1">
            <a:off x="9113999" y="2533144"/>
            <a:ext cx="1729885" cy="527299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0E0555-6C5C-4D6C-8AF0-126373A847B5}"/>
              </a:ext>
            </a:extLst>
          </p:cNvPr>
          <p:cNvSpPr txBox="1"/>
          <p:nvPr/>
        </p:nvSpPr>
        <p:spPr>
          <a:xfrm>
            <a:off x="8588440" y="2086355"/>
            <a:ext cx="3414263" cy="1386743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>
                <a:solidFill>
                  <a:srgbClr val="070F17"/>
                </a:solidFill>
                <a:latin typeface="MyriadPro-BoldIt"/>
              </a:rPr>
              <a:t>izskatīt/izpētīt iespēju veidot Zemes novērošanas ekselences centru Latvijā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7B525F-046F-4B48-9965-76F53BBD4002}"/>
              </a:ext>
            </a:extLst>
          </p:cNvPr>
          <p:cNvSpPr txBox="1"/>
          <p:nvPr/>
        </p:nvSpPr>
        <p:spPr>
          <a:xfrm>
            <a:off x="6439779" y="2086355"/>
            <a:ext cx="2003671" cy="1284587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wrap="square" lIns="180000" tIns="72000" rIns="36000" bIns="7200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pt-BR" sz="1400" dirty="0">
                <a:solidFill>
                  <a:srgbClr val="02123D"/>
                </a:solidFill>
                <a:latin typeface="MyriadPro-BoldIt"/>
              </a:rPr>
              <a:t>Sadarbīb</a:t>
            </a:r>
            <a:r>
              <a:rPr lang="lv-LV" sz="1400" dirty="0">
                <a:solidFill>
                  <a:srgbClr val="02123D"/>
                </a:solidFill>
                <a:latin typeface="MyriadPro-BoldIt"/>
              </a:rPr>
              <a:t>ā</a:t>
            </a:r>
            <a:r>
              <a:rPr lang="pt-BR" sz="1400" dirty="0">
                <a:solidFill>
                  <a:srgbClr val="02123D"/>
                </a:solidFill>
                <a:latin typeface="MyriadPro-BoldIt"/>
              </a:rPr>
              <a:t> ar nozaru ministrijām</a:t>
            </a:r>
            <a:r>
              <a:rPr lang="lv-LV" sz="1400" dirty="0">
                <a:solidFill>
                  <a:srgbClr val="02123D"/>
                </a:solidFill>
                <a:latin typeface="MyriadPro-BoldIt"/>
              </a:rPr>
              <a:t>:</a:t>
            </a:r>
            <a:r>
              <a:rPr lang="pt-BR" sz="1400" dirty="0">
                <a:solidFill>
                  <a:srgbClr val="02123D"/>
                </a:solidFill>
                <a:latin typeface="MyriadPro-BoldIt"/>
              </a:rPr>
              <a:t> </a:t>
            </a:r>
            <a:endParaRPr lang="lv-LV" sz="1400" dirty="0">
              <a:solidFill>
                <a:srgbClr val="02123D"/>
              </a:solidFill>
              <a:latin typeface="MyriadPro-BoldIt"/>
            </a:endParaRPr>
          </a:p>
          <a:p>
            <a:pPr algn="r">
              <a:spcAft>
                <a:spcPts val="1200"/>
              </a:spcAft>
            </a:pPr>
            <a:r>
              <a:rPr lang="pt-BR" sz="1400" dirty="0">
                <a:solidFill>
                  <a:srgbClr val="02123D"/>
                </a:solidFill>
                <a:latin typeface="MyriadPro-BoldIt"/>
              </a:rPr>
              <a:t>EM, VARAM, </a:t>
            </a:r>
            <a:r>
              <a:rPr lang="lv-LV" sz="1400" dirty="0">
                <a:solidFill>
                  <a:srgbClr val="02123D"/>
                </a:solidFill>
                <a:latin typeface="MyriadPro-BoldIt"/>
              </a:rPr>
              <a:t>ĀM, </a:t>
            </a:r>
            <a:r>
              <a:rPr lang="pt-BR" sz="1400" dirty="0">
                <a:solidFill>
                  <a:srgbClr val="02123D"/>
                </a:solidFill>
                <a:latin typeface="MyriadPro-BoldIt"/>
              </a:rPr>
              <a:t>Aizm, IeM, ZM</a:t>
            </a:r>
            <a:endParaRPr lang="lv-LV" sz="1200" dirty="0">
              <a:solidFill>
                <a:srgbClr val="02123D"/>
              </a:solidFill>
              <a:latin typeface="MyriadPro-BoldI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39288C-42B0-4B84-A185-01AAC2E10422}"/>
              </a:ext>
            </a:extLst>
          </p:cNvPr>
          <p:cNvSpPr txBox="1"/>
          <p:nvPr/>
        </p:nvSpPr>
        <p:spPr>
          <a:xfrm>
            <a:off x="206563" y="1664864"/>
            <a:ext cx="1625471" cy="773809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marL="28575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lv-LV" sz="1200" dirty="0" err="1">
                <a:solidFill>
                  <a:srgbClr val="02123D"/>
                </a:solidFill>
                <a:latin typeface="MyriadPro-BoldIt"/>
              </a:rPr>
              <a:t>Copernicus</a:t>
            </a:r>
            <a:r>
              <a:rPr lang="lv-LV" sz="1200" dirty="0">
                <a:solidFill>
                  <a:srgbClr val="02123D"/>
                </a:solidFill>
                <a:latin typeface="MyriadPro-BoldIt"/>
              </a:rPr>
              <a:t> dienas Latvijā 29.06 LNB </a:t>
            </a:r>
            <a:endParaRPr lang="lv-LV" sz="1100" dirty="0">
              <a:solidFill>
                <a:srgbClr val="02123D"/>
              </a:solidFill>
              <a:latin typeface="MyriadPro-BoldI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AE0BBD-E8C8-40F3-AD0D-CD850DC551FC}"/>
              </a:ext>
            </a:extLst>
          </p:cNvPr>
          <p:cNvSpPr txBox="1"/>
          <p:nvPr/>
        </p:nvSpPr>
        <p:spPr>
          <a:xfrm>
            <a:off x="5485543" y="3550084"/>
            <a:ext cx="4062718" cy="773809"/>
          </a:xfrm>
          <a:prstGeom prst="roundRect">
            <a:avLst/>
          </a:prstGeom>
          <a:solidFill>
            <a:srgbClr val="D2DBBF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>
            <a:defPPr>
              <a:defRPr lang="lv-LV"/>
            </a:defPPr>
            <a:lvl1pPr algn="ctr">
              <a:defRPr b="1">
                <a:solidFill>
                  <a:srgbClr val="070F17"/>
                </a:solidFill>
                <a:latin typeface="MyriadPro-BoldIt"/>
              </a:defRPr>
            </a:lvl1pPr>
          </a:lstStyle>
          <a:p>
            <a:r>
              <a:rPr lang="lv-LV" dirty="0"/>
              <a:t>koncentrēt zināšanu, prasmju un infrastruktūras resursus vienviet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D1A9B1-85A0-4611-BF80-FB276C03F2BE}"/>
              </a:ext>
            </a:extLst>
          </p:cNvPr>
          <p:cNvSpPr txBox="1"/>
          <p:nvPr/>
        </p:nvSpPr>
        <p:spPr>
          <a:xfrm>
            <a:off x="9282736" y="4859098"/>
            <a:ext cx="2385464" cy="875964"/>
          </a:xfrm>
          <a:prstGeom prst="roundRect">
            <a:avLst/>
          </a:prstGeom>
          <a:noFill/>
          <a:ln w="38100">
            <a:noFill/>
          </a:ln>
          <a:effectLst>
            <a:softEdge rad="12700"/>
          </a:effectLst>
        </p:spPr>
        <p:txBody>
          <a:bodyPr wrap="square" lIns="180000" tIns="72000" rIns="0" bIns="72000" rtlCol="0">
            <a:spAutoFit/>
          </a:bodyPr>
          <a:lstStyle/>
          <a:p>
            <a:r>
              <a:rPr lang="lv-LV" sz="1400" dirty="0">
                <a:solidFill>
                  <a:srgbClr val="070F17"/>
                </a:solidFill>
                <a:latin typeface="MyriadPro-BoldIt"/>
              </a:rPr>
              <a:t>EKA pētījums par «Darba spēka vajadzībām kosmosa nozarē»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1CDE4E-F193-4C9D-86C0-5DAEE66FB9FF}"/>
              </a:ext>
            </a:extLst>
          </p:cNvPr>
          <p:cNvSpPr txBox="1"/>
          <p:nvPr/>
        </p:nvSpPr>
        <p:spPr>
          <a:xfrm>
            <a:off x="5233535" y="4865370"/>
            <a:ext cx="3842234" cy="1386743"/>
          </a:xfrm>
          <a:prstGeom prst="roundRect">
            <a:avLst/>
          </a:prstGeom>
          <a:solidFill>
            <a:srgbClr val="D2DBBF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>
            <a:defPPr>
              <a:defRPr lang="lv-LV"/>
            </a:defPPr>
            <a:lvl1pPr algn="ctr">
              <a:defRPr b="1">
                <a:solidFill>
                  <a:srgbClr val="070F17"/>
                </a:solidFill>
                <a:latin typeface="MyriadPro-BoldIt"/>
              </a:defRPr>
            </a:lvl1pPr>
          </a:lstStyle>
          <a:p>
            <a:r>
              <a:rPr lang="lv-LV" dirty="0"/>
              <a:t>sekmēt Zemes novērošanas tehnoloģiju lielāku pieejamību un izmantošanas apjomus dažādām valsts organizācijām </a:t>
            </a:r>
          </a:p>
        </p:txBody>
      </p:sp>
      <p:sp>
        <p:nvSpPr>
          <p:cNvPr id="23" name="Brīvforma: forma 22">
            <a:extLst>
              <a:ext uri="{FF2B5EF4-FFF2-40B4-BE49-F238E27FC236}">
                <a16:creationId xmlns:a16="http://schemas.microsoft.com/office/drawing/2014/main" id="{E0938BF2-2AC7-444C-9190-E92301972186}"/>
              </a:ext>
            </a:extLst>
          </p:cNvPr>
          <p:cNvSpPr/>
          <p:nvPr/>
        </p:nvSpPr>
        <p:spPr>
          <a:xfrm rot="17567735" flipH="1" flipV="1">
            <a:off x="4028999" y="988079"/>
            <a:ext cx="1348971" cy="610406"/>
          </a:xfrm>
          <a:custGeom>
            <a:avLst/>
            <a:gdLst>
              <a:gd name="connsiteX0" fmla="*/ 0 w 5132438"/>
              <a:gd name="connsiteY0" fmla="*/ 0 h 885634"/>
              <a:gd name="connsiteX1" fmla="*/ 1356851 w 5132438"/>
              <a:gd name="connsiteY1" fmla="*/ 875070 h 885634"/>
              <a:gd name="connsiteX2" fmla="*/ 3529780 w 5132438"/>
              <a:gd name="connsiteY2" fmla="*/ 501445 h 885634"/>
              <a:gd name="connsiteX3" fmla="*/ 5132438 w 5132438"/>
              <a:gd name="connsiteY3" fmla="*/ 766916 h 88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2438" h="885634">
                <a:moveTo>
                  <a:pt x="0" y="0"/>
                </a:moveTo>
                <a:cubicBezTo>
                  <a:pt x="384277" y="395748"/>
                  <a:pt x="768554" y="791496"/>
                  <a:pt x="1356851" y="875070"/>
                </a:cubicBezTo>
                <a:cubicBezTo>
                  <a:pt x="1945148" y="958644"/>
                  <a:pt x="2900516" y="519471"/>
                  <a:pt x="3529780" y="501445"/>
                </a:cubicBezTo>
                <a:cubicBezTo>
                  <a:pt x="4159044" y="483419"/>
                  <a:pt x="4645741" y="625167"/>
                  <a:pt x="5132438" y="766916"/>
                </a:cubicBezTo>
              </a:path>
            </a:pathLst>
          </a:custGeom>
          <a:noFill/>
          <a:ln w="38100">
            <a:solidFill>
              <a:srgbClr val="021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8187CD-6951-4186-AF9E-F3550E1B0BF7}"/>
              </a:ext>
            </a:extLst>
          </p:cNvPr>
          <p:cNvSpPr txBox="1"/>
          <p:nvPr/>
        </p:nvSpPr>
        <p:spPr>
          <a:xfrm>
            <a:off x="1857676" y="1471809"/>
            <a:ext cx="3395065" cy="1080276"/>
          </a:xfrm>
          <a:prstGeom prst="roundRect">
            <a:avLst/>
          </a:prstGeom>
          <a:solidFill>
            <a:srgbClr val="D7E9ED"/>
          </a:solidFill>
          <a:ln w="38100">
            <a:solidFill>
              <a:srgbClr val="02123D"/>
            </a:solidFill>
          </a:ln>
          <a:effectLst>
            <a:softEdge rad="12700"/>
          </a:effectLst>
        </p:spPr>
        <p:txBody>
          <a:bodyPr wrap="square" lIns="180000" tIns="72000" rIns="180000" bIns="72000" rtlCol="0">
            <a:spAutoFit/>
          </a:bodyPr>
          <a:lstStyle/>
          <a:p>
            <a:pPr algn="ctr"/>
            <a:r>
              <a:rPr lang="lv-LV" b="1" dirty="0">
                <a:solidFill>
                  <a:srgbClr val="070F17"/>
                </a:solidFill>
                <a:latin typeface="MyriadPro-BoldIt"/>
              </a:rPr>
              <a:t>Nacionālā Copernicus lietotāju foruma aktivizēšana</a:t>
            </a:r>
          </a:p>
        </p:txBody>
      </p:sp>
      <p:pic>
        <p:nvPicPr>
          <p:cNvPr id="3" name="Attēls 2" descr="Attēls, kurā ir karte&#10;&#10;Apraksts ģenerēts automātiski">
            <a:extLst>
              <a:ext uri="{FF2B5EF4-FFF2-40B4-BE49-F238E27FC236}">
                <a16:creationId xmlns:a16="http://schemas.microsoft.com/office/drawing/2014/main" id="{A953C8AD-FE05-44E8-86AA-69C82CEB18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44353" r="50272" b="4276"/>
          <a:stretch/>
        </p:blipFill>
        <p:spPr>
          <a:xfrm>
            <a:off x="0" y="3334981"/>
            <a:ext cx="4073236" cy="3523019"/>
          </a:xfrm>
          <a:prstGeom prst="rect">
            <a:avLst/>
          </a:prstGeom>
        </p:spPr>
      </p:pic>
      <p:pic>
        <p:nvPicPr>
          <p:cNvPr id="27" name="Attēls 26" descr="Attēls, kurā ir karte&#10;&#10;Apraksts ģenerēts automātiski">
            <a:extLst>
              <a:ext uri="{FF2B5EF4-FFF2-40B4-BE49-F238E27FC236}">
                <a16:creationId xmlns:a16="http://schemas.microsoft.com/office/drawing/2014/main" id="{6B23FD8E-234F-4D5B-9FFF-FF2D5687F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t="44353" r="50272" b="4276"/>
          <a:stretch/>
        </p:blipFill>
        <p:spPr>
          <a:xfrm>
            <a:off x="0" y="3336931"/>
            <a:ext cx="4073236" cy="35230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150005" y="6540703"/>
            <a:ext cx="1004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6085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D703F-722E-477A-9F41-78CC60834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" y="0"/>
            <a:ext cx="121838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11B047-AA38-4BA2-A154-674D2B01EBC1}"/>
              </a:ext>
            </a:extLst>
          </p:cNvPr>
          <p:cNvSpPr txBox="1"/>
          <p:nvPr/>
        </p:nvSpPr>
        <p:spPr>
          <a:xfrm>
            <a:off x="11150005" y="6540703"/>
            <a:ext cx="1004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47563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>
            <a:off x="1848812" y="-244236"/>
            <a:ext cx="9412254" cy="65885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11871" flipH="1">
            <a:off x="4666263" y="1044178"/>
            <a:ext cx="6878113" cy="7639032"/>
          </a:xfrm>
          <a:prstGeom prst="rect">
            <a:avLst/>
          </a:prstGeom>
        </p:spPr>
      </p:pic>
      <p:sp>
        <p:nvSpPr>
          <p:cNvPr id="55" name="Rectangle 2"/>
          <p:cNvSpPr/>
          <p:nvPr/>
        </p:nvSpPr>
        <p:spPr bwMode="auto">
          <a:xfrm rot="3182387">
            <a:off x="465888" y="869738"/>
            <a:ext cx="5996989" cy="7987913"/>
          </a:xfrm>
          <a:custGeom>
            <a:avLst/>
            <a:gdLst>
              <a:gd name="connsiteX0" fmla="*/ 0 w 2442117"/>
              <a:gd name="connsiteY0" fmla="*/ 0 h 2096429"/>
              <a:gd name="connsiteX1" fmla="*/ 2442117 w 2442117"/>
              <a:gd name="connsiteY1" fmla="*/ 0 h 2096429"/>
              <a:gd name="connsiteX2" fmla="*/ 2442117 w 2442117"/>
              <a:gd name="connsiteY2" fmla="*/ 2096429 h 2096429"/>
              <a:gd name="connsiteX3" fmla="*/ 0 w 2442117"/>
              <a:gd name="connsiteY3" fmla="*/ 2096429 h 2096429"/>
              <a:gd name="connsiteX4" fmla="*/ 0 w 2442117"/>
              <a:gd name="connsiteY4" fmla="*/ 0 h 2096429"/>
              <a:gd name="connsiteX0" fmla="*/ 612508 w 2442117"/>
              <a:gd name="connsiteY0" fmla="*/ 0 h 4412690"/>
              <a:gd name="connsiteX1" fmla="*/ 2442117 w 2442117"/>
              <a:gd name="connsiteY1" fmla="*/ 2316261 h 4412690"/>
              <a:gd name="connsiteX2" fmla="*/ 2442117 w 2442117"/>
              <a:gd name="connsiteY2" fmla="*/ 4412690 h 4412690"/>
              <a:gd name="connsiteX3" fmla="*/ 0 w 2442117"/>
              <a:gd name="connsiteY3" fmla="*/ 4412690 h 4412690"/>
              <a:gd name="connsiteX4" fmla="*/ 612508 w 2442117"/>
              <a:gd name="connsiteY4" fmla="*/ 0 h 4412690"/>
              <a:gd name="connsiteX0" fmla="*/ 612508 w 2442117"/>
              <a:gd name="connsiteY0" fmla="*/ 68102 h 4480792"/>
              <a:gd name="connsiteX1" fmla="*/ 2296448 w 2442117"/>
              <a:gd name="connsiteY1" fmla="*/ 0 h 4480792"/>
              <a:gd name="connsiteX2" fmla="*/ 2442117 w 2442117"/>
              <a:gd name="connsiteY2" fmla="*/ 4480792 h 4480792"/>
              <a:gd name="connsiteX3" fmla="*/ 0 w 2442117"/>
              <a:gd name="connsiteY3" fmla="*/ 4480792 h 4480792"/>
              <a:gd name="connsiteX4" fmla="*/ 612508 w 2442117"/>
              <a:gd name="connsiteY4" fmla="*/ 68102 h 4480792"/>
              <a:gd name="connsiteX0" fmla="*/ 612508 w 2442117"/>
              <a:gd name="connsiteY0" fmla="*/ 84011 h 4496701"/>
              <a:gd name="connsiteX1" fmla="*/ 2296448 w 2442117"/>
              <a:gd name="connsiteY1" fmla="*/ 15909 h 4496701"/>
              <a:gd name="connsiteX2" fmla="*/ 2442117 w 2442117"/>
              <a:gd name="connsiteY2" fmla="*/ 4496701 h 4496701"/>
              <a:gd name="connsiteX3" fmla="*/ 0 w 2442117"/>
              <a:gd name="connsiteY3" fmla="*/ 4496701 h 4496701"/>
              <a:gd name="connsiteX4" fmla="*/ 612508 w 2442117"/>
              <a:gd name="connsiteY4" fmla="*/ 84011 h 4496701"/>
              <a:gd name="connsiteX0" fmla="*/ 612508 w 2442117"/>
              <a:gd name="connsiteY0" fmla="*/ 90474 h 4503164"/>
              <a:gd name="connsiteX1" fmla="*/ 2296448 w 2442117"/>
              <a:gd name="connsiteY1" fmla="*/ 22372 h 4503164"/>
              <a:gd name="connsiteX2" fmla="*/ 2442117 w 2442117"/>
              <a:gd name="connsiteY2" fmla="*/ 4503164 h 4503164"/>
              <a:gd name="connsiteX3" fmla="*/ 0 w 2442117"/>
              <a:gd name="connsiteY3" fmla="*/ 4503164 h 4503164"/>
              <a:gd name="connsiteX4" fmla="*/ 612508 w 2442117"/>
              <a:gd name="connsiteY4" fmla="*/ 90474 h 4503164"/>
              <a:gd name="connsiteX0" fmla="*/ 612508 w 2577012"/>
              <a:gd name="connsiteY0" fmla="*/ 90474 h 5232668"/>
              <a:gd name="connsiteX1" fmla="*/ 2296448 w 2577012"/>
              <a:gd name="connsiteY1" fmla="*/ 22372 h 5232668"/>
              <a:gd name="connsiteX2" fmla="*/ 2577012 w 2577012"/>
              <a:gd name="connsiteY2" fmla="*/ 5232668 h 5232668"/>
              <a:gd name="connsiteX3" fmla="*/ 0 w 2577012"/>
              <a:gd name="connsiteY3" fmla="*/ 4503164 h 5232668"/>
              <a:gd name="connsiteX4" fmla="*/ 612508 w 2577012"/>
              <a:gd name="connsiteY4" fmla="*/ 90474 h 5232668"/>
              <a:gd name="connsiteX0" fmla="*/ 2622274 w 4586778"/>
              <a:gd name="connsiteY0" fmla="*/ 90474 h 6116925"/>
              <a:gd name="connsiteX1" fmla="*/ 4306214 w 4586778"/>
              <a:gd name="connsiteY1" fmla="*/ 22372 h 6116925"/>
              <a:gd name="connsiteX2" fmla="*/ 4586778 w 4586778"/>
              <a:gd name="connsiteY2" fmla="*/ 5232668 h 6116925"/>
              <a:gd name="connsiteX3" fmla="*/ 0 w 4586778"/>
              <a:gd name="connsiteY3" fmla="*/ 6116925 h 6116925"/>
              <a:gd name="connsiteX4" fmla="*/ 2622274 w 4586778"/>
              <a:gd name="connsiteY4" fmla="*/ 90474 h 6116925"/>
              <a:gd name="connsiteX0" fmla="*/ 2622274 w 5404762"/>
              <a:gd name="connsiteY0" fmla="*/ 90474 h 6116925"/>
              <a:gd name="connsiteX1" fmla="*/ 4306214 w 5404762"/>
              <a:gd name="connsiteY1" fmla="*/ 22372 h 6116925"/>
              <a:gd name="connsiteX2" fmla="*/ 5404762 w 5404762"/>
              <a:gd name="connsiteY2" fmla="*/ 4145597 h 6116925"/>
              <a:gd name="connsiteX3" fmla="*/ 0 w 5404762"/>
              <a:gd name="connsiteY3" fmla="*/ 6116925 h 6116925"/>
              <a:gd name="connsiteX4" fmla="*/ 2622274 w 5404762"/>
              <a:gd name="connsiteY4" fmla="*/ 90474 h 6116925"/>
              <a:gd name="connsiteX0" fmla="*/ 2622274 w 5789140"/>
              <a:gd name="connsiteY0" fmla="*/ 90474 h 6116925"/>
              <a:gd name="connsiteX1" fmla="*/ 4306214 w 5789140"/>
              <a:gd name="connsiteY1" fmla="*/ 22372 h 6116925"/>
              <a:gd name="connsiteX2" fmla="*/ 5789140 w 5789140"/>
              <a:gd name="connsiteY2" fmla="*/ 3653318 h 6116925"/>
              <a:gd name="connsiteX3" fmla="*/ 0 w 5789140"/>
              <a:gd name="connsiteY3" fmla="*/ 6116925 h 6116925"/>
              <a:gd name="connsiteX4" fmla="*/ 2622274 w 5789140"/>
              <a:gd name="connsiteY4" fmla="*/ 90474 h 6116925"/>
              <a:gd name="connsiteX0" fmla="*/ 2622274 w 5996989"/>
              <a:gd name="connsiteY0" fmla="*/ 90474 h 6116925"/>
              <a:gd name="connsiteX1" fmla="*/ 4306214 w 5996989"/>
              <a:gd name="connsiteY1" fmla="*/ 22372 h 6116925"/>
              <a:gd name="connsiteX2" fmla="*/ 5996989 w 5996989"/>
              <a:gd name="connsiteY2" fmla="*/ 3377095 h 6116925"/>
              <a:gd name="connsiteX3" fmla="*/ 0 w 5996989"/>
              <a:gd name="connsiteY3" fmla="*/ 6116925 h 6116925"/>
              <a:gd name="connsiteX4" fmla="*/ 2622274 w 5996989"/>
              <a:gd name="connsiteY4" fmla="*/ 90474 h 6116925"/>
              <a:gd name="connsiteX0" fmla="*/ 2622274 w 5996989"/>
              <a:gd name="connsiteY0" fmla="*/ 90474 h 6116925"/>
              <a:gd name="connsiteX1" fmla="*/ 4306214 w 5996989"/>
              <a:gd name="connsiteY1" fmla="*/ 22372 h 6116925"/>
              <a:gd name="connsiteX2" fmla="*/ 5996989 w 5996989"/>
              <a:gd name="connsiteY2" fmla="*/ 3377095 h 6116925"/>
              <a:gd name="connsiteX3" fmla="*/ 3071593 w 5996989"/>
              <a:gd name="connsiteY3" fmla="*/ 4723711 h 6116925"/>
              <a:gd name="connsiteX4" fmla="*/ 0 w 5996989"/>
              <a:gd name="connsiteY4" fmla="*/ 6116925 h 6116925"/>
              <a:gd name="connsiteX5" fmla="*/ 2622274 w 5996989"/>
              <a:gd name="connsiteY5" fmla="*/ 90474 h 6116925"/>
              <a:gd name="connsiteX0" fmla="*/ 2622274 w 5996989"/>
              <a:gd name="connsiteY0" fmla="*/ 90474 h 7987913"/>
              <a:gd name="connsiteX1" fmla="*/ 4306214 w 5996989"/>
              <a:gd name="connsiteY1" fmla="*/ 22372 h 7987913"/>
              <a:gd name="connsiteX2" fmla="*/ 5996989 w 5996989"/>
              <a:gd name="connsiteY2" fmla="*/ 3377095 h 7987913"/>
              <a:gd name="connsiteX3" fmla="*/ 2513346 w 5996989"/>
              <a:gd name="connsiteY3" fmla="*/ 7987913 h 7987913"/>
              <a:gd name="connsiteX4" fmla="*/ 0 w 5996989"/>
              <a:gd name="connsiteY4" fmla="*/ 6116925 h 7987913"/>
              <a:gd name="connsiteX5" fmla="*/ 2622274 w 5996989"/>
              <a:gd name="connsiteY5" fmla="*/ 90474 h 798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6989" h="7987913">
                <a:moveTo>
                  <a:pt x="2622274" y="90474"/>
                </a:moveTo>
                <a:cubicBezTo>
                  <a:pt x="3065457" y="20751"/>
                  <a:pt x="3104941" y="-31764"/>
                  <a:pt x="4306214" y="22372"/>
                </a:cubicBezTo>
                <a:lnTo>
                  <a:pt x="5996989" y="3377095"/>
                </a:lnTo>
                <a:lnTo>
                  <a:pt x="2513346" y="7987913"/>
                </a:lnTo>
                <a:lnTo>
                  <a:pt x="0" y="6116925"/>
                </a:lnTo>
                <a:lnTo>
                  <a:pt x="2622274" y="90474"/>
                </a:lnTo>
                <a:close/>
              </a:path>
            </a:pathLst>
          </a:custGeom>
          <a:gradFill>
            <a:gsLst>
              <a:gs pos="0">
                <a:srgbClr val="FFFFFF">
                  <a:alpha val="74000"/>
                </a:srgbClr>
              </a:gs>
              <a:gs pos="3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ArchDown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810" y="6024781"/>
            <a:ext cx="4011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Latvia</a:t>
            </a:r>
          </a:p>
        </p:txBody>
      </p:sp>
      <p:pic>
        <p:nvPicPr>
          <p:cNvPr id="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636" y="5506044"/>
            <a:ext cx="1075755" cy="45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16" y="5624084"/>
            <a:ext cx="1480349" cy="40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13271" y="6024781"/>
            <a:ext cx="275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</a:t>
            </a:r>
            <a:r>
              <a:rPr lang="lv-LV" sz="240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Latvijai</a:t>
            </a:r>
            <a:endParaRPr lang="lv-LV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28897" y="4069226"/>
            <a:ext cx="447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>
                <a:solidFill>
                  <a:schemeClr val="accent1"/>
                </a:solidFill>
              </a:rPr>
              <a:t>Paldies!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C84DA2-E8CE-4F87-B39F-87CA3D89D6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61" y="2904239"/>
            <a:ext cx="3329780" cy="110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597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Cover and End Slide Master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08DB"/>
      </a:accent1>
      <a:accent2>
        <a:srgbClr val="0070C0"/>
      </a:accent2>
      <a:accent3>
        <a:srgbClr val="A5A5A5"/>
      </a:accent3>
      <a:accent4>
        <a:srgbClr val="FFFF00"/>
      </a:accent4>
      <a:accent5>
        <a:srgbClr val="4472C4"/>
      </a:accent5>
      <a:accent6>
        <a:srgbClr val="48A1FA"/>
      </a:accent6>
      <a:hlink>
        <a:srgbClr val="7030A0"/>
      </a:hlink>
      <a:folHlink>
        <a:srgbClr val="7030A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Section Break Slide Master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Section Break Slide Master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Section Break Slide Master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</TotalTime>
  <Words>415</Words>
  <Application>Microsoft Office PowerPoint</Application>
  <PresentationFormat>Widescreen</PresentationFormat>
  <Paragraphs>69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Calibri</vt:lpstr>
      <vt:lpstr>Courier New</vt:lpstr>
      <vt:lpstr>MyriadPro-BoldIt</vt:lpstr>
      <vt:lpstr>Times New Roman</vt:lpstr>
      <vt:lpstr>Verdana</vt:lpstr>
      <vt:lpstr>Wingdings</vt:lpstr>
      <vt:lpstr>Cover and End Slide Master</vt:lpstr>
      <vt:lpstr>Contents Slide Master</vt:lpstr>
      <vt:lpstr>Section Break Slide Master</vt:lpstr>
      <vt:lpstr>1_Section Break Slide Master</vt:lpstr>
      <vt:lpstr>2_Section Break Slide Master</vt:lpstr>
      <vt:lpstr>3_Section Break Slide Master</vt:lpstr>
      <vt:lpstr>1_Cover and End Slide Master</vt:lpstr>
      <vt:lpstr>4_Section Break Slide Master</vt:lpstr>
      <vt:lpstr>5_Section Break Slide Master</vt:lpstr>
      <vt:lpstr>2_Cover and End Slide Master</vt:lpstr>
      <vt:lpstr>Progress satelītdatu izmantošanas jomas attīstībā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Vecbiskena</dc:creator>
  <cp:lastModifiedBy>Karīna Dvorjaņinova</cp:lastModifiedBy>
  <cp:revision>251</cp:revision>
  <dcterms:modified xsi:type="dcterms:W3CDTF">2023-04-14T11:13:15Z</dcterms:modified>
</cp:coreProperties>
</file>