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6" r:id="rId3"/>
    <p:sldId id="270" r:id="rId4"/>
    <p:sldId id="269" r:id="rId5"/>
    <p:sldId id="258" r:id="rId6"/>
    <p:sldId id="259" r:id="rId7"/>
    <p:sldId id="260" r:id="rId8"/>
    <p:sldId id="265" r:id="rId9"/>
    <p:sldId id="272" r:id="rId10"/>
    <p:sldId id="273" r:id="rId11"/>
    <p:sldId id="277" r:id="rId12"/>
    <p:sldId id="275" r:id="rId13"/>
    <p:sldId id="262" r:id="rId14"/>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648DF-6A40-4562-AF3D-0421642F3DC3}" v="2" dt="2023-04-13T08:44:49.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79884" autoAdjust="0"/>
  </p:normalViewPr>
  <p:slideViewPr>
    <p:cSldViewPr snapToGrid="0">
      <p:cViewPr varScale="1">
        <p:scale>
          <a:sx n="120" d="100"/>
          <a:sy n="120" d="100"/>
        </p:scale>
        <p:origin x="109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9317A-EC77-41A2-B6CD-BB3E14AE32AD}"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4ABC7E52-3285-455B-A699-828FF5F988BC}">
      <dgm:prSet phldrT="[Text]" custT="1"/>
      <dgm:spPr/>
      <dgm:t>
        <a:bodyPr/>
        <a:lstStyle/>
        <a:p>
          <a:r>
            <a:rPr lang="lv-LV" sz="1400" dirty="0"/>
            <a:t>Objekti</a:t>
          </a:r>
          <a:endParaRPr lang="en-US" sz="1400" dirty="0"/>
        </a:p>
      </dgm:t>
    </dgm:pt>
    <dgm:pt modelId="{E0353B37-0E88-4C24-AE77-09CB230A8FBB}" type="parTrans" cxnId="{ED44D649-3DF2-4CD2-8FDB-375BEAF4AFB6}">
      <dgm:prSet/>
      <dgm:spPr/>
      <dgm:t>
        <a:bodyPr/>
        <a:lstStyle/>
        <a:p>
          <a:endParaRPr lang="en-US"/>
        </a:p>
      </dgm:t>
    </dgm:pt>
    <dgm:pt modelId="{BAAD68A1-6D91-406A-8023-76B8D70C46EA}" type="sibTrans" cxnId="{ED44D649-3DF2-4CD2-8FDB-375BEAF4AFB6}">
      <dgm:prSet custT="1"/>
      <dgm:spPr/>
      <dgm:t>
        <a:bodyPr/>
        <a:lstStyle/>
        <a:p>
          <a:r>
            <a:rPr lang="lv-LV" sz="1400" dirty="0"/>
            <a:t>Vien-dabīgums</a:t>
          </a:r>
          <a:endParaRPr lang="en-US" sz="1400" dirty="0"/>
        </a:p>
      </dgm:t>
    </dgm:pt>
    <dgm:pt modelId="{84D80ADB-1EFB-4485-9551-21BB11EC73D8}">
      <dgm:prSet phldrT="[Text]" phldr="1"/>
      <dgm:spPr/>
      <dgm:t>
        <a:bodyPr/>
        <a:lstStyle/>
        <a:p>
          <a:endParaRPr lang="en-US"/>
        </a:p>
      </dgm:t>
    </dgm:pt>
    <dgm:pt modelId="{40333BE1-6525-4CAD-ABF9-E12FA2C0A101}" type="parTrans" cxnId="{FFD349B2-8ACE-4156-87A6-DC2DA47870F8}">
      <dgm:prSet/>
      <dgm:spPr/>
      <dgm:t>
        <a:bodyPr/>
        <a:lstStyle/>
        <a:p>
          <a:endParaRPr lang="en-US"/>
        </a:p>
      </dgm:t>
    </dgm:pt>
    <dgm:pt modelId="{878BEBC2-871A-41CD-A2DE-6302EE94478E}" type="sibTrans" cxnId="{FFD349B2-8ACE-4156-87A6-DC2DA47870F8}">
      <dgm:prSet/>
      <dgm:spPr/>
      <dgm:t>
        <a:bodyPr/>
        <a:lstStyle/>
        <a:p>
          <a:endParaRPr lang="en-US"/>
        </a:p>
      </dgm:t>
    </dgm:pt>
    <dgm:pt modelId="{28B489E8-859C-40A9-8E74-D8638B0C29A6}">
      <dgm:prSet phldrT="[Text]" custT="1"/>
      <dgm:spPr/>
      <dgm:t>
        <a:bodyPr/>
        <a:lstStyle/>
        <a:p>
          <a:r>
            <a:rPr lang="lv-LV" sz="1400" dirty="0"/>
            <a:t>Kultūras</a:t>
          </a:r>
          <a:endParaRPr lang="en-US" sz="1400" dirty="0"/>
        </a:p>
      </dgm:t>
    </dgm:pt>
    <dgm:pt modelId="{080EA763-2CD0-4F0F-80BB-0867F8152F7D}" type="parTrans" cxnId="{FE8BD92B-8A30-4B75-A77D-9D44028D6738}">
      <dgm:prSet/>
      <dgm:spPr/>
      <dgm:t>
        <a:bodyPr/>
        <a:lstStyle/>
        <a:p>
          <a:endParaRPr lang="en-US"/>
        </a:p>
      </dgm:t>
    </dgm:pt>
    <dgm:pt modelId="{304B7410-4731-4A02-A988-5ED368E3E16D}" type="sibTrans" cxnId="{FE8BD92B-8A30-4B75-A77D-9D44028D6738}">
      <dgm:prSet custT="1"/>
      <dgm:spPr/>
      <dgm:t>
        <a:bodyPr/>
        <a:lstStyle/>
        <a:p>
          <a:r>
            <a:rPr lang="lv-LV" sz="1400" dirty="0"/>
            <a:t>Pļaušana</a:t>
          </a:r>
          <a:endParaRPr lang="en-US" sz="1700" dirty="0"/>
        </a:p>
      </dgm:t>
    </dgm:pt>
    <dgm:pt modelId="{5EA4F681-A097-4C1B-9F99-1A41E867E652}">
      <dgm:prSet phldrT="[Text]" phldr="1"/>
      <dgm:spPr/>
      <dgm:t>
        <a:bodyPr/>
        <a:lstStyle/>
        <a:p>
          <a:endParaRPr lang="en-US"/>
        </a:p>
      </dgm:t>
    </dgm:pt>
    <dgm:pt modelId="{3DA4A156-99AD-49D6-98B7-D32BF4EB362A}" type="parTrans" cxnId="{D65EFDCC-FCFE-48AA-8124-184FFDB53F29}">
      <dgm:prSet/>
      <dgm:spPr/>
      <dgm:t>
        <a:bodyPr/>
        <a:lstStyle/>
        <a:p>
          <a:endParaRPr lang="en-US"/>
        </a:p>
      </dgm:t>
    </dgm:pt>
    <dgm:pt modelId="{3A91878A-2B12-4A43-B498-9472F72CBC4A}" type="sibTrans" cxnId="{D65EFDCC-FCFE-48AA-8124-184FFDB53F29}">
      <dgm:prSet/>
      <dgm:spPr/>
      <dgm:t>
        <a:bodyPr/>
        <a:lstStyle/>
        <a:p>
          <a:endParaRPr lang="en-US"/>
        </a:p>
      </dgm:t>
    </dgm:pt>
    <dgm:pt modelId="{34A285B6-56D1-4839-BC34-6CE9F668B28F}">
      <dgm:prSet phldrT="[Text]" custT="1"/>
      <dgm:spPr/>
      <dgm:t>
        <a:bodyPr/>
        <a:lstStyle/>
        <a:p>
          <a:r>
            <a:rPr lang="lv-LV" sz="1400" dirty="0"/>
            <a:t>Raža</a:t>
          </a:r>
          <a:endParaRPr lang="en-US" sz="1400" dirty="0"/>
        </a:p>
      </dgm:t>
    </dgm:pt>
    <dgm:pt modelId="{6A70758E-4815-4474-90A5-D92014BBABC0}" type="parTrans" cxnId="{8E84A250-120B-45FA-9FD0-64574FBD8158}">
      <dgm:prSet/>
      <dgm:spPr/>
      <dgm:t>
        <a:bodyPr/>
        <a:lstStyle/>
        <a:p>
          <a:endParaRPr lang="en-US"/>
        </a:p>
      </dgm:t>
    </dgm:pt>
    <dgm:pt modelId="{8A36D9DB-46F0-41A8-9A50-32F5A267D85E}" type="sibTrans" cxnId="{8E84A250-120B-45FA-9FD0-64574FBD8158}">
      <dgm:prSet custT="1"/>
      <dgm:spPr/>
      <dgm:t>
        <a:bodyPr/>
        <a:lstStyle/>
        <a:p>
          <a:r>
            <a:rPr lang="lv-LV" sz="1400" dirty="0"/>
            <a:t>Aršana</a:t>
          </a:r>
          <a:endParaRPr lang="en-US" sz="1400" dirty="0"/>
        </a:p>
      </dgm:t>
    </dgm:pt>
    <dgm:pt modelId="{7E300E78-76F5-4BEF-9705-98DDB93C78B0}">
      <dgm:prSet phldrT="[Text]" phldr="1"/>
      <dgm:spPr/>
      <dgm:t>
        <a:bodyPr/>
        <a:lstStyle/>
        <a:p>
          <a:endParaRPr lang="en-US"/>
        </a:p>
      </dgm:t>
    </dgm:pt>
    <dgm:pt modelId="{4C78242E-73C2-4E68-8C63-83B27966FFBB}" type="parTrans" cxnId="{82C344E8-DF1A-4582-8958-A926B85B7EF7}">
      <dgm:prSet/>
      <dgm:spPr/>
      <dgm:t>
        <a:bodyPr/>
        <a:lstStyle/>
        <a:p>
          <a:endParaRPr lang="en-US"/>
        </a:p>
      </dgm:t>
    </dgm:pt>
    <dgm:pt modelId="{996FB646-C875-4D7C-8D81-9C23B494E204}" type="sibTrans" cxnId="{82C344E8-DF1A-4582-8958-A926B85B7EF7}">
      <dgm:prSet/>
      <dgm:spPr/>
      <dgm:t>
        <a:bodyPr/>
        <a:lstStyle/>
        <a:p>
          <a:endParaRPr lang="en-US"/>
        </a:p>
      </dgm:t>
    </dgm:pt>
    <dgm:pt modelId="{E1C5562E-614A-4EF9-A7DE-9D383F3CCF72}" type="pres">
      <dgm:prSet presAssocID="{9BE9317A-EC77-41A2-B6CD-BB3E14AE32AD}" presName="Name0" presStyleCnt="0">
        <dgm:presLayoutVars>
          <dgm:chMax/>
          <dgm:chPref/>
          <dgm:dir/>
          <dgm:animLvl val="lvl"/>
        </dgm:presLayoutVars>
      </dgm:prSet>
      <dgm:spPr/>
    </dgm:pt>
    <dgm:pt modelId="{C6F4297D-CA74-4825-9E88-A2657CAEF5CD}" type="pres">
      <dgm:prSet presAssocID="{4ABC7E52-3285-455B-A699-828FF5F988BC}" presName="composite" presStyleCnt="0"/>
      <dgm:spPr/>
    </dgm:pt>
    <dgm:pt modelId="{FC4726EB-4AC1-4441-A626-49CB6794E795}" type="pres">
      <dgm:prSet presAssocID="{4ABC7E52-3285-455B-A699-828FF5F988BC}" presName="Parent1" presStyleLbl="node1" presStyleIdx="0" presStyleCnt="6">
        <dgm:presLayoutVars>
          <dgm:chMax val="1"/>
          <dgm:chPref val="1"/>
          <dgm:bulletEnabled val="1"/>
        </dgm:presLayoutVars>
      </dgm:prSet>
      <dgm:spPr/>
    </dgm:pt>
    <dgm:pt modelId="{AF9750A9-AA5D-4191-8BB0-F3AFDAF1864B}" type="pres">
      <dgm:prSet presAssocID="{4ABC7E52-3285-455B-A699-828FF5F988BC}" presName="Childtext1" presStyleLbl="revTx" presStyleIdx="0" presStyleCnt="3">
        <dgm:presLayoutVars>
          <dgm:chMax val="0"/>
          <dgm:chPref val="0"/>
          <dgm:bulletEnabled val="1"/>
        </dgm:presLayoutVars>
      </dgm:prSet>
      <dgm:spPr/>
    </dgm:pt>
    <dgm:pt modelId="{7731E3BF-5078-47F5-9293-10BBA6651C6C}" type="pres">
      <dgm:prSet presAssocID="{4ABC7E52-3285-455B-A699-828FF5F988BC}" presName="BalanceSpacing" presStyleCnt="0"/>
      <dgm:spPr/>
    </dgm:pt>
    <dgm:pt modelId="{A4657EE6-40F7-4CD4-8B89-14143DC1EAB7}" type="pres">
      <dgm:prSet presAssocID="{4ABC7E52-3285-455B-A699-828FF5F988BC}" presName="BalanceSpacing1" presStyleCnt="0"/>
      <dgm:spPr/>
    </dgm:pt>
    <dgm:pt modelId="{7B36A85C-89F5-4BCF-9512-EE59FF4D8315}" type="pres">
      <dgm:prSet presAssocID="{BAAD68A1-6D91-406A-8023-76B8D70C46EA}" presName="Accent1Text" presStyleLbl="node1" presStyleIdx="1" presStyleCnt="6"/>
      <dgm:spPr/>
    </dgm:pt>
    <dgm:pt modelId="{11EAE987-889E-464B-873E-7B10E1E89B3E}" type="pres">
      <dgm:prSet presAssocID="{BAAD68A1-6D91-406A-8023-76B8D70C46EA}" presName="spaceBetweenRectangles" presStyleCnt="0"/>
      <dgm:spPr/>
    </dgm:pt>
    <dgm:pt modelId="{226D1BD1-569B-48A6-9C5E-42C89F67AEA6}" type="pres">
      <dgm:prSet presAssocID="{28B489E8-859C-40A9-8E74-D8638B0C29A6}" presName="composite" presStyleCnt="0"/>
      <dgm:spPr/>
    </dgm:pt>
    <dgm:pt modelId="{3F8940FB-E19E-4295-8632-B14540A30D1A}" type="pres">
      <dgm:prSet presAssocID="{28B489E8-859C-40A9-8E74-D8638B0C29A6}" presName="Parent1" presStyleLbl="node1" presStyleIdx="2" presStyleCnt="6">
        <dgm:presLayoutVars>
          <dgm:chMax val="1"/>
          <dgm:chPref val="1"/>
          <dgm:bulletEnabled val="1"/>
        </dgm:presLayoutVars>
      </dgm:prSet>
      <dgm:spPr/>
    </dgm:pt>
    <dgm:pt modelId="{D2835EBF-12E1-49E9-84DE-A96EF989C0AF}" type="pres">
      <dgm:prSet presAssocID="{28B489E8-859C-40A9-8E74-D8638B0C29A6}" presName="Childtext1" presStyleLbl="revTx" presStyleIdx="1" presStyleCnt="3">
        <dgm:presLayoutVars>
          <dgm:chMax val="0"/>
          <dgm:chPref val="0"/>
          <dgm:bulletEnabled val="1"/>
        </dgm:presLayoutVars>
      </dgm:prSet>
      <dgm:spPr/>
    </dgm:pt>
    <dgm:pt modelId="{C6EDCCDA-2F41-49D9-AAB7-DA8AF01B2E2D}" type="pres">
      <dgm:prSet presAssocID="{28B489E8-859C-40A9-8E74-D8638B0C29A6}" presName="BalanceSpacing" presStyleCnt="0"/>
      <dgm:spPr/>
    </dgm:pt>
    <dgm:pt modelId="{71C1EBD2-13D9-43CA-A990-186C9141E63A}" type="pres">
      <dgm:prSet presAssocID="{28B489E8-859C-40A9-8E74-D8638B0C29A6}" presName="BalanceSpacing1" presStyleCnt="0"/>
      <dgm:spPr/>
    </dgm:pt>
    <dgm:pt modelId="{0B82EC0C-CFB3-4C4C-9085-D03503EA98F9}" type="pres">
      <dgm:prSet presAssocID="{304B7410-4731-4A02-A988-5ED368E3E16D}" presName="Accent1Text" presStyleLbl="node1" presStyleIdx="3" presStyleCnt="6"/>
      <dgm:spPr/>
    </dgm:pt>
    <dgm:pt modelId="{DEF52EF2-B25D-4ED6-A626-BFA4FC657AE0}" type="pres">
      <dgm:prSet presAssocID="{304B7410-4731-4A02-A988-5ED368E3E16D}" presName="spaceBetweenRectangles" presStyleCnt="0"/>
      <dgm:spPr/>
    </dgm:pt>
    <dgm:pt modelId="{DDC41B11-356B-4D43-9E86-75B09E2EE80F}" type="pres">
      <dgm:prSet presAssocID="{34A285B6-56D1-4839-BC34-6CE9F668B28F}" presName="composite" presStyleCnt="0"/>
      <dgm:spPr/>
    </dgm:pt>
    <dgm:pt modelId="{0FD64098-F681-4FCD-9D9D-7ECAB244F6B0}" type="pres">
      <dgm:prSet presAssocID="{34A285B6-56D1-4839-BC34-6CE9F668B28F}" presName="Parent1" presStyleLbl="node1" presStyleIdx="4" presStyleCnt="6">
        <dgm:presLayoutVars>
          <dgm:chMax val="1"/>
          <dgm:chPref val="1"/>
          <dgm:bulletEnabled val="1"/>
        </dgm:presLayoutVars>
      </dgm:prSet>
      <dgm:spPr/>
    </dgm:pt>
    <dgm:pt modelId="{F56CE1D5-AC06-44E2-9ED8-6A8380F7D6A4}" type="pres">
      <dgm:prSet presAssocID="{34A285B6-56D1-4839-BC34-6CE9F668B28F}" presName="Childtext1" presStyleLbl="revTx" presStyleIdx="2" presStyleCnt="3">
        <dgm:presLayoutVars>
          <dgm:chMax val="0"/>
          <dgm:chPref val="0"/>
          <dgm:bulletEnabled val="1"/>
        </dgm:presLayoutVars>
      </dgm:prSet>
      <dgm:spPr/>
    </dgm:pt>
    <dgm:pt modelId="{EFF3B6F9-FBBD-467C-8E12-4D53179A7D8E}" type="pres">
      <dgm:prSet presAssocID="{34A285B6-56D1-4839-BC34-6CE9F668B28F}" presName="BalanceSpacing" presStyleCnt="0"/>
      <dgm:spPr/>
    </dgm:pt>
    <dgm:pt modelId="{166778C6-4794-4027-9B30-D87FF7F5DD17}" type="pres">
      <dgm:prSet presAssocID="{34A285B6-56D1-4839-BC34-6CE9F668B28F}" presName="BalanceSpacing1" presStyleCnt="0"/>
      <dgm:spPr/>
    </dgm:pt>
    <dgm:pt modelId="{33BE1E0E-2963-4D1F-BA08-051188DAB6A9}" type="pres">
      <dgm:prSet presAssocID="{8A36D9DB-46F0-41A8-9A50-32F5A267D85E}" presName="Accent1Text" presStyleLbl="node1" presStyleIdx="5" presStyleCnt="6"/>
      <dgm:spPr/>
    </dgm:pt>
  </dgm:ptLst>
  <dgm:cxnLst>
    <dgm:cxn modelId="{A685A903-8750-413A-ACFE-A1D238050E30}" type="presOf" srcId="{5EA4F681-A097-4C1B-9F99-1A41E867E652}" destId="{D2835EBF-12E1-49E9-84DE-A96EF989C0AF}" srcOrd="0" destOrd="0" presId="urn:microsoft.com/office/officeart/2008/layout/AlternatingHexagons"/>
    <dgm:cxn modelId="{51EB4319-1EB9-4581-8816-A8E6336C8DC6}" type="presOf" srcId="{4ABC7E52-3285-455B-A699-828FF5F988BC}" destId="{FC4726EB-4AC1-4441-A626-49CB6794E795}" srcOrd="0" destOrd="0" presId="urn:microsoft.com/office/officeart/2008/layout/AlternatingHexagons"/>
    <dgm:cxn modelId="{4277111E-F2E2-4AF2-87B1-530C39816585}" type="presOf" srcId="{7E300E78-76F5-4BEF-9705-98DDB93C78B0}" destId="{F56CE1D5-AC06-44E2-9ED8-6A8380F7D6A4}" srcOrd="0" destOrd="0" presId="urn:microsoft.com/office/officeart/2008/layout/AlternatingHexagons"/>
    <dgm:cxn modelId="{546C3121-F9DE-4574-9115-19D4510E038D}" type="presOf" srcId="{28B489E8-859C-40A9-8E74-D8638B0C29A6}" destId="{3F8940FB-E19E-4295-8632-B14540A30D1A}" srcOrd="0" destOrd="0" presId="urn:microsoft.com/office/officeart/2008/layout/AlternatingHexagons"/>
    <dgm:cxn modelId="{0B2BD02A-CC7C-4D3C-8FE9-25BE0F620A52}" type="presOf" srcId="{84D80ADB-1EFB-4485-9551-21BB11EC73D8}" destId="{AF9750A9-AA5D-4191-8BB0-F3AFDAF1864B}" srcOrd="0" destOrd="0" presId="urn:microsoft.com/office/officeart/2008/layout/AlternatingHexagons"/>
    <dgm:cxn modelId="{FE8BD92B-8A30-4B75-A77D-9D44028D6738}" srcId="{9BE9317A-EC77-41A2-B6CD-BB3E14AE32AD}" destId="{28B489E8-859C-40A9-8E74-D8638B0C29A6}" srcOrd="1" destOrd="0" parTransId="{080EA763-2CD0-4F0F-80BB-0867F8152F7D}" sibTransId="{304B7410-4731-4A02-A988-5ED368E3E16D}"/>
    <dgm:cxn modelId="{9E17F643-D05A-414F-96D3-7685A6602C8A}" type="presOf" srcId="{8A36D9DB-46F0-41A8-9A50-32F5A267D85E}" destId="{33BE1E0E-2963-4D1F-BA08-051188DAB6A9}" srcOrd="0" destOrd="0" presId="urn:microsoft.com/office/officeart/2008/layout/AlternatingHexagons"/>
    <dgm:cxn modelId="{ED44D649-3DF2-4CD2-8FDB-375BEAF4AFB6}" srcId="{9BE9317A-EC77-41A2-B6CD-BB3E14AE32AD}" destId="{4ABC7E52-3285-455B-A699-828FF5F988BC}" srcOrd="0" destOrd="0" parTransId="{E0353B37-0E88-4C24-AE77-09CB230A8FBB}" sibTransId="{BAAD68A1-6D91-406A-8023-76B8D70C46EA}"/>
    <dgm:cxn modelId="{8E84A250-120B-45FA-9FD0-64574FBD8158}" srcId="{9BE9317A-EC77-41A2-B6CD-BB3E14AE32AD}" destId="{34A285B6-56D1-4839-BC34-6CE9F668B28F}" srcOrd="2" destOrd="0" parTransId="{6A70758E-4815-4474-90A5-D92014BBABC0}" sibTransId="{8A36D9DB-46F0-41A8-9A50-32F5A267D85E}"/>
    <dgm:cxn modelId="{B1BB757B-67EE-46F3-9DA5-1917E1E8B09C}" type="presOf" srcId="{304B7410-4731-4A02-A988-5ED368E3E16D}" destId="{0B82EC0C-CFB3-4C4C-9085-D03503EA98F9}" srcOrd="0" destOrd="0" presId="urn:microsoft.com/office/officeart/2008/layout/AlternatingHexagons"/>
    <dgm:cxn modelId="{AA90A57E-A732-4275-AD73-D5FA8502A452}" type="presOf" srcId="{9BE9317A-EC77-41A2-B6CD-BB3E14AE32AD}" destId="{E1C5562E-614A-4EF9-A7DE-9D383F3CCF72}" srcOrd="0" destOrd="0" presId="urn:microsoft.com/office/officeart/2008/layout/AlternatingHexagons"/>
    <dgm:cxn modelId="{350A467F-85E5-4F80-A906-A7F32369F2E9}" type="presOf" srcId="{BAAD68A1-6D91-406A-8023-76B8D70C46EA}" destId="{7B36A85C-89F5-4BCF-9512-EE59FF4D8315}" srcOrd="0" destOrd="0" presId="urn:microsoft.com/office/officeart/2008/layout/AlternatingHexagons"/>
    <dgm:cxn modelId="{FFD349B2-8ACE-4156-87A6-DC2DA47870F8}" srcId="{4ABC7E52-3285-455B-A699-828FF5F988BC}" destId="{84D80ADB-1EFB-4485-9551-21BB11EC73D8}" srcOrd="0" destOrd="0" parTransId="{40333BE1-6525-4CAD-ABF9-E12FA2C0A101}" sibTransId="{878BEBC2-871A-41CD-A2DE-6302EE94478E}"/>
    <dgm:cxn modelId="{68A5A0BE-7190-438C-B7E8-7503D2BB14A1}" type="presOf" srcId="{34A285B6-56D1-4839-BC34-6CE9F668B28F}" destId="{0FD64098-F681-4FCD-9D9D-7ECAB244F6B0}" srcOrd="0" destOrd="0" presId="urn:microsoft.com/office/officeart/2008/layout/AlternatingHexagons"/>
    <dgm:cxn modelId="{D65EFDCC-FCFE-48AA-8124-184FFDB53F29}" srcId="{28B489E8-859C-40A9-8E74-D8638B0C29A6}" destId="{5EA4F681-A097-4C1B-9F99-1A41E867E652}" srcOrd="0" destOrd="0" parTransId="{3DA4A156-99AD-49D6-98B7-D32BF4EB362A}" sibTransId="{3A91878A-2B12-4A43-B498-9472F72CBC4A}"/>
    <dgm:cxn modelId="{82C344E8-DF1A-4582-8958-A926B85B7EF7}" srcId="{34A285B6-56D1-4839-BC34-6CE9F668B28F}" destId="{7E300E78-76F5-4BEF-9705-98DDB93C78B0}" srcOrd="0" destOrd="0" parTransId="{4C78242E-73C2-4E68-8C63-83B27966FFBB}" sibTransId="{996FB646-C875-4D7C-8D81-9C23B494E204}"/>
    <dgm:cxn modelId="{836DCC6F-5D02-4243-B1CF-1BD87A668C8B}" type="presParOf" srcId="{E1C5562E-614A-4EF9-A7DE-9D383F3CCF72}" destId="{C6F4297D-CA74-4825-9E88-A2657CAEF5CD}" srcOrd="0" destOrd="0" presId="urn:microsoft.com/office/officeart/2008/layout/AlternatingHexagons"/>
    <dgm:cxn modelId="{8D60D896-061D-48D4-A42E-CD493D32F56E}" type="presParOf" srcId="{C6F4297D-CA74-4825-9E88-A2657CAEF5CD}" destId="{FC4726EB-4AC1-4441-A626-49CB6794E795}" srcOrd="0" destOrd="0" presId="urn:microsoft.com/office/officeart/2008/layout/AlternatingHexagons"/>
    <dgm:cxn modelId="{269C7673-75AF-4731-83F2-D8E03E550F4A}" type="presParOf" srcId="{C6F4297D-CA74-4825-9E88-A2657CAEF5CD}" destId="{AF9750A9-AA5D-4191-8BB0-F3AFDAF1864B}" srcOrd="1" destOrd="0" presId="urn:microsoft.com/office/officeart/2008/layout/AlternatingHexagons"/>
    <dgm:cxn modelId="{D0E50B9A-1AB3-45C9-A90F-B39D9F5DB201}" type="presParOf" srcId="{C6F4297D-CA74-4825-9E88-A2657CAEF5CD}" destId="{7731E3BF-5078-47F5-9293-10BBA6651C6C}" srcOrd="2" destOrd="0" presId="urn:microsoft.com/office/officeart/2008/layout/AlternatingHexagons"/>
    <dgm:cxn modelId="{F42F26B6-1260-49A9-A686-756BA3EB9656}" type="presParOf" srcId="{C6F4297D-CA74-4825-9E88-A2657CAEF5CD}" destId="{A4657EE6-40F7-4CD4-8B89-14143DC1EAB7}" srcOrd="3" destOrd="0" presId="urn:microsoft.com/office/officeart/2008/layout/AlternatingHexagons"/>
    <dgm:cxn modelId="{963C8336-01F9-4A8B-8048-3549629D6D58}" type="presParOf" srcId="{C6F4297D-CA74-4825-9E88-A2657CAEF5CD}" destId="{7B36A85C-89F5-4BCF-9512-EE59FF4D8315}" srcOrd="4" destOrd="0" presId="urn:microsoft.com/office/officeart/2008/layout/AlternatingHexagons"/>
    <dgm:cxn modelId="{C0A917C9-ECAE-4D0A-9625-209407B268D3}" type="presParOf" srcId="{E1C5562E-614A-4EF9-A7DE-9D383F3CCF72}" destId="{11EAE987-889E-464B-873E-7B10E1E89B3E}" srcOrd="1" destOrd="0" presId="urn:microsoft.com/office/officeart/2008/layout/AlternatingHexagons"/>
    <dgm:cxn modelId="{4E2BA418-38CF-43E6-BE59-0664E35AD76B}" type="presParOf" srcId="{E1C5562E-614A-4EF9-A7DE-9D383F3CCF72}" destId="{226D1BD1-569B-48A6-9C5E-42C89F67AEA6}" srcOrd="2" destOrd="0" presId="urn:microsoft.com/office/officeart/2008/layout/AlternatingHexagons"/>
    <dgm:cxn modelId="{4669FF16-F5AF-44CB-B1D5-2C2059B01C4F}" type="presParOf" srcId="{226D1BD1-569B-48A6-9C5E-42C89F67AEA6}" destId="{3F8940FB-E19E-4295-8632-B14540A30D1A}" srcOrd="0" destOrd="0" presId="urn:microsoft.com/office/officeart/2008/layout/AlternatingHexagons"/>
    <dgm:cxn modelId="{C9085574-67DD-45B8-9987-64F7FFBB8936}" type="presParOf" srcId="{226D1BD1-569B-48A6-9C5E-42C89F67AEA6}" destId="{D2835EBF-12E1-49E9-84DE-A96EF989C0AF}" srcOrd="1" destOrd="0" presId="urn:microsoft.com/office/officeart/2008/layout/AlternatingHexagons"/>
    <dgm:cxn modelId="{D174FE99-0F7B-4FE0-BF63-BEFE0181B095}" type="presParOf" srcId="{226D1BD1-569B-48A6-9C5E-42C89F67AEA6}" destId="{C6EDCCDA-2F41-49D9-AAB7-DA8AF01B2E2D}" srcOrd="2" destOrd="0" presId="urn:microsoft.com/office/officeart/2008/layout/AlternatingHexagons"/>
    <dgm:cxn modelId="{CBB0881A-6E2F-4F5C-AAF9-177B6CAE530C}" type="presParOf" srcId="{226D1BD1-569B-48A6-9C5E-42C89F67AEA6}" destId="{71C1EBD2-13D9-43CA-A990-186C9141E63A}" srcOrd="3" destOrd="0" presId="urn:microsoft.com/office/officeart/2008/layout/AlternatingHexagons"/>
    <dgm:cxn modelId="{AD32C75F-B57D-47A4-9734-6C4958E7E29A}" type="presParOf" srcId="{226D1BD1-569B-48A6-9C5E-42C89F67AEA6}" destId="{0B82EC0C-CFB3-4C4C-9085-D03503EA98F9}" srcOrd="4" destOrd="0" presId="urn:microsoft.com/office/officeart/2008/layout/AlternatingHexagons"/>
    <dgm:cxn modelId="{C726415A-E399-49F4-8475-9A879FBED6DA}" type="presParOf" srcId="{E1C5562E-614A-4EF9-A7DE-9D383F3CCF72}" destId="{DEF52EF2-B25D-4ED6-A626-BFA4FC657AE0}" srcOrd="3" destOrd="0" presId="urn:microsoft.com/office/officeart/2008/layout/AlternatingHexagons"/>
    <dgm:cxn modelId="{63880F0F-8A48-453D-9EC3-5D4AAB8CD719}" type="presParOf" srcId="{E1C5562E-614A-4EF9-A7DE-9D383F3CCF72}" destId="{DDC41B11-356B-4D43-9E86-75B09E2EE80F}" srcOrd="4" destOrd="0" presId="urn:microsoft.com/office/officeart/2008/layout/AlternatingHexagons"/>
    <dgm:cxn modelId="{122F2E5E-99C3-41E9-B4E6-1EDC2D525C2E}" type="presParOf" srcId="{DDC41B11-356B-4D43-9E86-75B09E2EE80F}" destId="{0FD64098-F681-4FCD-9D9D-7ECAB244F6B0}" srcOrd="0" destOrd="0" presId="urn:microsoft.com/office/officeart/2008/layout/AlternatingHexagons"/>
    <dgm:cxn modelId="{2A7CE9DE-09FA-4B82-8CAC-4636FB8FF0E8}" type="presParOf" srcId="{DDC41B11-356B-4D43-9E86-75B09E2EE80F}" destId="{F56CE1D5-AC06-44E2-9ED8-6A8380F7D6A4}" srcOrd="1" destOrd="0" presId="urn:microsoft.com/office/officeart/2008/layout/AlternatingHexagons"/>
    <dgm:cxn modelId="{AE4AF396-865D-4012-BE83-F70E5FFDAC2A}" type="presParOf" srcId="{DDC41B11-356B-4D43-9E86-75B09E2EE80F}" destId="{EFF3B6F9-FBBD-467C-8E12-4D53179A7D8E}" srcOrd="2" destOrd="0" presId="urn:microsoft.com/office/officeart/2008/layout/AlternatingHexagons"/>
    <dgm:cxn modelId="{CDAA1D09-9FF8-4224-9D35-90EF1A7AF387}" type="presParOf" srcId="{DDC41B11-356B-4D43-9E86-75B09E2EE80F}" destId="{166778C6-4794-4027-9B30-D87FF7F5DD17}" srcOrd="3" destOrd="0" presId="urn:microsoft.com/office/officeart/2008/layout/AlternatingHexagons"/>
    <dgm:cxn modelId="{05B67477-F5A5-4E01-9F7A-B0FD520D9482}" type="presParOf" srcId="{DDC41B11-356B-4D43-9E86-75B09E2EE80F}" destId="{33BE1E0E-2963-4D1F-BA08-051188DAB6A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726EB-4AC1-4441-A626-49CB6794E795}">
      <dsp:nvSpPr>
        <dsp:cNvPr id="0" name=""/>
        <dsp:cNvSpPr/>
      </dsp:nvSpPr>
      <dsp:spPr>
        <a:xfrm rot="5400000">
          <a:off x="3378519" y="87512"/>
          <a:ext cx="1309364" cy="1139147"/>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Objekti</a:t>
          </a:r>
          <a:endParaRPr lang="en-US" sz="1400" kern="1200" dirty="0"/>
        </a:p>
      </dsp:txBody>
      <dsp:txXfrm rot="-5400000">
        <a:off x="3641144" y="206447"/>
        <a:ext cx="784113" cy="901278"/>
      </dsp:txXfrm>
    </dsp:sp>
    <dsp:sp modelId="{AF9750A9-AA5D-4191-8BB0-F3AFDAF1864B}">
      <dsp:nvSpPr>
        <dsp:cNvPr id="0" name=""/>
        <dsp:cNvSpPr/>
      </dsp:nvSpPr>
      <dsp:spPr>
        <a:xfrm>
          <a:off x="4637342" y="264277"/>
          <a:ext cx="1461250" cy="7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dsp:txBody>
      <dsp:txXfrm>
        <a:off x="4637342" y="264277"/>
        <a:ext cx="1461250" cy="785618"/>
      </dsp:txXfrm>
    </dsp:sp>
    <dsp:sp modelId="{7B36A85C-89F5-4BCF-9512-EE59FF4D8315}">
      <dsp:nvSpPr>
        <dsp:cNvPr id="0" name=""/>
        <dsp:cNvSpPr/>
      </dsp:nvSpPr>
      <dsp:spPr>
        <a:xfrm rot="5400000">
          <a:off x="2148240" y="87512"/>
          <a:ext cx="1309364" cy="1139147"/>
        </a:xfrm>
        <a:prstGeom prst="hexagon">
          <a:avLst>
            <a:gd name="adj" fmla="val 2500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lv-LV" sz="1400" kern="1200" dirty="0"/>
            <a:t>Vien-dabīgums</a:t>
          </a:r>
          <a:endParaRPr lang="en-US" sz="1400" kern="1200" dirty="0"/>
        </a:p>
      </dsp:txBody>
      <dsp:txXfrm rot="-5400000">
        <a:off x="2410865" y="206447"/>
        <a:ext cx="784113" cy="901278"/>
      </dsp:txXfrm>
    </dsp:sp>
    <dsp:sp modelId="{3F8940FB-E19E-4295-8632-B14540A30D1A}">
      <dsp:nvSpPr>
        <dsp:cNvPr id="0" name=""/>
        <dsp:cNvSpPr/>
      </dsp:nvSpPr>
      <dsp:spPr>
        <a:xfrm rot="5400000">
          <a:off x="2761023" y="1198901"/>
          <a:ext cx="1309364" cy="1139147"/>
        </a:xfrm>
        <a:prstGeom prst="hexagon">
          <a:avLst>
            <a:gd name="adj" fmla="val 2500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Kultūras</a:t>
          </a:r>
          <a:endParaRPr lang="en-US" sz="1400" kern="1200" dirty="0"/>
        </a:p>
      </dsp:txBody>
      <dsp:txXfrm rot="-5400000">
        <a:off x="3023648" y="1317836"/>
        <a:ext cx="784113" cy="901278"/>
      </dsp:txXfrm>
    </dsp:sp>
    <dsp:sp modelId="{D2835EBF-12E1-49E9-84DE-A96EF989C0AF}">
      <dsp:nvSpPr>
        <dsp:cNvPr id="0" name=""/>
        <dsp:cNvSpPr/>
      </dsp:nvSpPr>
      <dsp:spPr>
        <a:xfrm>
          <a:off x="1384881" y="1375665"/>
          <a:ext cx="1414113" cy="7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US" sz="3600" kern="1200"/>
        </a:p>
      </dsp:txBody>
      <dsp:txXfrm>
        <a:off x="1384881" y="1375665"/>
        <a:ext cx="1414113" cy="785618"/>
      </dsp:txXfrm>
    </dsp:sp>
    <dsp:sp modelId="{0B82EC0C-CFB3-4C4C-9085-D03503EA98F9}">
      <dsp:nvSpPr>
        <dsp:cNvPr id="0" name=""/>
        <dsp:cNvSpPr/>
      </dsp:nvSpPr>
      <dsp:spPr>
        <a:xfrm rot="5400000">
          <a:off x="3991302" y="1198901"/>
          <a:ext cx="1309364" cy="1139147"/>
        </a:xfrm>
        <a:prstGeom prst="hexagon">
          <a:avLst>
            <a:gd name="adj" fmla="val 2500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lv-LV" sz="1400" kern="1200" dirty="0"/>
            <a:t>Pļaušana</a:t>
          </a:r>
          <a:endParaRPr lang="en-US" sz="1700" kern="1200" dirty="0"/>
        </a:p>
      </dsp:txBody>
      <dsp:txXfrm rot="-5400000">
        <a:off x="4253927" y="1317836"/>
        <a:ext cx="784113" cy="901278"/>
      </dsp:txXfrm>
    </dsp:sp>
    <dsp:sp modelId="{0FD64098-F681-4FCD-9D9D-7ECAB244F6B0}">
      <dsp:nvSpPr>
        <dsp:cNvPr id="0" name=""/>
        <dsp:cNvSpPr/>
      </dsp:nvSpPr>
      <dsp:spPr>
        <a:xfrm rot="5400000">
          <a:off x="3378519" y="2310290"/>
          <a:ext cx="1309364" cy="1139147"/>
        </a:xfrm>
        <a:prstGeom prst="hexagon">
          <a:avLst>
            <a:gd name="adj" fmla="val 2500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Raža</a:t>
          </a:r>
          <a:endParaRPr lang="en-US" sz="1400" kern="1200" dirty="0"/>
        </a:p>
      </dsp:txBody>
      <dsp:txXfrm rot="-5400000">
        <a:off x="3641144" y="2429225"/>
        <a:ext cx="784113" cy="901278"/>
      </dsp:txXfrm>
    </dsp:sp>
    <dsp:sp modelId="{F56CE1D5-AC06-44E2-9ED8-6A8380F7D6A4}">
      <dsp:nvSpPr>
        <dsp:cNvPr id="0" name=""/>
        <dsp:cNvSpPr/>
      </dsp:nvSpPr>
      <dsp:spPr>
        <a:xfrm>
          <a:off x="4637342" y="2487054"/>
          <a:ext cx="1461250" cy="7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dsp:txBody>
      <dsp:txXfrm>
        <a:off x="4637342" y="2487054"/>
        <a:ext cx="1461250" cy="785618"/>
      </dsp:txXfrm>
    </dsp:sp>
    <dsp:sp modelId="{33BE1E0E-2963-4D1F-BA08-051188DAB6A9}">
      <dsp:nvSpPr>
        <dsp:cNvPr id="0" name=""/>
        <dsp:cNvSpPr/>
      </dsp:nvSpPr>
      <dsp:spPr>
        <a:xfrm rot="5400000">
          <a:off x="2148240" y="2310290"/>
          <a:ext cx="1309364" cy="1139147"/>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lv-LV" sz="1400" kern="1200" dirty="0"/>
            <a:t>Aršana</a:t>
          </a:r>
          <a:endParaRPr lang="en-US" sz="1400" kern="1200" dirty="0"/>
        </a:p>
      </dsp:txBody>
      <dsp:txXfrm rot="-5400000">
        <a:off x="2410865" y="2429225"/>
        <a:ext cx="784113" cy="90127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86BBD-8AB6-4FD9-A692-E844B11497EB}" type="datetimeFigureOut">
              <a:rPr lang="en-GB" smtClean="0"/>
              <a:t>14/04/2023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A293D-B51F-494D-8B84-FE053F14EF90}" type="slidenum">
              <a:rPr lang="en-GB" smtClean="0"/>
              <a:t>‹#›</a:t>
            </a:fld>
            <a:endParaRPr lang="en-GB"/>
          </a:p>
        </p:txBody>
      </p:sp>
    </p:spTree>
    <p:extLst>
      <p:ext uri="{BB962C8B-B14F-4D97-AF65-F5344CB8AC3E}">
        <p14:creationId xmlns:p14="http://schemas.microsoft.com/office/powerpoint/2010/main" val="19647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1FEA293D-B51F-494D-8B84-FE053F14EF90}" type="slidenum">
              <a:rPr lang="en-GB" smtClean="0"/>
              <a:t>1</a:t>
            </a:fld>
            <a:endParaRPr lang="en-GB"/>
          </a:p>
        </p:txBody>
      </p:sp>
    </p:spTree>
    <p:extLst>
      <p:ext uri="{BB962C8B-B14F-4D97-AF65-F5344CB8AC3E}">
        <p14:creationId xmlns:p14="http://schemas.microsoft.com/office/powerpoint/2010/main" val="4185241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Visi</a:t>
            </a:r>
            <a:r>
              <a:rPr lang="lv-LV" baseline="0" dirty="0"/>
              <a:t> iepriekš minētie darbiņi ir noveduši līdz AMS ieviešanai, kas visās ES valstīs ar šo gadu ir obligāta un pāris gadu pārejas periodā visi atbalsta kritēriji, ko var novērot ar satelītiem, ir jānovēro monitoringa sistēmā. Vispirms tiks pārbaudīts, vai pieteiktais lauks ir viendabīgs, piemēram, vai tajā nav tomēr vairākas dažādas kultūras, kā arī, vai laukā nav neatbilstoši objekti - dīķi, ēkas. Izplatītākajām kultūrām tiek veikta kultūraugu klasifikācija, zālāju laukiem tiek noteikta pļaušana. Visiem laukiem tiks pārbaudīta aršana jeb klajas zemes klātbūtne, lai redzētu, ka notiek saimniekošana, kā arī, vai nav aparti zālāji, ko nedrīkst apart. Kultūrām, kur atbalsta saņemšanas kritērijs ir ražas novākšana, tiks pārbaudīta arī tā.</a:t>
            </a:r>
            <a:endParaRPr lang="en-GB" dirty="0"/>
          </a:p>
        </p:txBody>
      </p:sp>
      <p:sp>
        <p:nvSpPr>
          <p:cNvPr id="4" name="Slide Number Placeholder 3"/>
          <p:cNvSpPr>
            <a:spLocks noGrp="1"/>
          </p:cNvSpPr>
          <p:nvPr>
            <p:ph type="sldNum" sz="quarter" idx="10"/>
          </p:nvPr>
        </p:nvSpPr>
        <p:spPr/>
        <p:txBody>
          <a:bodyPr/>
          <a:lstStyle/>
          <a:p>
            <a:fld id="{1FEA293D-B51F-494D-8B84-FE053F14EF90}" type="slidenum">
              <a:rPr lang="en-GB" smtClean="0"/>
              <a:t>12</a:t>
            </a:fld>
            <a:endParaRPr lang="en-GB"/>
          </a:p>
        </p:txBody>
      </p:sp>
    </p:spTree>
    <p:extLst>
      <p:ext uri="{BB962C8B-B14F-4D97-AF65-F5344CB8AC3E}">
        <p14:creationId xmlns:p14="http://schemas.microsoft.com/office/powerpoint/2010/main" val="61169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Tāizpētes</a:t>
            </a:r>
            <a:r>
              <a:rPr lang="lv-LV" dirty="0"/>
              <a:t> materiāli vizuālai analīzei: </a:t>
            </a:r>
            <a:r>
              <a:rPr lang="lv-LV" dirty="0" err="1"/>
              <a:t>ortofoto</a:t>
            </a:r>
            <a:r>
              <a:rPr lang="lv-LV" dirty="0"/>
              <a:t>, VHR, Sentinel-2.</a:t>
            </a:r>
          </a:p>
          <a:p>
            <a:r>
              <a:rPr lang="lv-LV" dirty="0"/>
              <a:t>Attēlos 2022. gada 8.</a:t>
            </a:r>
            <a:r>
              <a:rPr lang="lv-LV" baseline="0" dirty="0"/>
              <a:t> cikla </a:t>
            </a:r>
            <a:r>
              <a:rPr lang="lv-LV" baseline="0" dirty="0" err="1"/>
              <a:t>ortofoto</a:t>
            </a:r>
            <a:r>
              <a:rPr lang="lv-LV" baseline="0" dirty="0"/>
              <a:t> (18. maijs), VHR </a:t>
            </a:r>
            <a:r>
              <a:rPr lang="lv-LV" baseline="0" dirty="0" err="1"/>
              <a:t>satelītattēls</a:t>
            </a:r>
            <a:r>
              <a:rPr lang="lv-LV" baseline="0" dirty="0"/>
              <a:t> 23. jūnijs, Sentinel-2 attēls 23. jūnijs.</a:t>
            </a:r>
            <a:endParaRPr lang="lv-LV" dirty="0"/>
          </a:p>
          <a:p>
            <a:endParaRPr lang="lv-LV" dirty="0"/>
          </a:p>
          <a:p>
            <a:r>
              <a:rPr lang="lv-LV" dirty="0"/>
              <a:t>Sentinel-2 datus no</a:t>
            </a:r>
            <a:r>
              <a:rPr lang="lv-LV" baseline="0" dirty="0"/>
              <a:t> vizuālās interpretācijas aspekta mēs varam izmantot pavisam līdzīgi, kā mēs lietojam ORTOFOTO un ļoti augstas izšķirtspējas </a:t>
            </a:r>
            <a:r>
              <a:rPr lang="lv-LV" baseline="0" dirty="0" err="1"/>
              <a:t>satelītattēlus</a:t>
            </a:r>
            <a:r>
              <a:rPr lang="lv-LV" baseline="0" dirty="0"/>
              <a:t>. Priekšrocība ir tāda, ka šos datus varam aplūkot hronoloģiski. Gan reālajā laikā, gan arhīva veidā, pārliecinoties par dažādām mums interesējošām lauksaimnieka darbībām vai bezdarbībām. </a:t>
            </a:r>
          </a:p>
          <a:p>
            <a:br>
              <a:rPr lang="lv-LV" baseline="0" dirty="0"/>
            </a:br>
            <a:endParaRPr lang="en-GB" dirty="0"/>
          </a:p>
        </p:txBody>
      </p:sp>
      <p:sp>
        <p:nvSpPr>
          <p:cNvPr id="4" name="Slide Number Placeholder 3"/>
          <p:cNvSpPr>
            <a:spLocks noGrp="1"/>
          </p:cNvSpPr>
          <p:nvPr>
            <p:ph type="sldNum" sz="quarter" idx="10"/>
          </p:nvPr>
        </p:nvSpPr>
        <p:spPr/>
        <p:txBody>
          <a:bodyPr/>
          <a:lstStyle/>
          <a:p>
            <a:fld id="{1FEA293D-B51F-494D-8B84-FE053F14EF90}" type="slidenum">
              <a:rPr lang="en-GB" smtClean="0"/>
              <a:t>3</a:t>
            </a:fld>
            <a:endParaRPr lang="en-GB"/>
          </a:p>
        </p:txBody>
      </p:sp>
    </p:spTree>
    <p:extLst>
      <p:ext uri="{BB962C8B-B14F-4D97-AF65-F5344CB8AC3E}">
        <p14:creationId xmlns:p14="http://schemas.microsoft.com/office/powerpoint/2010/main" val="397088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Viens no virzieniem, kurā darbojamies,</a:t>
            </a:r>
            <a:r>
              <a:rPr lang="lv-LV" baseline="0" dirty="0"/>
              <a:t> daudz arī esam rādījuši citās konferencēs.</a:t>
            </a:r>
          </a:p>
          <a:p>
            <a:r>
              <a:rPr lang="lv-LV" baseline="0" dirty="0"/>
              <a:t>Kultūraugu klasifikācija.</a:t>
            </a:r>
          </a:p>
          <a:p>
            <a:r>
              <a:rPr lang="lv-LV" baseline="0" dirty="0"/>
              <a:t>Sentinel-2 ir daudz spektra joslu, kas dažādu nokrāsu augos izceļ atšķirības, kas ar aci nav saskatāmas. </a:t>
            </a:r>
          </a:p>
          <a:p>
            <a:r>
              <a:rPr lang="lv-LV" baseline="0" dirty="0"/>
              <a:t>Klientu deklarētās kultūras ir pietiekoši precīzas, lai izmantotu par apmācības paraugu, Algoritms samācās, kā visās spektra joslās izskatās dažādas kultūras, ko esam sagrupējuši lielākajās un līdzīgākajās, un tad visus laukus saklasificē, atrodot kļūdas, kur klients deklarējis ne to, kas sakrīt ar atpazīto.</a:t>
            </a:r>
            <a:endParaRPr lang="en-GB" dirty="0"/>
          </a:p>
        </p:txBody>
      </p:sp>
      <p:sp>
        <p:nvSpPr>
          <p:cNvPr id="4" name="Slide Number Placeholder 3"/>
          <p:cNvSpPr>
            <a:spLocks noGrp="1"/>
          </p:cNvSpPr>
          <p:nvPr>
            <p:ph type="sldNum" sz="quarter" idx="10"/>
          </p:nvPr>
        </p:nvSpPr>
        <p:spPr/>
        <p:txBody>
          <a:bodyPr/>
          <a:lstStyle/>
          <a:p>
            <a:fld id="{1FEA293D-B51F-494D-8B84-FE053F14EF90}" type="slidenum">
              <a:rPr lang="en-GB" smtClean="0"/>
              <a:t>4</a:t>
            </a:fld>
            <a:endParaRPr lang="en-GB"/>
          </a:p>
        </p:txBody>
      </p:sp>
    </p:spTree>
    <p:extLst>
      <p:ext uri="{BB962C8B-B14F-4D97-AF65-F5344CB8AC3E}">
        <p14:creationId xmlns:p14="http://schemas.microsoft.com/office/powerpoint/2010/main" val="419013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Lai</a:t>
            </a:r>
            <a:r>
              <a:rPr lang="lv-LV" baseline="0" dirty="0"/>
              <a:t> iespējami ātrāk izslēgtu iespēju, ka tiek samaksāts platību maksājums par lauku, kurā īstenībā ir izrakts dīķis, karjers vai uzbūvēta ēka, teritorijās, kurās saņemam VHR vai jaunākos </a:t>
            </a:r>
            <a:r>
              <a:rPr lang="lv-LV" baseline="0" dirty="0" err="1"/>
              <a:t>ortofoto</a:t>
            </a:r>
            <a:r>
              <a:rPr lang="lv-LV" baseline="0" dirty="0"/>
              <a:t>, analizējam Sentinel-2 </a:t>
            </a:r>
            <a:r>
              <a:rPr lang="lv-LV" baseline="0" dirty="0" err="1"/>
              <a:t>laikrindas</a:t>
            </a:r>
            <a:r>
              <a:rPr lang="lv-LV" baseline="0" dirty="0"/>
              <a:t> – kur sezonas laikā visu laiku ir bijis ļoti maz veģetācijas, apskatām tuvāk un izdarām izmaiņas lauku un lauku bloku ģeometrijās.</a:t>
            </a:r>
            <a:endParaRPr lang="lv-LV" dirty="0"/>
          </a:p>
        </p:txBody>
      </p:sp>
      <p:sp>
        <p:nvSpPr>
          <p:cNvPr id="4" name="Slide Number Placeholder 3"/>
          <p:cNvSpPr>
            <a:spLocks noGrp="1"/>
          </p:cNvSpPr>
          <p:nvPr>
            <p:ph type="sldNum" sz="quarter" idx="10"/>
          </p:nvPr>
        </p:nvSpPr>
        <p:spPr/>
        <p:txBody>
          <a:bodyPr/>
          <a:lstStyle/>
          <a:p>
            <a:fld id="{1FEA293D-B51F-494D-8B84-FE053F14EF90}" type="slidenum">
              <a:rPr lang="en-GB" smtClean="0"/>
              <a:t>5</a:t>
            </a:fld>
            <a:endParaRPr lang="en-GB"/>
          </a:p>
        </p:txBody>
      </p:sp>
    </p:spTree>
    <p:extLst>
      <p:ext uri="{BB962C8B-B14F-4D97-AF65-F5344CB8AC3E}">
        <p14:creationId xmlns:p14="http://schemas.microsoft.com/office/powerpoint/2010/main" val="3737152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Mākam arī kartēt plūdus</a:t>
            </a:r>
            <a:r>
              <a:rPr lang="lv-LV" baseline="0" dirty="0"/>
              <a:t> gan ar Sentinel-1, gan Sentinel-2. 2017. gads bija jau pasen un par laimi nav vairs tāda mēroga plūdi atkārtojušies. Toreiz varējām kartēt applūdušās teritorijas vēl pirms lietavas bija mitējušās un, zinot, kur ūdens ir bijis, kur aizplūdis, ietaupījām ievērojamus darbaspēka resursus, nedodoties uz attāliem laukiem, kas satelītu datos bija acīmredzami applūduši.</a:t>
            </a:r>
          </a:p>
          <a:p>
            <a:endParaRPr lang="lv-LV" baseline="0" dirty="0"/>
          </a:p>
          <a:p>
            <a:r>
              <a:rPr lang="lv-LV" dirty="0"/>
              <a:t>Nupat</a:t>
            </a:r>
            <a:r>
              <a:rPr lang="lv-LV" baseline="0" dirty="0"/>
              <a:t> plaši pali Daugavā, bet pašu spēkiem palus nekartējam, jo VUGD ir iedarbinājis Copernicus </a:t>
            </a:r>
            <a:r>
              <a:rPr lang="lv-LV" baseline="0" dirty="0" err="1"/>
              <a:t>Emergency</a:t>
            </a:r>
            <a:r>
              <a:rPr lang="lv-LV" baseline="0" dirty="0"/>
              <a:t> </a:t>
            </a:r>
            <a:r>
              <a:rPr lang="lv-LV" baseline="0" dirty="0" err="1"/>
              <a:t>Management</a:t>
            </a:r>
            <a:r>
              <a:rPr lang="lv-LV" baseline="0" dirty="0"/>
              <a:t> </a:t>
            </a:r>
            <a:r>
              <a:rPr lang="lv-LV" baseline="0" dirty="0" err="1"/>
              <a:t>service</a:t>
            </a:r>
            <a:r>
              <a:rPr lang="lv-LV" baseline="0" dirty="0"/>
              <a:t> - </a:t>
            </a:r>
            <a:r>
              <a:rPr lang="lv-LV" baseline="0" dirty="0" err="1"/>
              <a:t>mapping</a:t>
            </a:r>
            <a:r>
              <a:rPr lang="lv-LV" baseline="0" dirty="0"/>
              <a:t>, kas plūdu skartās teritorijas kartē ne tikai ātrāk kā mēs, bet arī izmanto citus sensorus, piemēram, Radarsat2, kam 5m izšķirtspēja. Kartētās teritorijas </a:t>
            </a:r>
            <a:r>
              <a:rPr lang="lv-LV" baseline="0" dirty="0" err="1"/>
              <a:t>shp</a:t>
            </a:r>
            <a:r>
              <a:rPr lang="lv-LV" baseline="0" dirty="0"/>
              <a:t> fails pieejams publiski, tāpēc varam to lejupielādēt un izmantot savā darbā, piemēram, saskaitot, ka no palu maksimumā 3. aprīlī applūdušajiem 8tūkstoš </a:t>
            </a:r>
            <a:r>
              <a:rPr lang="lv-LV" baseline="0" dirty="0" err="1"/>
              <a:t>hetāriem</a:t>
            </a:r>
            <a:r>
              <a:rPr lang="lv-LV" baseline="0" dirty="0"/>
              <a:t> 6 bija lauku blokos, no kuriem trešdaļa aramzeme.</a:t>
            </a:r>
            <a:endParaRPr lang="lv-LV" dirty="0"/>
          </a:p>
        </p:txBody>
      </p:sp>
      <p:sp>
        <p:nvSpPr>
          <p:cNvPr id="4" name="Slide Number Placeholder 3"/>
          <p:cNvSpPr>
            <a:spLocks noGrp="1"/>
          </p:cNvSpPr>
          <p:nvPr>
            <p:ph type="sldNum" sz="quarter" idx="10"/>
          </p:nvPr>
        </p:nvSpPr>
        <p:spPr/>
        <p:txBody>
          <a:bodyPr/>
          <a:lstStyle/>
          <a:p>
            <a:fld id="{1FEA293D-B51F-494D-8B84-FE053F14EF90}" type="slidenum">
              <a:rPr lang="en-GB" smtClean="0"/>
              <a:t>6</a:t>
            </a:fld>
            <a:endParaRPr lang="en-GB"/>
          </a:p>
        </p:txBody>
      </p:sp>
    </p:spTree>
    <p:extLst>
      <p:ext uri="{BB962C8B-B14F-4D97-AF65-F5344CB8AC3E}">
        <p14:creationId xmlns:p14="http://schemas.microsoft.com/office/powerpoint/2010/main" val="70881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Vēl viena šobrīd, pavasarī</a:t>
            </a:r>
            <a:r>
              <a:rPr lang="lv-LV" baseline="0" dirty="0"/>
              <a:t>, aktuāla tēma ir kūlas ugunsgrēkos izdegušo platību kartēšana. Kādreiz saņēmām aktus no VUGD un kontrolieri devās platību uzmērīt. Nu jau vairākus gadus ugunsgrēkus, par ko saņemam aktus, izzīmējam pie datora Sentinel-2 attēlos. Daudzos gadījumos atrodam arī izdegušās platības, kur ugunsdzēsēju palīdzība nav bijusi nepieciešama, izmantojot secīgu Sentinel-2 ainas ar degšanas indeksu.</a:t>
            </a:r>
            <a:endParaRPr lang="lv-LV" dirty="0"/>
          </a:p>
        </p:txBody>
      </p:sp>
      <p:sp>
        <p:nvSpPr>
          <p:cNvPr id="4" name="Slide Number Placeholder 3"/>
          <p:cNvSpPr>
            <a:spLocks noGrp="1"/>
          </p:cNvSpPr>
          <p:nvPr>
            <p:ph type="sldNum" sz="quarter" idx="10"/>
          </p:nvPr>
        </p:nvSpPr>
        <p:spPr/>
        <p:txBody>
          <a:bodyPr/>
          <a:lstStyle/>
          <a:p>
            <a:fld id="{D4F06806-2F52-4DC8-ADBE-4C3BA39A2ABF}" type="slidenum">
              <a:rPr lang="lv-LV" smtClean="0"/>
              <a:t>7</a:t>
            </a:fld>
            <a:endParaRPr lang="lv-LV"/>
          </a:p>
        </p:txBody>
      </p:sp>
    </p:spTree>
    <p:extLst>
      <p:ext uri="{BB962C8B-B14F-4D97-AF65-F5344CB8AC3E}">
        <p14:creationId xmlns:p14="http://schemas.microsoft.com/office/powerpoint/2010/main" val="139726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Ziemā</a:t>
            </a:r>
            <a:r>
              <a:rPr lang="lv-LV" baseline="0" dirty="0"/>
              <a:t> nereti saņemam jautājumus par platībām, kurās aug ziemāji, kaut arī tās tiks deklarētas tikai pavasarī. Arī to analizējam </a:t>
            </a:r>
            <a:r>
              <a:rPr lang="lv-LV" baseline="0" dirty="0" err="1"/>
              <a:t>Sentinel</a:t>
            </a:r>
            <a:r>
              <a:rPr lang="lv-LV" baseline="0" dirty="0"/>
              <a:t> datos, jo ziemājiem strauji attīstās veģetācija rudenī, kad viss pārējais jau ir mierā.</a:t>
            </a:r>
            <a:endParaRPr lang="lv-LV" dirty="0"/>
          </a:p>
        </p:txBody>
      </p:sp>
      <p:sp>
        <p:nvSpPr>
          <p:cNvPr id="4" name="Slide Number Placeholder 3"/>
          <p:cNvSpPr>
            <a:spLocks noGrp="1"/>
          </p:cNvSpPr>
          <p:nvPr>
            <p:ph type="sldNum" sz="quarter" idx="10"/>
          </p:nvPr>
        </p:nvSpPr>
        <p:spPr/>
        <p:txBody>
          <a:bodyPr/>
          <a:lstStyle/>
          <a:p>
            <a:fld id="{1FEA293D-B51F-494D-8B84-FE053F14EF90}" type="slidenum">
              <a:rPr lang="en-GB" smtClean="0"/>
              <a:t>8</a:t>
            </a:fld>
            <a:endParaRPr lang="en-GB"/>
          </a:p>
        </p:txBody>
      </p:sp>
    </p:spTree>
    <p:extLst>
      <p:ext uri="{BB962C8B-B14F-4D97-AF65-F5344CB8AC3E}">
        <p14:creationId xmlns:p14="http://schemas.microsoft.com/office/powerpoint/2010/main" val="217648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Aktivitātes</a:t>
            </a:r>
            <a:r>
              <a:rPr lang="lv-LV" baseline="0" dirty="0"/>
              <a:t> noteikšana laukos vai ārpus lauku blokiem – straujas izmaiņas </a:t>
            </a:r>
            <a:r>
              <a:rPr lang="lv-LV" baseline="0" dirty="0" err="1"/>
              <a:t>laikrindās</a:t>
            </a:r>
            <a:r>
              <a:rPr lang="lv-LV" baseline="0" dirty="0"/>
              <a:t> vai atstarojuma amplitūdas maska.</a:t>
            </a:r>
            <a:endParaRPr lang="en-GB" dirty="0"/>
          </a:p>
        </p:txBody>
      </p:sp>
      <p:sp>
        <p:nvSpPr>
          <p:cNvPr id="4" name="Slide Number Placeholder 3"/>
          <p:cNvSpPr>
            <a:spLocks noGrp="1"/>
          </p:cNvSpPr>
          <p:nvPr>
            <p:ph type="sldNum" sz="quarter" idx="10"/>
          </p:nvPr>
        </p:nvSpPr>
        <p:spPr/>
        <p:txBody>
          <a:bodyPr/>
          <a:lstStyle/>
          <a:p>
            <a:fld id="{1FEA293D-B51F-494D-8B84-FE053F14EF90}" type="slidenum">
              <a:rPr lang="en-GB" smtClean="0"/>
              <a:t>9</a:t>
            </a:fld>
            <a:endParaRPr lang="en-GB"/>
          </a:p>
        </p:txBody>
      </p:sp>
    </p:spTree>
    <p:extLst>
      <p:ext uri="{BB962C8B-B14F-4D97-AF65-F5344CB8AC3E}">
        <p14:creationId xmlns:p14="http://schemas.microsoft.com/office/powerpoint/2010/main" val="1098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Lielu</a:t>
            </a:r>
            <a:r>
              <a:rPr lang="lv-LV" baseline="0" dirty="0"/>
              <a:t> daļu deklarēto platību aizņem zālāji, kam ir jāpārbauda pļaušana noteiktā termiņā. To varam novērot izmaiņās Sentinel-2 datos dažādu veģetācijas indeksu izmaiņās. Sentinel-1 dati ļauj novērot pļaušanu arī caur mākoņiem, analizējot atstarojuma intensitātes un </a:t>
            </a:r>
            <a:r>
              <a:rPr lang="lv-LV" baseline="0" dirty="0" err="1"/>
              <a:t>koherences</a:t>
            </a:r>
            <a:r>
              <a:rPr lang="lv-LV" baseline="0" dirty="0"/>
              <a:t> vērtību izmaiņās.</a:t>
            </a:r>
            <a:endParaRPr lang="en-GB" dirty="0"/>
          </a:p>
        </p:txBody>
      </p:sp>
      <p:sp>
        <p:nvSpPr>
          <p:cNvPr id="4" name="Slide Number Placeholder 3"/>
          <p:cNvSpPr>
            <a:spLocks noGrp="1"/>
          </p:cNvSpPr>
          <p:nvPr>
            <p:ph type="sldNum" sz="quarter" idx="10"/>
          </p:nvPr>
        </p:nvSpPr>
        <p:spPr/>
        <p:txBody>
          <a:bodyPr/>
          <a:lstStyle/>
          <a:p>
            <a:fld id="{1FEA293D-B51F-494D-8B84-FE053F14EF90}" type="slidenum">
              <a:rPr lang="en-GB" smtClean="0"/>
              <a:t>10</a:t>
            </a:fld>
            <a:endParaRPr lang="en-GB"/>
          </a:p>
        </p:txBody>
      </p:sp>
    </p:spTree>
    <p:extLst>
      <p:ext uri="{BB962C8B-B14F-4D97-AF65-F5344CB8AC3E}">
        <p14:creationId xmlns:p14="http://schemas.microsoft.com/office/powerpoint/2010/main" val="3896265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61244"/>
            <a:ext cx="9145191" cy="18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143000" y="2234617"/>
            <a:ext cx="6858000" cy="1152994"/>
          </a:xfrm>
        </p:spPr>
        <p:txBody>
          <a:bodyPr anchor="b">
            <a:noAutofit/>
          </a:bodyPr>
          <a:lstStyle>
            <a:lvl1pPr algn="ctr">
              <a:defRPr sz="40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143000" y="3729521"/>
            <a:ext cx="6858000" cy="699285"/>
          </a:xfrm>
        </p:spPr>
        <p:txBody>
          <a:bodyPr/>
          <a:lstStyle>
            <a:lvl1pPr marL="0" indent="0" algn="r">
              <a:buNone/>
              <a:defRPr sz="1800" b="1">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4674797"/>
            <a:ext cx="2057400" cy="273844"/>
          </a:xfrm>
        </p:spPr>
        <p:txBody>
          <a:bodyPr/>
          <a:lstStyle/>
          <a:p>
            <a:r>
              <a:rPr lang="en-US" dirty="0"/>
              <a:t>September 27, 2016</a:t>
            </a:r>
          </a:p>
        </p:txBody>
      </p:sp>
      <p:sp>
        <p:nvSpPr>
          <p:cNvPr id="5" name="Footer Placeholder 4"/>
          <p:cNvSpPr>
            <a:spLocks noGrp="1"/>
          </p:cNvSpPr>
          <p:nvPr>
            <p:ph type="ftr" sz="quarter" idx="11"/>
          </p:nvPr>
        </p:nvSpPr>
        <p:spPr>
          <a:xfrm>
            <a:off x="3028950" y="4674797"/>
            <a:ext cx="3086100" cy="273844"/>
          </a:xfrm>
        </p:spPr>
        <p:txBody>
          <a:bodyPr/>
          <a:lstStyle>
            <a:lvl1pPr>
              <a:defRPr b="1"/>
            </a:lvl1pPr>
          </a:lstStyle>
          <a:p>
            <a:r>
              <a:rPr lang="lv-LV" dirty="0"/>
              <a:t>Panta Rhei L </a:t>
            </a:r>
            <a:r>
              <a:rPr lang="lv-LV" dirty="0" err="1"/>
              <a:t>conference</a:t>
            </a:r>
            <a:r>
              <a:rPr lang="lv-LV" dirty="0"/>
              <a:t>, </a:t>
            </a:r>
            <a:r>
              <a:rPr lang="lv-LV" dirty="0" err="1"/>
              <a:t>Riga</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9793" y="0"/>
            <a:ext cx="2585843" cy="2271542"/>
          </a:xfrm>
          <a:prstGeom prst="rect">
            <a:avLst/>
          </a:prstGeom>
        </p:spPr>
      </p:pic>
    </p:spTree>
    <p:extLst>
      <p:ext uri="{BB962C8B-B14F-4D97-AF65-F5344CB8AC3E}">
        <p14:creationId xmlns:p14="http://schemas.microsoft.com/office/powerpoint/2010/main" val="112705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182" y="0"/>
            <a:ext cx="7445391" cy="1094198"/>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1570182" y="1217488"/>
            <a:ext cx="7483919" cy="3536879"/>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62" y="0"/>
            <a:ext cx="1292754" cy="1135624"/>
          </a:xfrm>
          <a:prstGeom prst="rect">
            <a:avLst/>
          </a:prstGeom>
        </p:spPr>
      </p:pic>
    </p:spTree>
    <p:extLst>
      <p:ext uri="{BB962C8B-B14F-4D97-AF65-F5344CB8AC3E}">
        <p14:creationId xmlns:p14="http://schemas.microsoft.com/office/powerpoint/2010/main" val="143090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AC48368A-AD99-4CE0-AB81-5A68F0E0E98B}" type="datetimeFigureOut">
              <a:rPr lang="lv-LV" smtClean="0"/>
              <a:t>14.04.2023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47A78E-462A-4EF2-AE41-A0E78F146B5B}" type="slidenum">
              <a:rPr lang="lv-LV" smtClean="0"/>
              <a:t>‹#›</a:t>
            </a:fld>
            <a:endParaRPr lang="lv-LV"/>
          </a:p>
        </p:txBody>
      </p:sp>
    </p:spTree>
    <p:extLst>
      <p:ext uri="{BB962C8B-B14F-4D97-AF65-F5344CB8AC3E}">
        <p14:creationId xmlns:p14="http://schemas.microsoft.com/office/powerpoint/2010/main" val="284275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AC48368A-AD99-4CE0-AB81-5A68F0E0E98B}" type="datetimeFigureOut">
              <a:rPr lang="lv-LV" smtClean="0"/>
              <a:t>14.04.2023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47A78E-462A-4EF2-AE41-A0E78F146B5B}" type="slidenum">
              <a:rPr lang="lv-LV" smtClean="0"/>
              <a:t>‹#›</a:t>
            </a:fld>
            <a:endParaRPr lang="lv-LV"/>
          </a:p>
        </p:txBody>
      </p:sp>
    </p:spTree>
    <p:extLst>
      <p:ext uri="{BB962C8B-B14F-4D97-AF65-F5344CB8AC3E}">
        <p14:creationId xmlns:p14="http://schemas.microsoft.com/office/powerpoint/2010/main" val="867531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8DA71979-D80D-4943-9456-D63558286AEA}" type="datetimeFigureOut">
              <a:rPr lang="en-US" smtClean="0"/>
              <a:t>4/14/2023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B0CD632B-A9B5-41DC-ACDB-DED86A794237}" type="slidenum">
              <a:rPr lang="en-US" smtClean="0"/>
              <a:t>‹#›</a:t>
            </a:fld>
            <a:endParaRPr lang="en-US"/>
          </a:p>
        </p:txBody>
      </p:sp>
    </p:spTree>
    <p:extLst>
      <p:ext uri="{BB962C8B-B14F-4D97-AF65-F5344CB8AC3E}">
        <p14:creationId xmlns:p14="http://schemas.microsoft.com/office/powerpoint/2010/main" val="318362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1414" y="2051698"/>
            <a:ext cx="6858000" cy="1152994"/>
          </a:xfrm>
        </p:spPr>
        <p:txBody>
          <a:bodyPr/>
          <a:lstStyle/>
          <a:p>
            <a:r>
              <a:rPr lang="lv-LV" sz="3200" dirty="0" err="1"/>
              <a:t>Tālizpētes</a:t>
            </a:r>
            <a:r>
              <a:rPr lang="lv-LV" sz="3200" dirty="0"/>
              <a:t> datu izmantošana Lauku atbalsta dienestā</a:t>
            </a:r>
          </a:p>
        </p:txBody>
      </p:sp>
      <p:sp>
        <p:nvSpPr>
          <p:cNvPr id="3" name="Subtitle 2"/>
          <p:cNvSpPr>
            <a:spLocks noGrp="1"/>
          </p:cNvSpPr>
          <p:nvPr>
            <p:ph type="subTitle" idx="1"/>
          </p:nvPr>
        </p:nvSpPr>
        <p:spPr/>
        <p:txBody>
          <a:bodyPr>
            <a:normAutofit fontScale="92500" lnSpcReduction="10000"/>
          </a:bodyPr>
          <a:lstStyle/>
          <a:p>
            <a:r>
              <a:rPr lang="lv-LV" sz="1400" dirty="0"/>
              <a:t>Zane Atstāja</a:t>
            </a:r>
          </a:p>
          <a:p>
            <a:r>
              <a:rPr lang="lv-LV" sz="1100" dirty="0"/>
              <a:t>Kontroles departamenta Lauku reģistra daļas</a:t>
            </a:r>
          </a:p>
          <a:p>
            <a:r>
              <a:rPr lang="lv-LV" sz="1100" dirty="0"/>
              <a:t>ĢIS speciāliste</a:t>
            </a:r>
          </a:p>
        </p:txBody>
      </p:sp>
    </p:spTree>
    <p:extLst>
      <p:ext uri="{BB962C8B-B14F-4D97-AF65-F5344CB8AC3E}">
        <p14:creationId xmlns:p14="http://schemas.microsoft.com/office/powerpoint/2010/main" val="1002081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a:stretch>
            <a:fillRect/>
          </a:stretch>
        </p:blipFill>
        <p:spPr>
          <a:xfrm>
            <a:off x="901699" y="1094198"/>
            <a:ext cx="7569201" cy="4032441"/>
          </a:xfrm>
          <a:prstGeom prst="rect">
            <a:avLst/>
          </a:prstGeom>
        </p:spPr>
      </p:pic>
    </p:spTree>
    <p:extLst>
      <p:ext uri="{BB962C8B-B14F-4D97-AF65-F5344CB8AC3E}">
        <p14:creationId xmlns:p14="http://schemas.microsoft.com/office/powerpoint/2010/main" val="123350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Zālāju projekts</a:t>
            </a:r>
            <a:endParaRPr lang="en-GB" dirty="0"/>
          </a:p>
        </p:txBody>
      </p:sp>
      <p:sp>
        <p:nvSpPr>
          <p:cNvPr id="3" name="Content Placeholder 2"/>
          <p:cNvSpPr>
            <a:spLocks noGrp="1"/>
          </p:cNvSpPr>
          <p:nvPr>
            <p:ph idx="1"/>
          </p:nvPr>
        </p:nvSpPr>
        <p:spPr/>
        <p:txBody>
          <a:bodyPr/>
          <a:lstStyle/>
          <a:p>
            <a:r>
              <a:rPr lang="lv-LV" dirty="0"/>
              <a:t>Cik dažāda vecuma grupu zālāju ir Latvijā?</a:t>
            </a:r>
          </a:p>
          <a:p>
            <a:r>
              <a:rPr lang="lv-LV" dirty="0"/>
              <a:t>Vai zālāja vecumu var noteikt ar Sentinel-2?</a:t>
            </a:r>
          </a:p>
          <a:p>
            <a:r>
              <a:rPr lang="lv-LV" dirty="0"/>
              <a:t>Vai zālāja ražību var noteikt ar Sentinel-2?</a:t>
            </a:r>
            <a:endParaRPr lang="en-GB" dirty="0"/>
          </a:p>
        </p:txBody>
      </p:sp>
    </p:spTree>
    <p:extLst>
      <p:ext uri="{BB962C8B-B14F-4D97-AF65-F5344CB8AC3E}">
        <p14:creationId xmlns:p14="http://schemas.microsoft.com/office/powerpoint/2010/main" val="89040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Platību uzraudzības sistēma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3102942"/>
              </p:ext>
            </p:extLst>
          </p:nvPr>
        </p:nvGraphicFramePr>
        <p:xfrm>
          <a:off x="1570038" y="1217613"/>
          <a:ext cx="7483475" cy="353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Sentinel 1-IMG 5874-whit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127" y="1217613"/>
            <a:ext cx="2436743" cy="24367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ntinel 2-IMG 5873-white (cro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2413" y="3097924"/>
            <a:ext cx="2195985" cy="156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39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lv-LV" dirty="0"/>
              <a:t>Paldies </a:t>
            </a:r>
            <a:r>
              <a:rPr lang="lv-LV"/>
              <a:t>par uzmanību!</a:t>
            </a:r>
            <a:endParaRPr lang="lv-LV" dirty="0"/>
          </a:p>
        </p:txBody>
      </p:sp>
    </p:spTree>
    <p:extLst>
      <p:ext uri="{BB962C8B-B14F-4D97-AF65-F5344CB8AC3E}">
        <p14:creationId xmlns:p14="http://schemas.microsoft.com/office/powerpoint/2010/main" val="367322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Saturs</a:t>
            </a:r>
            <a:endParaRPr lang="en-GB" dirty="0"/>
          </a:p>
        </p:txBody>
      </p:sp>
      <p:sp>
        <p:nvSpPr>
          <p:cNvPr id="3" name="Content Placeholder 2"/>
          <p:cNvSpPr>
            <a:spLocks noGrp="1"/>
          </p:cNvSpPr>
          <p:nvPr>
            <p:ph idx="1"/>
          </p:nvPr>
        </p:nvSpPr>
        <p:spPr/>
        <p:txBody>
          <a:bodyPr/>
          <a:lstStyle/>
          <a:p>
            <a:r>
              <a:rPr lang="lv-LV" dirty="0" err="1"/>
              <a:t>Satelītattēli</a:t>
            </a:r>
            <a:r>
              <a:rPr lang="lv-LV" dirty="0"/>
              <a:t> vizuālai interpretācijai</a:t>
            </a:r>
          </a:p>
          <a:p>
            <a:r>
              <a:rPr lang="lv-LV" dirty="0"/>
              <a:t>Dažādi darbi</a:t>
            </a:r>
          </a:p>
          <a:p>
            <a:pPr lvl="1"/>
            <a:r>
              <a:rPr lang="lv-LV" dirty="0"/>
              <a:t>Kultūru klasifikācija</a:t>
            </a:r>
          </a:p>
          <a:p>
            <a:pPr lvl="1"/>
            <a:r>
              <a:rPr lang="lv-LV" dirty="0"/>
              <a:t>Karjeri, būves u.c. neatbilstoši objekti</a:t>
            </a:r>
          </a:p>
          <a:p>
            <a:pPr lvl="1"/>
            <a:r>
              <a:rPr lang="lv-LV" dirty="0"/>
              <a:t>Plūdi</a:t>
            </a:r>
          </a:p>
          <a:p>
            <a:pPr lvl="1"/>
            <a:r>
              <a:rPr lang="lv-LV" dirty="0"/>
              <a:t>Kūla</a:t>
            </a:r>
          </a:p>
          <a:p>
            <a:pPr lvl="1"/>
            <a:r>
              <a:rPr lang="lv-LV" dirty="0"/>
              <a:t>Ziemāji, aktivitāte, pļaušana</a:t>
            </a:r>
          </a:p>
          <a:p>
            <a:r>
              <a:rPr lang="lv-LV" dirty="0"/>
              <a:t>Zālāju projekts</a:t>
            </a:r>
          </a:p>
          <a:p>
            <a:r>
              <a:rPr lang="lv-LV" dirty="0"/>
              <a:t>AMS</a:t>
            </a:r>
            <a:endParaRPr lang="en-GB" dirty="0"/>
          </a:p>
        </p:txBody>
      </p:sp>
    </p:spTree>
    <p:extLst>
      <p:ext uri="{BB962C8B-B14F-4D97-AF65-F5344CB8AC3E}">
        <p14:creationId xmlns:p14="http://schemas.microsoft.com/office/powerpoint/2010/main" val="38180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Picture 1"/>
          <p:cNvPicPr>
            <a:picLocks noChangeAspect="1"/>
          </p:cNvPicPr>
          <p:nvPr/>
        </p:nvPicPr>
        <p:blipFill>
          <a:blip r:embed="rId3"/>
          <a:stretch>
            <a:fillRect/>
          </a:stretch>
        </p:blipFill>
        <p:spPr>
          <a:xfrm>
            <a:off x="-226771" y="-617220"/>
            <a:ext cx="9370771" cy="5760720"/>
          </a:xfrm>
          <a:prstGeom prst="rect">
            <a:avLst/>
          </a:prstGeom>
        </p:spPr>
      </p:pic>
      <p:pic>
        <p:nvPicPr>
          <p:cNvPr id="4" name="Picture 3"/>
          <p:cNvPicPr>
            <a:picLocks noChangeAspect="1"/>
          </p:cNvPicPr>
          <p:nvPr/>
        </p:nvPicPr>
        <p:blipFill>
          <a:blip r:embed="rId4"/>
          <a:stretch>
            <a:fillRect/>
          </a:stretch>
        </p:blipFill>
        <p:spPr>
          <a:xfrm>
            <a:off x="-254057" y="-617220"/>
            <a:ext cx="9398057" cy="5760720"/>
          </a:xfrm>
          <a:prstGeom prst="rect">
            <a:avLst/>
          </a:prstGeom>
        </p:spPr>
      </p:pic>
      <p:pic>
        <p:nvPicPr>
          <p:cNvPr id="5" name="Picture 4"/>
          <p:cNvPicPr>
            <a:picLocks noChangeAspect="1"/>
          </p:cNvPicPr>
          <p:nvPr/>
        </p:nvPicPr>
        <p:blipFill>
          <a:blip r:embed="rId5"/>
          <a:stretch>
            <a:fillRect/>
          </a:stretch>
        </p:blipFill>
        <p:spPr>
          <a:xfrm>
            <a:off x="-273301" y="-617220"/>
            <a:ext cx="9417301" cy="5760720"/>
          </a:xfrm>
          <a:prstGeom prst="rect">
            <a:avLst/>
          </a:prstGeom>
        </p:spPr>
      </p:pic>
    </p:spTree>
    <p:extLst>
      <p:ext uri="{BB962C8B-B14F-4D97-AF65-F5344CB8AC3E}">
        <p14:creationId xmlns:p14="http://schemas.microsoft.com/office/powerpoint/2010/main" val="157975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465929"/>
          </a:xfrm>
        </p:spPr>
      </p:pic>
    </p:spTree>
    <p:extLst>
      <p:ext uri="{BB962C8B-B14F-4D97-AF65-F5344CB8AC3E}">
        <p14:creationId xmlns:p14="http://schemas.microsoft.com/office/powerpoint/2010/main" val="409928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688" y="336330"/>
            <a:ext cx="7011284" cy="629115"/>
          </a:xfrm>
        </p:spPr>
        <p:txBody>
          <a:bodyPr>
            <a:noAutofit/>
          </a:bodyPr>
          <a:lstStyle/>
          <a:p>
            <a:r>
              <a:rPr lang="lv-LV" sz="2800" dirty="0">
                <a:latin typeface="+mn-lt"/>
              </a:rPr>
              <a:t>Jaunu dīķu un būvlaukumu «izķeršana»</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8702" y="1444338"/>
            <a:ext cx="4234824" cy="326434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88" y="1444337"/>
            <a:ext cx="4234825" cy="3264344"/>
          </a:xfrm>
          <a:prstGeom prst="rect">
            <a:avLst/>
          </a:prstGeom>
        </p:spPr>
      </p:pic>
    </p:spTree>
    <p:extLst>
      <p:ext uri="{BB962C8B-B14F-4D97-AF65-F5344CB8AC3E}">
        <p14:creationId xmlns:p14="http://schemas.microsoft.com/office/powerpoint/2010/main" val="2017829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6928" y="315618"/>
            <a:ext cx="6161033" cy="400110"/>
          </a:xfrm>
          <a:prstGeom prst="rect">
            <a:avLst/>
          </a:prstGeom>
          <a:noFill/>
        </p:spPr>
        <p:txBody>
          <a:bodyPr wrap="square" rtlCol="0">
            <a:spAutoFit/>
          </a:bodyPr>
          <a:lstStyle/>
          <a:p>
            <a:r>
              <a:rPr lang="lv-LV" sz="2000" b="1" dirty="0"/>
              <a:t>Applūdušo teritoriju noteikšana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05" y="1349828"/>
            <a:ext cx="4602764" cy="32683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143" y="1401782"/>
            <a:ext cx="4095142" cy="3164428"/>
          </a:xfrm>
          <a:prstGeom prst="rect">
            <a:avLst/>
          </a:prstGeom>
        </p:spPr>
      </p:pic>
      <p:pic>
        <p:nvPicPr>
          <p:cNvPr id="1026" name="Picture 2" descr="STS-99 Detailed Description of SRTM Observation Principl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3276" y="-69058"/>
            <a:ext cx="3033167" cy="1470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7319" y="706423"/>
            <a:ext cx="1615736" cy="523220"/>
          </a:xfrm>
          <a:prstGeom prst="rect">
            <a:avLst/>
          </a:prstGeom>
          <a:noFill/>
        </p:spPr>
        <p:txBody>
          <a:bodyPr wrap="square" rtlCol="0">
            <a:spAutoFit/>
          </a:bodyPr>
          <a:lstStyle/>
          <a:p>
            <a:r>
              <a:rPr lang="lv-LV" dirty="0"/>
              <a:t>S1 atstarojums</a:t>
            </a:r>
          </a:p>
          <a:p>
            <a:r>
              <a:rPr lang="lv-LV" dirty="0"/>
              <a:t>S2 NDWI</a:t>
            </a:r>
            <a:endParaRPr lang="en-GB" dirty="0"/>
          </a:p>
        </p:txBody>
      </p:sp>
      <p:pic>
        <p:nvPicPr>
          <p:cNvPr id="4" name="Picture 2"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58" y="169040"/>
            <a:ext cx="8021246" cy="483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4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529" y="2490191"/>
            <a:ext cx="3447035" cy="2653310"/>
          </a:xfrm>
          <a:prstGeom prst="rect">
            <a:avLst/>
          </a:prstGeom>
        </p:spPr>
      </p:pic>
      <p:sp>
        <p:nvSpPr>
          <p:cNvPr id="2" name="Title 1"/>
          <p:cNvSpPr>
            <a:spLocks noGrp="1"/>
          </p:cNvSpPr>
          <p:nvPr>
            <p:ph type="title"/>
          </p:nvPr>
        </p:nvSpPr>
        <p:spPr>
          <a:xfrm>
            <a:off x="2037675" y="133929"/>
            <a:ext cx="6436339" cy="351691"/>
          </a:xfrm>
        </p:spPr>
        <p:txBody>
          <a:bodyPr>
            <a:normAutofit/>
          </a:bodyPr>
          <a:lstStyle/>
          <a:p>
            <a:r>
              <a:rPr lang="lv-LV" sz="2000" dirty="0"/>
              <a:t>Kūlas dedzinātāju «ķeršana»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583" b="39037"/>
          <a:stretch/>
        </p:blipFill>
        <p:spPr>
          <a:xfrm>
            <a:off x="1932571" y="485620"/>
            <a:ext cx="4704081" cy="200457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5251"/>
          <a:stretch/>
        </p:blipFill>
        <p:spPr>
          <a:xfrm>
            <a:off x="5255844" y="2490192"/>
            <a:ext cx="4593630" cy="2632533"/>
          </a:xfrm>
          <a:prstGeom prst="rect">
            <a:avLst/>
          </a:prstGeom>
        </p:spPr>
      </p:pic>
      <p:sp>
        <p:nvSpPr>
          <p:cNvPr id="9" name="Oval 8"/>
          <p:cNvSpPr/>
          <p:nvPr/>
        </p:nvSpPr>
        <p:spPr>
          <a:xfrm>
            <a:off x="5628639" y="3275232"/>
            <a:ext cx="360681" cy="237588"/>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solidFill>
                <a:srgbClr val="FF0000"/>
              </a:solidFill>
            </a:endParaRPr>
          </a:p>
        </p:txBody>
      </p:sp>
      <p:sp>
        <p:nvSpPr>
          <p:cNvPr id="10" name="Oval 9"/>
          <p:cNvSpPr/>
          <p:nvPr/>
        </p:nvSpPr>
        <p:spPr>
          <a:xfrm>
            <a:off x="8221381" y="4542497"/>
            <a:ext cx="351693" cy="257908"/>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solidFill>
                <a:srgbClr val="FF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5" y="2490191"/>
            <a:ext cx="3723321" cy="2632533"/>
          </a:xfrm>
          <a:prstGeom prst="rect">
            <a:avLst/>
          </a:prstGeom>
        </p:spPr>
      </p:pic>
      <p:sp>
        <p:nvSpPr>
          <p:cNvPr id="3" name="TextBox 2"/>
          <p:cNvSpPr txBox="1"/>
          <p:nvPr/>
        </p:nvSpPr>
        <p:spPr>
          <a:xfrm>
            <a:off x="6656127" y="1186956"/>
            <a:ext cx="2263806" cy="1169551"/>
          </a:xfrm>
          <a:prstGeom prst="rect">
            <a:avLst/>
          </a:prstGeom>
          <a:noFill/>
        </p:spPr>
        <p:txBody>
          <a:bodyPr wrap="square" rtlCol="0">
            <a:spAutoFit/>
          </a:bodyPr>
          <a:lstStyle/>
          <a:p>
            <a:r>
              <a:rPr lang="lv-LV" dirty="0"/>
              <a:t>NBR pirms un pēc degšanas.</a:t>
            </a:r>
          </a:p>
          <a:p>
            <a:r>
              <a:rPr lang="lv-LV" dirty="0"/>
              <a:t>Maska.</a:t>
            </a:r>
          </a:p>
          <a:p>
            <a:r>
              <a:rPr lang="lv-LV" dirty="0"/>
              <a:t>To pārskata manuāli.</a:t>
            </a:r>
          </a:p>
          <a:p>
            <a:r>
              <a:rPr lang="lv-LV" dirty="0"/>
              <a:t>Kļūdas augsnes mitruma dēļ, mākoņu ēnas.</a:t>
            </a:r>
            <a:endParaRPr lang="en-GB" dirty="0"/>
          </a:p>
        </p:txBody>
      </p:sp>
    </p:spTree>
    <p:extLst>
      <p:ext uri="{BB962C8B-B14F-4D97-AF65-F5344CB8AC3E}">
        <p14:creationId xmlns:p14="http://schemas.microsoft.com/office/powerpoint/2010/main" val="41547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198" y="0"/>
            <a:ext cx="4783613" cy="844304"/>
          </a:xfrm>
        </p:spPr>
        <p:txBody>
          <a:bodyPr>
            <a:normAutofit/>
          </a:bodyPr>
          <a:lstStyle/>
          <a:p>
            <a:r>
              <a:rPr lang="lv-LV" sz="2400" dirty="0"/>
              <a:t>Ziemāju noteikšana rudenī</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6812" y="771797"/>
            <a:ext cx="5955805" cy="4209788"/>
          </a:xfrm>
        </p:spPr>
      </p:pic>
      <p:sp>
        <p:nvSpPr>
          <p:cNvPr id="3" name="TextBox 2"/>
          <p:cNvSpPr txBox="1"/>
          <p:nvPr/>
        </p:nvSpPr>
        <p:spPr>
          <a:xfrm>
            <a:off x="163984" y="1576554"/>
            <a:ext cx="2249214" cy="2308324"/>
          </a:xfrm>
          <a:prstGeom prst="rect">
            <a:avLst/>
          </a:prstGeom>
          <a:noFill/>
        </p:spPr>
        <p:txBody>
          <a:bodyPr wrap="square" rtlCol="0">
            <a:spAutoFit/>
          </a:bodyPr>
          <a:lstStyle/>
          <a:p>
            <a:r>
              <a:rPr lang="lv-LV" sz="2400" dirty="0"/>
              <a:t>Uzarts vasaras beigās? </a:t>
            </a:r>
          </a:p>
          <a:p>
            <a:endParaRPr lang="lv-LV" sz="2400" dirty="0"/>
          </a:p>
          <a:p>
            <a:r>
              <a:rPr lang="lv-LV" sz="2400" dirty="0"/>
              <a:t>Aug rudenī? </a:t>
            </a:r>
          </a:p>
          <a:p>
            <a:endParaRPr lang="lv-LV" sz="2400" dirty="0"/>
          </a:p>
          <a:p>
            <a:r>
              <a:rPr lang="lv-LV" sz="2400" dirty="0"/>
              <a:t>Ziemājs!</a:t>
            </a:r>
            <a:endParaRPr lang="en-US" sz="2400" dirty="0"/>
          </a:p>
        </p:txBody>
      </p:sp>
    </p:spTree>
    <p:extLst>
      <p:ext uri="{BB962C8B-B14F-4D97-AF65-F5344CB8AC3E}">
        <p14:creationId xmlns:p14="http://schemas.microsoft.com/office/powerpoint/2010/main" val="1554342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813" y="210444"/>
            <a:ext cx="5523186" cy="400110"/>
          </a:xfrm>
          <a:prstGeom prst="rect">
            <a:avLst/>
          </a:prstGeom>
          <a:noFill/>
        </p:spPr>
        <p:txBody>
          <a:bodyPr wrap="square" rtlCol="0">
            <a:spAutoFit/>
          </a:bodyPr>
          <a:lstStyle/>
          <a:p>
            <a:r>
              <a:rPr lang="lv-LV" sz="2000" b="1" dirty="0">
                <a:latin typeface="Calibri" panose="020F0502020204030204" pitchFamily="34" charset="0"/>
              </a:rPr>
              <a:t>Lauksaimnieku aktivitātes noteikšana</a:t>
            </a:r>
          </a:p>
        </p:txBody>
      </p:sp>
      <p:pic>
        <p:nvPicPr>
          <p:cNvPr id="7" name="Picture 6"/>
          <p:cNvPicPr>
            <a:picLocks noChangeAspect="1"/>
          </p:cNvPicPr>
          <p:nvPr/>
        </p:nvPicPr>
        <p:blipFill>
          <a:blip r:embed="rId3"/>
          <a:stretch>
            <a:fillRect/>
          </a:stretch>
        </p:blipFill>
        <p:spPr>
          <a:xfrm>
            <a:off x="91440" y="1188720"/>
            <a:ext cx="6078550" cy="3810001"/>
          </a:xfrm>
          <a:prstGeom prst="rect">
            <a:avLst/>
          </a:prstGeom>
        </p:spPr>
      </p:pic>
      <p:sp>
        <p:nvSpPr>
          <p:cNvPr id="8" name="TextBox 7"/>
          <p:cNvSpPr txBox="1"/>
          <p:nvPr/>
        </p:nvSpPr>
        <p:spPr>
          <a:xfrm>
            <a:off x="6256019" y="1424939"/>
            <a:ext cx="3144767" cy="523220"/>
          </a:xfrm>
          <a:prstGeom prst="rect">
            <a:avLst/>
          </a:prstGeom>
          <a:noFill/>
        </p:spPr>
        <p:txBody>
          <a:bodyPr wrap="square" rtlCol="0">
            <a:spAutoFit/>
          </a:bodyPr>
          <a:lstStyle/>
          <a:p>
            <a:r>
              <a:rPr lang="lv-LV" dirty="0"/>
              <a:t>Lauks/pikselis</a:t>
            </a:r>
          </a:p>
          <a:p>
            <a:r>
              <a:rPr lang="lv-LV" dirty="0"/>
              <a:t>Laika periods/pēkšņs notikums</a:t>
            </a:r>
            <a:endParaRPr lang="en-GB" dirty="0"/>
          </a:p>
        </p:txBody>
      </p:sp>
      <p:sp>
        <p:nvSpPr>
          <p:cNvPr id="10" name="TextBox 9"/>
          <p:cNvSpPr txBox="1"/>
          <p:nvPr/>
        </p:nvSpPr>
        <p:spPr>
          <a:xfrm>
            <a:off x="6256019" y="2786588"/>
            <a:ext cx="2530136" cy="738664"/>
          </a:xfrm>
          <a:prstGeom prst="rect">
            <a:avLst/>
          </a:prstGeom>
          <a:noFill/>
        </p:spPr>
        <p:txBody>
          <a:bodyPr wrap="square" rtlCol="0">
            <a:spAutoFit/>
          </a:bodyPr>
          <a:lstStyle/>
          <a:p>
            <a:r>
              <a:rPr lang="lv-LV" dirty="0"/>
              <a:t>Sentinel-2:</a:t>
            </a:r>
          </a:p>
          <a:p>
            <a:r>
              <a:rPr lang="lv-LV" dirty="0"/>
              <a:t>NDVI u.c. indeksu statistikas</a:t>
            </a:r>
          </a:p>
          <a:p>
            <a:r>
              <a:rPr lang="lv-LV" dirty="0"/>
              <a:t>Indeksu «lēcieni»</a:t>
            </a:r>
            <a:endParaRPr lang="en-GB" dirty="0"/>
          </a:p>
        </p:txBody>
      </p:sp>
      <p:sp>
        <p:nvSpPr>
          <p:cNvPr id="11" name="TextBox 10"/>
          <p:cNvSpPr txBox="1"/>
          <p:nvPr/>
        </p:nvSpPr>
        <p:spPr>
          <a:xfrm>
            <a:off x="6256019" y="3869628"/>
            <a:ext cx="2530136" cy="738664"/>
          </a:xfrm>
          <a:prstGeom prst="rect">
            <a:avLst/>
          </a:prstGeom>
          <a:noFill/>
        </p:spPr>
        <p:txBody>
          <a:bodyPr wrap="square" rtlCol="0">
            <a:spAutoFit/>
          </a:bodyPr>
          <a:lstStyle/>
          <a:p>
            <a:r>
              <a:rPr lang="lv-LV" dirty="0"/>
              <a:t>Sentinel-1:</a:t>
            </a:r>
          </a:p>
          <a:p>
            <a:r>
              <a:rPr lang="lv-LV" dirty="0"/>
              <a:t>Atstarojuma koeficients</a:t>
            </a:r>
          </a:p>
          <a:p>
            <a:r>
              <a:rPr lang="lv-LV" dirty="0" err="1"/>
              <a:t>koherence</a:t>
            </a:r>
            <a:endParaRPr lang="en-GB" dirty="0"/>
          </a:p>
        </p:txBody>
      </p:sp>
    </p:spTree>
    <p:extLst>
      <p:ext uri="{BB962C8B-B14F-4D97-AF65-F5344CB8AC3E}">
        <p14:creationId xmlns:p14="http://schemas.microsoft.com/office/powerpoint/2010/main" val="133652168"/>
      </p:ext>
    </p:extLst>
  </p:cSld>
  <p:clrMapOvr>
    <a:masterClrMapping/>
  </p:clrMapOvr>
</p:sld>
</file>

<file path=ppt/theme/theme1.xml><?xml version="1.0" encoding="utf-8"?>
<a:theme xmlns:a="http://schemas.openxmlformats.org/drawingml/2006/main" name="lad_prezentacija_eng_9_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lad_prezentacija_eng_9_16</Template>
  <TotalTime>21340</TotalTime>
  <Words>850</Words>
  <Application>Microsoft Office PowerPoint</Application>
  <PresentationFormat>On-screen Show (16:9)</PresentationFormat>
  <Paragraphs>78</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Verdana</vt:lpstr>
      <vt:lpstr>lad_prezentacija_eng_9_16</vt:lpstr>
      <vt:lpstr>Tālizpētes datu izmantošana Lauku atbalsta dienestā</vt:lpstr>
      <vt:lpstr>Saturs</vt:lpstr>
      <vt:lpstr>PowerPoint Presentation</vt:lpstr>
      <vt:lpstr>PowerPoint Presentation</vt:lpstr>
      <vt:lpstr>Jaunu dīķu un būvlaukumu «izķeršana»</vt:lpstr>
      <vt:lpstr>PowerPoint Presentation</vt:lpstr>
      <vt:lpstr>Kūlas dedzinātāju «ķeršana»</vt:lpstr>
      <vt:lpstr>Ziemāju noteikšana rudenī</vt:lpstr>
      <vt:lpstr>PowerPoint Presentation</vt:lpstr>
      <vt:lpstr>PowerPoint Presentation</vt:lpstr>
      <vt:lpstr>Zālāju projekts</vt:lpstr>
      <vt:lpstr>Platību uzraudzības sistēma</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Agate Zālīte</dc:creator>
  <cp:lastModifiedBy>Karīna Dvorjaņinova</cp:lastModifiedBy>
  <cp:revision>103</cp:revision>
  <dcterms:created xsi:type="dcterms:W3CDTF">2016-10-11T07:25:23Z</dcterms:created>
  <dcterms:modified xsi:type="dcterms:W3CDTF">2023-04-14T11:18:23Z</dcterms:modified>
</cp:coreProperties>
</file>