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7" r:id="rId2"/>
    <p:sldId id="414" r:id="rId3"/>
    <p:sldId id="413" r:id="rId4"/>
    <p:sldId id="405" r:id="rId5"/>
    <p:sldId id="418" r:id="rId6"/>
    <p:sldId id="417" r:id="rId7"/>
    <p:sldId id="415" r:id="rId8"/>
    <p:sldId id="421" r:id="rId9"/>
    <p:sldId id="406" r:id="rId10"/>
    <p:sldId id="404" r:id="rId11"/>
    <p:sldId id="420" r:id="rId12"/>
    <p:sldId id="358" r:id="rId13"/>
    <p:sldId id="362" r:id="rId14"/>
    <p:sldId id="368" r:id="rId15"/>
    <p:sldId id="372" r:id="rId16"/>
    <p:sldId id="291" r:id="rId17"/>
  </p:sldIdLst>
  <p:sldSz cx="9144000" cy="6858000" type="screen4x3"/>
  <p:notesSz cx="9906000" cy="67691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D4A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94" autoAdjust="0"/>
    <p:restoredTop sz="89762" autoAdjust="0"/>
  </p:normalViewPr>
  <p:slideViewPr>
    <p:cSldViewPr snapToGrid="0" snapToObjects="1">
      <p:cViewPr varScale="1">
        <p:scale>
          <a:sx n="99" d="100"/>
          <a:sy n="99" d="100"/>
        </p:scale>
        <p:origin x="21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92600" cy="338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11108" y="0"/>
            <a:ext cx="4292600" cy="338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785158BD-EA5C-4554-8C45-5D09D2E3D915}" type="datetimeFigureOut">
              <a:rPr lang="en-US"/>
              <a:pPr>
                <a:defRPr/>
              </a:pPr>
              <a:t>4/14/2023</a:t>
            </a:fld>
            <a:endParaRPr lang="en-US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29470"/>
            <a:ext cx="4292600" cy="338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11108" y="6429470"/>
            <a:ext cx="4292600" cy="338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A299602-8526-4667-B6CA-EC1F3461BF23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823140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92600" cy="338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11108" y="0"/>
            <a:ext cx="4292600" cy="338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44DDFED6-0DD3-44CD-8CEF-381CAC3397F6}" type="datetimeFigureOut">
              <a:rPr lang="en-US"/>
              <a:pPr>
                <a:defRPr/>
              </a:pPr>
              <a:t>4/14/2023</a:t>
            </a:fld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0725" y="508000"/>
            <a:ext cx="3384550" cy="25384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97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0600" y="3215323"/>
            <a:ext cx="7924800" cy="3046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Noklikšķiniet, lai rediģētu šablona teksta stilus</a:t>
            </a:r>
          </a:p>
          <a:p>
            <a:pPr lvl="1"/>
            <a:r>
              <a:rPr lang="en-US" noProof="0"/>
              <a:t>Otrais līmenis</a:t>
            </a:r>
          </a:p>
          <a:p>
            <a:pPr lvl="2"/>
            <a:r>
              <a:rPr lang="en-US" noProof="0"/>
              <a:t>Trešais līmenis</a:t>
            </a:r>
          </a:p>
          <a:p>
            <a:pPr lvl="3"/>
            <a:r>
              <a:rPr lang="en-US" noProof="0"/>
              <a:t>Ceturtais līmenis</a:t>
            </a:r>
          </a:p>
          <a:p>
            <a:pPr lvl="4"/>
            <a:r>
              <a:rPr lang="en-US" noProof="0"/>
              <a:t>Piektais līmenis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29470"/>
            <a:ext cx="4292600" cy="338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11108" y="6429470"/>
            <a:ext cx="4292600" cy="338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DF6A484-B778-4A1E-BC9D-BBE0F4A293BC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78395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0139548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B47B23-895E-49A4-88CA-BCEEB52F1744}" type="slidenum">
              <a:rPr lang="lv-LV" smtClean="0"/>
              <a:pPr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29423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B47B23-895E-49A4-88CA-BCEEB52F1744}" type="slidenum">
              <a:rPr lang="lv-LV" smtClean="0"/>
              <a:pPr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46059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6A484-B778-4A1E-BC9D-BBE0F4A293BC}" type="slidenum">
              <a:rPr lang="en-US" altLang="lv-LV" smtClean="0"/>
              <a:pPr/>
              <a:t>5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160230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6A484-B778-4A1E-BC9D-BBE0F4A293BC}" type="slidenum">
              <a:rPr lang="en-US" altLang="lv-LV" smtClean="0"/>
              <a:pPr/>
              <a:t>6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554075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B47B23-895E-49A4-88CA-BCEEB52F1744}" type="slidenum">
              <a:rPr lang="lv-LV" smtClean="0"/>
              <a:pPr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9599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B47B23-895E-49A4-88CA-BCEEB52F1744}" type="slidenum">
              <a:rPr lang="lv-LV" smtClean="0"/>
              <a:pPr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950811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baseline="0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7ED997C-A992-4199-8C5F-144FC1BD4189}" type="slidenum">
              <a:rPr lang="en-US" altLang="lv-LV" smtClean="0"/>
              <a:pPr>
                <a:defRPr/>
              </a:pPr>
              <a:t>9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8811702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hape 275"/>
          <p:cNvSpPr>
            <a:spLocks noGrp="1"/>
          </p:cNvSpPr>
          <p:nvPr>
            <p:ph type="body" idx="1"/>
          </p:nvPr>
        </p:nvSpPr>
        <p:spPr>
          <a:xfrm>
            <a:off x="1394179" y="2628903"/>
            <a:ext cx="11158008" cy="2151774"/>
          </a:xfrm>
          <a:noFill/>
        </p:spPr>
        <p:txBody>
          <a:bodyPr lIns="91425" tIns="91425" rIns="91425" bIns="91425"/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37891" name="Shape 276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5743575" y="684213"/>
            <a:ext cx="2459038" cy="1843087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331875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84E5A-767A-4B2A-BE67-85FE2CB1C7BC}" type="datetimeFigureOut">
              <a:rPr lang="en-US"/>
              <a:pPr>
                <a:defRPr/>
              </a:pPr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549496-113A-4D57-9F62-59137344FA81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290712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A88EE9-4A12-4BA9-9C06-C7ABEF81845A}" type="datetimeFigureOut">
              <a:rPr lang="en-US"/>
              <a:pPr>
                <a:defRPr/>
              </a:pPr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5D8970-4C99-46E4-AC21-18972BBCBF13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54020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0EE33-1C54-4096-9599-B28695035168}" type="datetimeFigureOut">
              <a:rPr lang="en-US"/>
              <a:pPr>
                <a:defRPr/>
              </a:pPr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68EBD6-FEDE-498C-93E2-ABC5E07C1B06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99001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50AAC-F13D-493F-8CC5-7EA8CD704F5F}" type="datetimeFigureOut">
              <a:rPr lang="en-US"/>
              <a:pPr>
                <a:defRPr/>
              </a:pPr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128F86-9822-4F34-81F2-1A8016A0E0F9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92104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AAF89-123B-4A4D-8F26-395B37D65C17}" type="datetimeFigureOut">
              <a:rPr lang="en-US"/>
              <a:pPr>
                <a:defRPr/>
              </a:pPr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9B6D5A-D435-496B-821B-37F74F526009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74400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8191E-DDB6-42DB-B41A-C7CED43B7D55}" type="datetimeFigureOut">
              <a:rPr lang="en-US"/>
              <a:pPr>
                <a:defRPr/>
              </a:pPr>
              <a:t>4/14/2023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F84B63-3500-42E7-A6A9-AA564DB12C2F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121742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E2FC9-55A5-40BA-AE91-AD1439BB4FF8}" type="datetimeFigureOut">
              <a:rPr lang="en-US"/>
              <a:pPr>
                <a:defRPr/>
              </a:pPr>
              <a:t>4/14/2023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EF6A1E-0AC9-4D69-96B6-65684430C28A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00970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8DFAB-3FE4-4AEE-BB92-0D87DE77DB75}" type="datetimeFigureOut">
              <a:rPr lang="en-US"/>
              <a:pPr>
                <a:defRPr/>
              </a:pPr>
              <a:t>4/14/2023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8B168-3884-45B0-8E87-1C8C014C32A0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209502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96F7C-7C74-40DD-8E87-241F077B827B}" type="datetimeFigureOut">
              <a:rPr lang="en-US"/>
              <a:pPr>
                <a:defRPr/>
              </a:pPr>
              <a:t>4/14/2023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DD888F-0C14-41A9-BEDA-BD9E906C8CC0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25777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2553C-88B1-44DB-A7FB-A757B3426A02}" type="datetimeFigureOut">
              <a:rPr lang="en-US"/>
              <a:pPr>
                <a:defRPr/>
              </a:pPr>
              <a:t>4/14/2023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5A164A-90A5-47EB-8752-E267BC135166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962635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7C87B-DBFA-4A64-BE10-F386885454A0}" type="datetimeFigureOut">
              <a:rPr lang="en-US"/>
              <a:pPr>
                <a:defRPr/>
              </a:pPr>
              <a:t>4/14/2023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85BE4A-316B-4D6E-B4FA-BCA424AC3276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40874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lv-LV"/>
              <a:t>Click to edit Master title style</a:t>
            </a:r>
            <a:endParaRPr lang="en-US" altLang="lv-LV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lv-LV"/>
              <a:t>Click to edit Master text styles</a:t>
            </a:r>
          </a:p>
          <a:p>
            <a:pPr lvl="1"/>
            <a:r>
              <a:rPr lang="lv-LV" altLang="lv-LV"/>
              <a:t>Second level</a:t>
            </a:r>
          </a:p>
          <a:p>
            <a:pPr lvl="2"/>
            <a:r>
              <a:rPr lang="lv-LV" altLang="lv-LV"/>
              <a:t>Third level</a:t>
            </a:r>
          </a:p>
          <a:p>
            <a:pPr lvl="3"/>
            <a:r>
              <a:rPr lang="lv-LV" altLang="lv-LV"/>
              <a:t>Fourth level</a:t>
            </a:r>
          </a:p>
          <a:p>
            <a:pPr lvl="4"/>
            <a:r>
              <a:rPr lang="lv-LV" altLang="lv-LV"/>
              <a:t>Fifth level</a:t>
            </a:r>
            <a:endParaRPr lang="en-US" alt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539B989-3737-45EE-982A-395E766FC700}" type="datetimeFigureOut">
              <a:rPr lang="en-US"/>
              <a:pPr>
                <a:defRPr/>
              </a:pPr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A95B0"/>
                </a:solidFill>
                <a:latin typeface="Calibri" panose="020F0502020204030204" pitchFamily="34" charset="0"/>
              </a:defRPr>
            </a:lvl1pPr>
          </a:lstStyle>
          <a:p>
            <a:fld id="{BC7A5AB9-B98D-41F3-8C8D-2661871F9048}" type="slidenum">
              <a:rPr lang="en-US" altLang="lv-LV"/>
              <a:pPr/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file:///\\localhost\Users\an\Documents\JAMUNA\DARBS\VECIE%20FAILI\LVVGMC\stila%20gramata\DARBA%20FAILI\ELEKTRONISKIE%20MEDIJI\PPT%20PREZENTA%25CC%2584CIJA\logo_pilnkrasu-01.png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gif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gif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tiff"/><Relationship Id="rId2" Type="http://schemas.openxmlformats.org/officeDocument/2006/relationships/image" Target="../media/image68.t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gif"/><Relationship Id="rId4" Type="http://schemas.openxmlformats.org/officeDocument/2006/relationships/image" Target="../media/image2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 txBox="1">
            <a:spLocks/>
          </p:cNvSpPr>
          <p:nvPr/>
        </p:nvSpPr>
        <p:spPr bwMode="auto">
          <a:xfrm>
            <a:off x="400050" y="2792413"/>
            <a:ext cx="8225547" cy="192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3200" b="1" dirty="0" err="1"/>
              <a:t>Attālināto</a:t>
            </a:r>
            <a:r>
              <a:rPr lang="en-US" sz="3200" b="1" dirty="0"/>
              <a:t> </a:t>
            </a:r>
            <a:r>
              <a:rPr lang="en-US" sz="3200" b="1" dirty="0" err="1"/>
              <a:t>novērojumu</a:t>
            </a:r>
            <a:r>
              <a:rPr lang="en-US" sz="3200" b="1" dirty="0"/>
              <a:t> </a:t>
            </a:r>
            <a:r>
              <a:rPr lang="en-US" sz="3200" b="1" dirty="0" err="1"/>
              <a:t>izmantošana</a:t>
            </a:r>
            <a:r>
              <a:rPr lang="en-US" sz="3200" b="1" dirty="0"/>
              <a:t> </a:t>
            </a:r>
            <a:endParaRPr lang="lv-LV" sz="3200" b="1" dirty="0"/>
          </a:p>
          <a:p>
            <a:pPr algn="ctr" eaLnBrk="1" hangingPunct="1"/>
            <a:r>
              <a:rPr lang="en-US" sz="3200" b="1" dirty="0"/>
              <a:t>vides </a:t>
            </a:r>
            <a:r>
              <a:rPr lang="en-US" sz="3200" b="1" dirty="0" err="1"/>
              <a:t>procesu</a:t>
            </a:r>
            <a:r>
              <a:rPr lang="en-US" sz="3200" b="1" dirty="0"/>
              <a:t> </a:t>
            </a:r>
            <a:r>
              <a:rPr lang="en-US" sz="3200" b="1" dirty="0" err="1"/>
              <a:t>monitoringā</a:t>
            </a:r>
            <a:endParaRPr lang="lv-LV" altLang="lv-LV" sz="3200" b="1" dirty="0">
              <a:solidFill>
                <a:srgbClr val="0D4A87"/>
              </a:solidFill>
            </a:endParaRPr>
          </a:p>
        </p:txBody>
      </p:sp>
      <p:sp>
        <p:nvSpPr>
          <p:cNvPr id="2051" name="Subtitle 2"/>
          <p:cNvSpPr txBox="1">
            <a:spLocks/>
          </p:cNvSpPr>
          <p:nvPr/>
        </p:nvSpPr>
        <p:spPr bwMode="auto">
          <a:xfrm>
            <a:off x="321021" y="5932931"/>
            <a:ext cx="2817891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lv-LV" sz="2000" dirty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lv-LV" sz="2000" dirty="0"/>
              <a:t>R</a:t>
            </a:r>
            <a:r>
              <a:rPr lang="lv-LV" altLang="lv-LV" sz="2000" dirty="0"/>
              <a:t>ī</a:t>
            </a:r>
            <a:r>
              <a:rPr lang="en-US" altLang="lv-LV" sz="2000" dirty="0" err="1"/>
              <a:t>ga</a:t>
            </a:r>
            <a:r>
              <a:rPr lang="lv-LV" altLang="lv-LV" sz="2000" dirty="0"/>
              <a:t>, 12.05.2023.</a:t>
            </a:r>
            <a:endParaRPr lang="en-US" altLang="lv-LV" sz="2000" dirty="0"/>
          </a:p>
        </p:txBody>
      </p:sp>
      <p:pic>
        <p:nvPicPr>
          <p:cNvPr id="2052" name="logo_pilnkrasu-01.png" descr="/Users/an/Documents/JAMUNA/DARBS/VECIE FAILI/LVVGMC/stila gramata/DARBA FAILI/ELEKTRONISKIE MEDIJI/PPT PREZENTĀCIJA/logo_pilnkrasu-01.png"/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611188"/>
            <a:ext cx="1079500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ubtitle 2"/>
          <p:cNvSpPr txBox="1">
            <a:spLocks/>
          </p:cNvSpPr>
          <p:nvPr/>
        </p:nvSpPr>
        <p:spPr bwMode="auto">
          <a:xfrm>
            <a:off x="2747203" y="5803027"/>
            <a:ext cx="6191063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lv-LV" altLang="lv-LV" sz="1600" dirty="0"/>
              <a:t>Andris Vīksna</a:t>
            </a:r>
          </a:p>
          <a:p>
            <a:pPr algn="r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lv-LV" altLang="lv-LV" sz="1600" dirty="0"/>
              <a:t>Prognožu un klimata daļas vadītājs</a:t>
            </a:r>
          </a:p>
          <a:p>
            <a:pPr algn="r" eaLnBrk="1" hangingPunct="1">
              <a:lnSpc>
                <a:spcPct val="90000"/>
              </a:lnSpc>
              <a:spcBef>
                <a:spcPct val="20000"/>
              </a:spcBef>
            </a:pPr>
            <a:r>
              <a:rPr lang="lv-LV" altLang="lv-LV" sz="1600" dirty="0">
                <a:cs typeface="Arial" panose="020B0604020202020204" pitchFamily="34" charset="0"/>
              </a:rPr>
              <a:t>Latvijas Vides, ģeoloģijas un meteoroloģijas centrs</a:t>
            </a:r>
          </a:p>
          <a:p>
            <a:pPr algn="r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endParaRPr lang="en-US" altLang="lv-LV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B1B8F-52AB-D04E-847A-594D877E5CDA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86218" y="1587295"/>
            <a:ext cx="4189578" cy="2340136"/>
          </a:xfrm>
        </p:spPr>
        <p:txBody>
          <a:bodyPr>
            <a:no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2400" baseline="30000" dirty="0">
                <a:solidFill>
                  <a:srgbClr val="0D4A87"/>
                </a:solidFill>
              </a:rPr>
              <a:t>Satelītu dati nodrošina visa veida radiācijas novērojumus - gan īsviļņu, gan garo viļņu radiācijas parametrus telpiski plašā apgabalā augstā izšķirtspējā;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2400" baseline="30000" dirty="0">
                <a:solidFill>
                  <a:srgbClr val="0D4A87"/>
                </a:solidFill>
              </a:rPr>
              <a:t>Salīdzinājumi ar piezemes instrumentālajiem novērojumiem parāda augstu korelāciju</a:t>
            </a: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1" y="4465034"/>
            <a:ext cx="3091194" cy="2172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Placeholder 4"/>
          <p:cNvSpPr txBox="1">
            <a:spLocks/>
          </p:cNvSpPr>
          <p:nvPr/>
        </p:nvSpPr>
        <p:spPr>
          <a:xfrm>
            <a:off x="-253760" y="4133121"/>
            <a:ext cx="3875109" cy="12951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dirty="0">
                <a:solidFill>
                  <a:schemeClr val="accent4">
                    <a:lumMod val="10000"/>
                  </a:schemeClr>
                </a:solidFill>
              </a:rPr>
              <a:t>Dienas vidējais tiešais starojums, W/m</a:t>
            </a:r>
            <a:r>
              <a:rPr lang="lv-LV" baseline="30000" dirty="0">
                <a:solidFill>
                  <a:schemeClr val="accent4">
                    <a:lumMod val="10000"/>
                  </a:schemeClr>
                </a:solidFill>
              </a:rPr>
              <a:t>2</a:t>
            </a:r>
          </a:p>
        </p:txBody>
      </p:sp>
      <p:pic>
        <p:nvPicPr>
          <p:cNvPr id="15" name="Picture 2" descr="http://projects.knmi.nl/scatterometer/cmsaf/cmsaf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93" y="3299204"/>
            <a:ext cx="1708592" cy="66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/>
          <p:cNvSpPr txBox="1">
            <a:spLocks/>
          </p:cNvSpPr>
          <p:nvPr/>
        </p:nvSpPr>
        <p:spPr bwMode="auto">
          <a:xfrm>
            <a:off x="205409" y="60730"/>
            <a:ext cx="8229600" cy="1059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lv-LV" altLang="lv-LV" sz="3200" dirty="0">
                <a:solidFill>
                  <a:schemeClr val="bg1"/>
                </a:solidFill>
              </a:rPr>
              <a:t>SATELĪTU DATU IZMANTOŠANA  SAULES RADIĀCIJAS MONITORINGĀ</a:t>
            </a:r>
            <a:endParaRPr lang="en-US" altLang="lv-LV" sz="32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961A46-0A59-9D9D-D222-2736BF0AB0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4967" y="1232685"/>
            <a:ext cx="4283710" cy="28997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280AB3-A591-201E-BFF6-38EA4E78C4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4794" y="4403539"/>
            <a:ext cx="3273471" cy="2115166"/>
          </a:xfrm>
          <a:prstGeom prst="rect">
            <a:avLst/>
          </a:prstGeom>
        </p:spPr>
      </p:pic>
      <p:pic>
        <p:nvPicPr>
          <p:cNvPr id="2050" name="Picture 2" descr="Land Surface Analysis (LSA SAF) | EUMETSAT">
            <a:extLst>
              <a:ext uri="{FF2B5EF4-FFF2-40B4-BE49-F238E27FC236}">
                <a16:creationId xmlns:a16="http://schemas.microsoft.com/office/drawing/2014/main" id="{6D26A981-7B8D-D803-B7CA-2CE4462F20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46" b="27400"/>
          <a:stretch/>
        </p:blipFill>
        <p:spPr bwMode="auto">
          <a:xfrm>
            <a:off x="86218" y="3256169"/>
            <a:ext cx="1310875" cy="594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C SAF Logo">
            <a:extLst>
              <a:ext uri="{FF2B5EF4-FFF2-40B4-BE49-F238E27FC236}">
                <a16:creationId xmlns:a16="http://schemas.microsoft.com/office/drawing/2014/main" id="{9AFCCBD6-7CC7-93A0-99A9-287EC6C5B7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531" y="3360724"/>
            <a:ext cx="1176393" cy="490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55F0680-EAF3-4766-4BB3-F2C92F768D0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1111" t="6369" r="9061" b="11553"/>
          <a:stretch/>
        </p:blipFill>
        <p:spPr>
          <a:xfrm>
            <a:off x="6479758" y="4593835"/>
            <a:ext cx="2649751" cy="204333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12E8117-1502-A526-DBAA-D0CA06522298}"/>
              </a:ext>
            </a:extLst>
          </p:cNvPr>
          <p:cNvSpPr txBox="1"/>
          <p:nvPr/>
        </p:nvSpPr>
        <p:spPr>
          <a:xfrm>
            <a:off x="7438025" y="4378724"/>
            <a:ext cx="9969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>
                <a:solidFill>
                  <a:srgbClr val="000000"/>
                </a:solidFill>
                <a:latin typeface="+mj-lt"/>
              </a:rPr>
              <a:t>UV </a:t>
            </a:r>
            <a:r>
              <a:rPr lang="lv-LV" sz="1100" dirty="0" err="1">
                <a:solidFill>
                  <a:srgbClr val="000000"/>
                </a:solidFill>
                <a:latin typeface="+mj-lt"/>
              </a:rPr>
              <a:t>index</a:t>
            </a:r>
            <a:endParaRPr lang="en-US" sz="1100" dirty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08330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B1B8F-52AB-D04E-847A-594D877E5CDA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56471" y="1765733"/>
            <a:ext cx="3627750" cy="2340136"/>
          </a:xfrm>
        </p:spPr>
        <p:txBody>
          <a:bodyPr>
            <a:noAutofit/>
          </a:bodyPr>
          <a:lstStyle/>
          <a:p>
            <a:pPr algn="just"/>
            <a:r>
              <a:rPr lang="lv-LV" sz="2400" baseline="30000" dirty="0">
                <a:solidFill>
                  <a:srgbClr val="0D4A87"/>
                </a:solidFill>
              </a:rPr>
              <a:t>Arī satelītu novērojumu pieejamais  vēsturiskais periods ļauj satelīta produktus plaši izmantot arī klimatisko datu analīzē gan aprēķinot vidējās normas vērtības, gan noteiktu periodu novirzes no normas.</a:t>
            </a:r>
          </a:p>
        </p:txBody>
      </p:sp>
      <p:pic>
        <p:nvPicPr>
          <p:cNvPr id="10" name="Sundur_2018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14094" b="15990"/>
          <a:stretch/>
        </p:blipFill>
        <p:spPr>
          <a:xfrm>
            <a:off x="3790122" y="4043551"/>
            <a:ext cx="5318360" cy="2478632"/>
          </a:xfrm>
          <a:prstGeom prst="rect">
            <a:avLst/>
          </a:prstGeom>
        </p:spPr>
      </p:pic>
      <p:pic>
        <p:nvPicPr>
          <p:cNvPr id="11" name="Picture 5" descr="C:\Users\ervin\Desktop\Meteo_w\R\ILL\City_Station_data\Hourly_SIS_data_1983_2018\Pictures\Cities_yearly\Oct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692" y="1504122"/>
            <a:ext cx="5265307" cy="234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37530" y="3844259"/>
            <a:ext cx="459493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sz="1400" dirty="0" err="1">
                <a:solidFill>
                  <a:schemeClr val="accent4">
                    <a:lumMod val="10000"/>
                  </a:schemeClr>
                </a:solidFill>
              </a:rPr>
              <a:t>Daily</a:t>
            </a:r>
            <a:r>
              <a:rPr lang="lv-LV" sz="1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accent4">
                    <a:lumMod val="10000"/>
                  </a:schemeClr>
                </a:solidFill>
              </a:rPr>
              <a:t>sunshine</a:t>
            </a:r>
            <a:r>
              <a:rPr lang="lv-LV" sz="1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accent4">
                    <a:lumMod val="10000"/>
                  </a:schemeClr>
                </a:solidFill>
              </a:rPr>
              <a:t>duration</a:t>
            </a:r>
            <a:r>
              <a:rPr lang="lv-LV" sz="1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accent4">
                    <a:lumMod val="10000"/>
                  </a:schemeClr>
                </a:solidFill>
              </a:rPr>
              <a:t>cumulative</a:t>
            </a:r>
            <a:r>
              <a:rPr lang="lv-LV" sz="1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accent4">
                    <a:lumMod val="10000"/>
                  </a:schemeClr>
                </a:solidFill>
              </a:rPr>
              <a:t>bias</a:t>
            </a:r>
            <a:r>
              <a:rPr lang="lv-LV" sz="1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lv-LV" sz="1400" dirty="0" err="1">
                <a:solidFill>
                  <a:schemeClr val="accent4">
                    <a:lumMod val="10000"/>
                  </a:schemeClr>
                </a:solidFill>
              </a:rPr>
              <a:t>in</a:t>
            </a:r>
            <a:r>
              <a:rPr lang="lv-LV" sz="1400" dirty="0">
                <a:solidFill>
                  <a:schemeClr val="accent4">
                    <a:lumMod val="10000"/>
                  </a:schemeClr>
                </a:solidFill>
              </a:rPr>
              <a:t> 2018 </a:t>
            </a:r>
          </a:p>
          <a:p>
            <a:pPr algn="ctr"/>
            <a:r>
              <a:rPr lang="lv-LV" sz="1400" dirty="0" err="1">
                <a:solidFill>
                  <a:schemeClr val="accent4">
                    <a:lumMod val="10000"/>
                  </a:schemeClr>
                </a:solidFill>
              </a:rPr>
              <a:t>compared</a:t>
            </a:r>
            <a:r>
              <a:rPr lang="lv-LV" sz="1400" dirty="0">
                <a:solidFill>
                  <a:schemeClr val="accent4">
                    <a:lumMod val="10000"/>
                  </a:schemeClr>
                </a:solidFill>
              </a:rPr>
              <a:t> to reference </a:t>
            </a:r>
            <a:r>
              <a:rPr lang="lv-LV" sz="1400" dirty="0" err="1">
                <a:solidFill>
                  <a:schemeClr val="accent4">
                    <a:lumMod val="10000"/>
                  </a:schemeClr>
                </a:solidFill>
              </a:rPr>
              <a:t>period</a:t>
            </a:r>
            <a:r>
              <a:rPr lang="lv-LV" sz="1400" dirty="0">
                <a:solidFill>
                  <a:schemeClr val="accent4">
                    <a:lumMod val="10000"/>
                  </a:schemeClr>
                </a:solidFill>
              </a:rPr>
              <a:t> 1983-2017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205409" y="60730"/>
            <a:ext cx="8229600" cy="1059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lv-LV" altLang="lv-LV" sz="3200" dirty="0">
                <a:solidFill>
                  <a:schemeClr val="bg1"/>
                </a:solidFill>
              </a:rPr>
              <a:t>SATELĪTU DATU IZMANTOŠANA  SAULES RADIĀCIJAS MONITORINGĀ</a:t>
            </a:r>
            <a:endParaRPr lang="en-US" altLang="lv-LV" sz="32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301696-4839-5A47-756B-F5634602DD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19" y="3851016"/>
            <a:ext cx="3790208" cy="254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67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2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0F4F2-A62E-A968-2293-E9F9DFABD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474"/>
            <a:ext cx="9143999" cy="1143000"/>
          </a:xfrm>
        </p:spPr>
        <p:txBody>
          <a:bodyPr/>
          <a:lstStyle/>
          <a:p>
            <a:r>
              <a:rPr lang="en-US" sz="3200" b="1" dirty="0">
                <a:solidFill>
                  <a:schemeClr val="bg1"/>
                </a:solidFill>
              </a:rPr>
              <a:t>LATVIJAS JŪRAS KRASTA EROZIJA</a:t>
            </a:r>
            <a:r>
              <a:rPr lang="lv-LV" sz="3200" b="1" dirty="0">
                <a:solidFill>
                  <a:schemeClr val="bg1"/>
                </a:solidFill>
              </a:rPr>
              <a:t>S </a:t>
            </a:r>
            <a:br>
              <a:rPr lang="lv-LV" sz="3200" b="1" dirty="0">
                <a:solidFill>
                  <a:schemeClr val="bg1"/>
                </a:solidFill>
              </a:rPr>
            </a:br>
            <a:r>
              <a:rPr lang="lv-LV" sz="3200" b="1" dirty="0">
                <a:solidFill>
                  <a:schemeClr val="bg1"/>
                </a:solidFill>
              </a:rPr>
              <a:t>NOVĒRTĒŠANA</a:t>
            </a:r>
            <a:endParaRPr lang="lv-LV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4.png">
            <a:extLst>
              <a:ext uri="{FF2B5EF4-FFF2-40B4-BE49-F238E27FC236}">
                <a16:creationId xmlns:a16="http://schemas.microsoft.com/office/drawing/2014/main" id="{D952EED8-5CAF-FC55-ABFA-39566E79C9A2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020036" y="4063780"/>
            <a:ext cx="5123963" cy="2432526"/>
          </a:xfrm>
          <a:prstGeom prst="rect">
            <a:avLst/>
          </a:prstGeom>
          <a:ln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575BC67-334F-DA84-AA64-9CE22787BEDA}"/>
              </a:ext>
            </a:extLst>
          </p:cNvPr>
          <p:cNvSpPr txBox="1"/>
          <p:nvPr/>
        </p:nvSpPr>
        <p:spPr>
          <a:xfrm>
            <a:off x="238369" y="1502917"/>
            <a:ext cx="3366628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b="1" dirty="0"/>
              <a:t>Darbu shēma</a:t>
            </a:r>
            <a:endParaRPr lang="lv-LV" sz="16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b="1" dirty="0" err="1"/>
              <a:t>Sentinel-2</a:t>
            </a:r>
            <a:r>
              <a:rPr lang="lv-LV" b="1" dirty="0"/>
              <a:t> dati </a:t>
            </a:r>
            <a:r>
              <a:rPr lang="lv-LV" dirty="0"/>
              <a:t>(vairāk kā 12000 ainas kopš 2015. gada)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dirty="0" err="1"/>
              <a:t>Satelītdatu</a:t>
            </a:r>
            <a:r>
              <a:rPr lang="lv-LV" dirty="0"/>
              <a:t> pirmapstrāde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b="1" dirty="0" err="1"/>
              <a:t>Radiometrisko</a:t>
            </a:r>
            <a:r>
              <a:rPr lang="lv-LV" b="1" dirty="0"/>
              <a:t> indeksu aprēķins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b="1" dirty="0"/>
              <a:t>Automātiska krasta līnijas noteikšana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b="1" dirty="0"/>
              <a:t>Krasta līnijas izmaiņu noteikšana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b="1" dirty="0"/>
              <a:t>Datu validācija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C4AFFA-9FCC-CE34-C607-FEBA4DA1F97D}"/>
              </a:ext>
            </a:extLst>
          </p:cNvPr>
          <p:cNvSpPr txBox="1"/>
          <p:nvPr/>
        </p:nvSpPr>
        <p:spPr>
          <a:xfrm>
            <a:off x="5013567" y="6489890"/>
            <a:ext cx="3136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200" dirty="0"/>
              <a:t>Projekta darbu secība</a:t>
            </a:r>
          </a:p>
        </p:txBody>
      </p:sp>
      <p:pic>
        <p:nvPicPr>
          <p:cNvPr id="3" name="image5.png">
            <a:extLst>
              <a:ext uri="{FF2B5EF4-FFF2-40B4-BE49-F238E27FC236}">
                <a16:creationId xmlns:a16="http://schemas.microsoft.com/office/drawing/2014/main" id="{F8205A60-EB1E-3AAE-4662-24F96B4236B4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3721097" y="1660019"/>
            <a:ext cx="2274894" cy="1810012"/>
          </a:xfrm>
          <a:prstGeom prst="rect">
            <a:avLst/>
          </a:prstGeom>
          <a:ln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8883BB-8308-AACA-8484-440C970E0810}"/>
              </a:ext>
            </a:extLst>
          </p:cNvPr>
          <p:cNvSpPr txBox="1"/>
          <p:nvPr/>
        </p:nvSpPr>
        <p:spPr>
          <a:xfrm>
            <a:off x="3604997" y="3470031"/>
            <a:ext cx="2507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200" dirty="0" err="1"/>
              <a:t>Sentinel-2</a:t>
            </a:r>
            <a:r>
              <a:rPr lang="lv-LV" sz="1200" dirty="0"/>
              <a:t> pārklājuma poligoni, kuri izmantoti projekta laikā</a:t>
            </a:r>
          </a:p>
        </p:txBody>
      </p:sp>
      <p:pic>
        <p:nvPicPr>
          <p:cNvPr id="10" name="Picture 4" descr="Sentinel-2 cloud free mosaic of Europe in one minute with Google Earth  Engine - GIS-Blog.com">
            <a:extLst>
              <a:ext uri="{FF2B5EF4-FFF2-40B4-BE49-F238E27FC236}">
                <a16:creationId xmlns:a16="http://schemas.microsoft.com/office/drawing/2014/main" id="{733B5577-37C9-5EBD-3941-039FC447A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091" y="1877233"/>
            <a:ext cx="2947461" cy="1492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C60786A-C525-F527-8305-C3373343DC3F}"/>
              </a:ext>
            </a:extLst>
          </p:cNvPr>
          <p:cNvSpPr txBox="1"/>
          <p:nvPr/>
        </p:nvSpPr>
        <p:spPr>
          <a:xfrm>
            <a:off x="6398537" y="3395337"/>
            <a:ext cx="25070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200" dirty="0" err="1"/>
              <a:t>Sentinel-2</a:t>
            </a:r>
            <a:r>
              <a:rPr lang="lv-LV" sz="1200" dirty="0"/>
              <a:t> mozaīka Eiropai</a:t>
            </a:r>
          </a:p>
        </p:txBody>
      </p:sp>
    </p:spTree>
    <p:extLst>
      <p:ext uri="{BB962C8B-B14F-4D97-AF65-F5344CB8AC3E}">
        <p14:creationId xmlns:p14="http://schemas.microsoft.com/office/powerpoint/2010/main" val="1382637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0F4F2-A62E-A968-2293-E9F9DFABD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474"/>
            <a:ext cx="9143999" cy="1143000"/>
          </a:xfrm>
        </p:spPr>
        <p:txBody>
          <a:bodyPr/>
          <a:lstStyle/>
          <a:p>
            <a:r>
              <a:rPr lang="lv-LV" sz="3200" b="1" dirty="0">
                <a:solidFill>
                  <a:schemeClr val="bg1"/>
                </a:solidFill>
                <a:cs typeface="Arial" panose="020B0604020202020204" pitchFamily="34" charset="0"/>
              </a:rPr>
              <a:t>DATU PIRMSAPSTRĀDE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EEE0CF-DA33-F6B7-0636-D986CA98185E}"/>
              </a:ext>
            </a:extLst>
          </p:cNvPr>
          <p:cNvSpPr txBox="1"/>
          <p:nvPr/>
        </p:nvSpPr>
        <p:spPr>
          <a:xfrm>
            <a:off x="87209" y="1344262"/>
            <a:ext cx="3019424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Trīs galvenie pirmapstrādes posmi:</a:t>
            </a:r>
            <a:br>
              <a:rPr lang="lv-LV" sz="1600" dirty="0"/>
            </a:br>
            <a:endParaRPr lang="lv-LV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b="1" dirty="0"/>
              <a:t>Atmosfēras korekcija</a:t>
            </a:r>
          </a:p>
          <a:p>
            <a:endParaRPr lang="lv-LV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b="1" dirty="0"/>
              <a:t>Precīza </a:t>
            </a:r>
            <a:r>
              <a:rPr lang="lv-LV" sz="1600" b="1" dirty="0" err="1"/>
              <a:t>ģeoreferencēšana</a:t>
            </a:r>
            <a:r>
              <a:rPr lang="lv-LV" sz="1600" b="1" dirty="0"/>
              <a:t> (datu ievietošana «īstajā vietā» jeb </a:t>
            </a:r>
            <a:r>
              <a:rPr lang="lv-LV" sz="1600" b="1" dirty="0" err="1"/>
              <a:t>koreģistrācija</a:t>
            </a:r>
            <a:r>
              <a:rPr lang="lv-LV" sz="1600" b="1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b="1" dirty="0"/>
              <a:t>Mākoņu izņemšana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27E53D-65B2-EEDC-2354-05292D7F9A6A}"/>
              </a:ext>
            </a:extLst>
          </p:cNvPr>
          <p:cNvSpPr txBox="1"/>
          <p:nvPr/>
        </p:nvSpPr>
        <p:spPr>
          <a:xfrm>
            <a:off x="6508673" y="4954712"/>
            <a:ext cx="2496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200" dirty="0"/>
              <a:t>Mākoņu masku noteikšana ar </a:t>
            </a:r>
            <a:r>
              <a:rPr lang="lv-LV" sz="1200" u="sng" dirty="0"/>
              <a:t>s2cloudless</a:t>
            </a:r>
            <a:r>
              <a:rPr lang="lv-LV" sz="1200" dirty="0"/>
              <a:t> algoritmu </a:t>
            </a:r>
          </a:p>
          <a:p>
            <a:pPr algn="ctr"/>
            <a:r>
              <a:rPr lang="lv-LV" sz="1200" dirty="0"/>
              <a:t>2018. gada 16. augustā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6A67AC-BB83-A2F8-86E5-723A09E978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3655" y="1288457"/>
            <a:ext cx="2626898" cy="37152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196534-8ACA-4CCD-C8F3-91E906EC49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2138" y="5964141"/>
            <a:ext cx="1861861" cy="6772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4DAF7BE-740B-A71E-BEE9-2AEFA9FF71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3655" y="5538653"/>
            <a:ext cx="1781908" cy="4254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CB0578B-2D08-4B7D-56B4-16295A7E6F2A}"/>
              </a:ext>
            </a:extLst>
          </p:cNvPr>
          <p:cNvSpPr txBox="1"/>
          <p:nvPr/>
        </p:nvSpPr>
        <p:spPr>
          <a:xfrm>
            <a:off x="3254532" y="4892322"/>
            <a:ext cx="3041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200" dirty="0"/>
              <a:t>Pārlidojums 2020. gada 15. augustā pirms (kreisā puse) un pēc (labā puse) atmosfēras korekcijas</a:t>
            </a:r>
          </a:p>
        </p:txBody>
      </p:sp>
      <p:pic>
        <p:nvPicPr>
          <p:cNvPr id="12" name="image3.png">
            <a:extLst>
              <a:ext uri="{FF2B5EF4-FFF2-40B4-BE49-F238E27FC236}">
                <a16:creationId xmlns:a16="http://schemas.microsoft.com/office/drawing/2014/main" id="{DD78E15D-21AF-1E21-67D5-6A4D1567AB72}"/>
              </a:ext>
            </a:extLst>
          </p:cNvPr>
          <p:cNvPicPr/>
          <p:nvPr/>
        </p:nvPicPr>
        <p:blipFill>
          <a:blip r:embed="rId5"/>
          <a:srcRect r="3820" b="2720"/>
          <a:stretch>
            <a:fillRect/>
          </a:stretch>
        </p:blipFill>
        <p:spPr>
          <a:xfrm>
            <a:off x="3078295" y="2113819"/>
            <a:ext cx="3222985" cy="2840893"/>
          </a:xfrm>
          <a:prstGeom prst="rect">
            <a:avLst/>
          </a:prstGeom>
          <a:ln/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50539711-E2CD-67C4-6F7E-3DC825C1C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72" y="4075227"/>
            <a:ext cx="2626898" cy="240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8D0DA26-05A0-D722-0EB5-2E187FA82FC1}"/>
              </a:ext>
            </a:extLst>
          </p:cNvPr>
          <p:cNvSpPr txBox="1"/>
          <p:nvPr/>
        </p:nvSpPr>
        <p:spPr>
          <a:xfrm>
            <a:off x="-174691" y="6487476"/>
            <a:ext cx="35432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200" dirty="0"/>
              <a:t>Piemērs AROSICS </a:t>
            </a:r>
            <a:r>
              <a:rPr lang="lv-LV" sz="1200" dirty="0" err="1"/>
              <a:t>koreģistrācijai</a:t>
            </a:r>
            <a:endParaRPr lang="lv-LV" sz="1200" dirty="0"/>
          </a:p>
        </p:txBody>
      </p:sp>
      <p:pic>
        <p:nvPicPr>
          <p:cNvPr id="17" name="Picture 4" descr="AROSICS Logo">
            <a:extLst>
              <a:ext uri="{FF2B5EF4-FFF2-40B4-BE49-F238E27FC236}">
                <a16:creationId xmlns:a16="http://schemas.microsoft.com/office/drawing/2014/main" id="{FFFFEC5B-2812-BC81-A004-4BDEB20AC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73" y="4153478"/>
            <a:ext cx="547078" cy="607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E0FAF2E-B73D-4593-34A4-E229175148B3}"/>
              </a:ext>
            </a:extLst>
          </p:cNvPr>
          <p:cNvSpPr txBox="1"/>
          <p:nvPr/>
        </p:nvSpPr>
        <p:spPr>
          <a:xfrm>
            <a:off x="3449831" y="1738653"/>
            <a:ext cx="25082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b="1" dirty="0"/>
              <a:t>ACOLITE procesors</a:t>
            </a:r>
          </a:p>
        </p:txBody>
      </p:sp>
    </p:spTree>
    <p:extLst>
      <p:ext uri="{BB962C8B-B14F-4D97-AF65-F5344CB8AC3E}">
        <p14:creationId xmlns:p14="http://schemas.microsoft.com/office/powerpoint/2010/main" val="24851394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03782AF3-8826-C083-2113-F3D905A1C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6792" y="5252208"/>
            <a:ext cx="2434965" cy="13714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70F4F2-A62E-A968-2293-E9F9DFABD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474"/>
            <a:ext cx="9143999" cy="1143000"/>
          </a:xfrm>
        </p:spPr>
        <p:txBody>
          <a:bodyPr/>
          <a:lstStyle/>
          <a:p>
            <a:r>
              <a:rPr lang="lv-LV" sz="3200" b="1" dirty="0">
                <a:solidFill>
                  <a:schemeClr val="bg1"/>
                </a:solidFill>
                <a:cs typeface="Arial" panose="020B0604020202020204" pitchFamily="34" charset="0"/>
              </a:rPr>
              <a:t>KRASTA LĪNIJU IZDALĪŠANA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4AEE86-2BA0-D74B-BA98-FC6BFE65DE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82" y="1177601"/>
            <a:ext cx="5404338" cy="20438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27AA67C-D434-D694-FC5E-1181D92B5A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323" y="3429001"/>
            <a:ext cx="2400522" cy="14236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86B31B-DE30-9B1B-D218-2CBD2C8084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323" y="5214392"/>
            <a:ext cx="2400522" cy="1442423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756744C-78C6-7CA3-598F-517CE0CF51F8}"/>
              </a:ext>
            </a:extLst>
          </p:cNvPr>
          <p:cNvCxnSpPr>
            <a:stCxn id="8" idx="3"/>
          </p:cNvCxnSpPr>
          <p:nvPr/>
        </p:nvCxnSpPr>
        <p:spPr>
          <a:xfrm>
            <a:off x="2640845" y="4140826"/>
            <a:ext cx="864355" cy="328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50" name="Picture 2">
            <a:extLst>
              <a:ext uri="{FF2B5EF4-FFF2-40B4-BE49-F238E27FC236}">
                <a16:creationId xmlns:a16="http://schemas.microsoft.com/office/drawing/2014/main" id="{267EBEE6-BD1B-5BE0-C246-74B7D10AE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770" y="5619112"/>
            <a:ext cx="1565563" cy="1174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EBF67E7-8964-9BA1-29D1-C394F5A724BA}"/>
              </a:ext>
            </a:extLst>
          </p:cNvPr>
          <p:cNvCxnSpPr>
            <a:cxnSpLocks/>
          </p:cNvCxnSpPr>
          <p:nvPr/>
        </p:nvCxnSpPr>
        <p:spPr>
          <a:xfrm>
            <a:off x="2640845" y="5497657"/>
            <a:ext cx="855947" cy="234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FCBEE737-0040-610E-91DF-7CD2B932A5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05200" y="3429000"/>
            <a:ext cx="2426557" cy="14236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E4ADB95A-A3F0-7994-0238-6856AE608A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42009" y="4140825"/>
            <a:ext cx="3001990" cy="1580786"/>
          </a:xfrm>
          <a:prstGeom prst="rect">
            <a:avLst/>
          </a:prstGeom>
        </p:spPr>
      </p:pic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467E138-698F-9B9C-0D30-78B83328E814}"/>
              </a:ext>
            </a:extLst>
          </p:cNvPr>
          <p:cNvCxnSpPr>
            <a:cxnSpLocks/>
          </p:cNvCxnSpPr>
          <p:nvPr/>
        </p:nvCxnSpPr>
        <p:spPr>
          <a:xfrm>
            <a:off x="5931757" y="4042051"/>
            <a:ext cx="210252" cy="1020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096287F-D598-7118-E5C7-70F3997C9827}"/>
              </a:ext>
            </a:extLst>
          </p:cNvPr>
          <p:cNvCxnSpPr>
            <a:cxnSpLocks/>
            <a:stCxn id="26" idx="3"/>
          </p:cNvCxnSpPr>
          <p:nvPr/>
        </p:nvCxnSpPr>
        <p:spPr>
          <a:xfrm flipV="1">
            <a:off x="5931757" y="5724894"/>
            <a:ext cx="210252" cy="2130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81BCEA53-1BE2-55DB-B1B6-00B536331E8F}"/>
              </a:ext>
            </a:extLst>
          </p:cNvPr>
          <p:cNvSpPr txBox="1"/>
          <p:nvPr/>
        </p:nvSpPr>
        <p:spPr>
          <a:xfrm>
            <a:off x="2468670" y="3715381"/>
            <a:ext cx="11911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100" i="1" dirty="0"/>
              <a:t>k-</a:t>
            </a:r>
            <a:r>
              <a:rPr lang="lv-LV" sz="1100" i="1" dirty="0" err="1"/>
              <a:t>means</a:t>
            </a:r>
            <a:r>
              <a:rPr lang="lv-LV" sz="1100" i="1" dirty="0"/>
              <a:t> </a:t>
            </a:r>
            <a:r>
              <a:rPr lang="lv-LV" sz="1100" i="1" dirty="0" err="1"/>
              <a:t>klasterizācija</a:t>
            </a:r>
            <a:endParaRPr lang="lv-LV" sz="1100" i="1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BC45104-039D-9512-B3C3-ABFBDA2B87A2}"/>
              </a:ext>
            </a:extLst>
          </p:cNvPr>
          <p:cNvSpPr txBox="1"/>
          <p:nvPr/>
        </p:nvSpPr>
        <p:spPr>
          <a:xfrm>
            <a:off x="2539924" y="5051765"/>
            <a:ext cx="10577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100" i="1" dirty="0" err="1"/>
              <a:t>Otsu</a:t>
            </a:r>
            <a:r>
              <a:rPr lang="lv-LV" sz="1100" dirty="0"/>
              <a:t> </a:t>
            </a:r>
            <a:r>
              <a:rPr lang="lv-LV" sz="1100" i="1" dirty="0" err="1"/>
              <a:t>thresholding</a:t>
            </a:r>
            <a:endParaRPr lang="lv-LV" sz="1100" i="1" dirty="0"/>
          </a:p>
        </p:txBody>
      </p:sp>
      <p:pic>
        <p:nvPicPr>
          <p:cNvPr id="1026" name="Picture 2" descr="Marching Squares Algorithm illustration.">
            <a:extLst>
              <a:ext uri="{FF2B5EF4-FFF2-40B4-BE49-F238E27FC236}">
                <a16:creationId xmlns:a16="http://schemas.microsoft.com/office/drawing/2014/main" id="{A66618C6-F94D-BBDF-C827-09822795C4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007" y="1310213"/>
            <a:ext cx="3077674" cy="206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3BF3AEE-F776-3628-11C7-B343C926F03E}"/>
              </a:ext>
            </a:extLst>
          </p:cNvPr>
          <p:cNvSpPr txBox="1"/>
          <p:nvPr/>
        </p:nvSpPr>
        <p:spPr>
          <a:xfrm>
            <a:off x="240323" y="4821403"/>
            <a:ext cx="20867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100" dirty="0"/>
              <a:t>Normalizēts ūdens indekss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CB62CB-DECC-4C5B-370B-CA950C9BA450}"/>
              </a:ext>
            </a:extLst>
          </p:cNvPr>
          <p:cNvSpPr txBox="1"/>
          <p:nvPr/>
        </p:nvSpPr>
        <p:spPr>
          <a:xfrm>
            <a:off x="197192" y="6600248"/>
            <a:ext cx="20867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100" i="1" dirty="0" err="1"/>
              <a:t>Sentinel-2</a:t>
            </a:r>
            <a:r>
              <a:rPr lang="lv-LV" sz="1100" dirty="0"/>
              <a:t> 8. kanāls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7C8304-773C-B5FF-A6A5-D73B08C725F6}"/>
              </a:ext>
            </a:extLst>
          </p:cNvPr>
          <p:cNvSpPr txBox="1"/>
          <p:nvPr/>
        </p:nvSpPr>
        <p:spPr>
          <a:xfrm>
            <a:off x="6264142" y="5700617"/>
            <a:ext cx="20867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100" dirty="0"/>
              <a:t>Gala rezultāts ar līnijām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0B764D-4D65-1310-48C5-43C8F8B368C5}"/>
              </a:ext>
            </a:extLst>
          </p:cNvPr>
          <p:cNvSpPr txBox="1"/>
          <p:nvPr/>
        </p:nvSpPr>
        <p:spPr>
          <a:xfrm>
            <a:off x="6067589" y="3268245"/>
            <a:ext cx="27465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100" i="1" dirty="0" err="1"/>
              <a:t>Marching</a:t>
            </a:r>
            <a:r>
              <a:rPr lang="lv-LV" sz="1100" i="1" dirty="0"/>
              <a:t> </a:t>
            </a:r>
            <a:r>
              <a:rPr lang="lv-LV" sz="1100" i="1" dirty="0" err="1"/>
              <a:t>squares</a:t>
            </a:r>
            <a:r>
              <a:rPr lang="lv-LV" sz="1100" i="1" dirty="0"/>
              <a:t> </a:t>
            </a:r>
            <a:r>
              <a:rPr lang="lv-LV" sz="1100" dirty="0"/>
              <a:t>algoritma piemērs</a:t>
            </a:r>
            <a:endParaRPr lang="lv-LV" sz="1100" i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0901B9-5F98-190B-6DA5-F24E546E4F92}"/>
              </a:ext>
            </a:extLst>
          </p:cNvPr>
          <p:cNvSpPr txBox="1"/>
          <p:nvPr/>
        </p:nvSpPr>
        <p:spPr>
          <a:xfrm>
            <a:off x="90411" y="1206869"/>
            <a:ext cx="21934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100" dirty="0"/>
              <a:t>Līniju noteikšanas algoritms</a:t>
            </a:r>
          </a:p>
        </p:txBody>
      </p:sp>
    </p:spTree>
    <p:extLst>
      <p:ext uri="{BB962C8B-B14F-4D97-AF65-F5344CB8AC3E}">
        <p14:creationId xmlns:p14="http://schemas.microsoft.com/office/powerpoint/2010/main" val="757436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0F4F2-A62E-A968-2293-E9F9DFABD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307" y="36474"/>
            <a:ext cx="7466362" cy="1143000"/>
          </a:xfrm>
        </p:spPr>
        <p:txBody>
          <a:bodyPr/>
          <a:lstStyle/>
          <a:p>
            <a:r>
              <a:rPr lang="lv-LV" sz="3200" b="1" dirty="0">
                <a:solidFill>
                  <a:schemeClr val="bg1"/>
                </a:solidFill>
                <a:cs typeface="Arial" panose="020B0604020202020204" pitchFamily="34" charset="0"/>
              </a:rPr>
              <a:t>KRASTA IZMAIŅU RAKSTUROJUMS </a:t>
            </a:r>
            <a:br>
              <a:rPr lang="lv-LV" sz="3200" b="1" dirty="0">
                <a:solidFill>
                  <a:schemeClr val="bg1"/>
                </a:solidFill>
                <a:cs typeface="Arial" panose="020B0604020202020204" pitchFamily="34" charset="0"/>
              </a:rPr>
            </a:br>
            <a:r>
              <a:rPr lang="lv-LV" sz="3200" b="1" dirty="0">
                <a:solidFill>
                  <a:schemeClr val="bg1"/>
                </a:solidFill>
                <a:cs typeface="Arial" panose="020B0604020202020204" pitchFamily="34" charset="0"/>
              </a:rPr>
              <a:t>UN VERIFIKĀCIJA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A81F27-B43E-03A3-8702-55FF10708C13}"/>
              </a:ext>
            </a:extLst>
          </p:cNvPr>
          <p:cNvSpPr txBox="1"/>
          <p:nvPr/>
        </p:nvSpPr>
        <p:spPr>
          <a:xfrm>
            <a:off x="81129" y="1192401"/>
            <a:ext cx="572855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 u="sng" dirty="0"/>
              <a:t>Krasta izmaiņu raksturojums</a:t>
            </a:r>
          </a:p>
          <a:p>
            <a:pPr algn="just"/>
            <a:endParaRPr lang="lv-LV" sz="1600" u="sng" dirty="0"/>
          </a:p>
          <a:p>
            <a:pPr algn="just"/>
            <a:r>
              <a:rPr lang="lv-LV" sz="1600" dirty="0"/>
              <a:t>ASV ģeoloģijas dienesta (USGS) izstrādātu programmu </a:t>
            </a:r>
            <a:r>
              <a:rPr lang="lv-LV" sz="1600" b="1" i="1" dirty="0" err="1"/>
              <a:t>Digital</a:t>
            </a:r>
            <a:r>
              <a:rPr lang="lv-LV" sz="1600" b="1" i="1" dirty="0"/>
              <a:t> </a:t>
            </a:r>
            <a:r>
              <a:rPr lang="lv-LV" sz="1600" b="1" i="1" dirty="0" err="1"/>
              <a:t>Shoreline</a:t>
            </a:r>
            <a:r>
              <a:rPr lang="lv-LV" sz="1600" b="1" i="1" dirty="0"/>
              <a:t> </a:t>
            </a:r>
            <a:r>
              <a:rPr lang="lv-LV" sz="1600" b="1" i="1" dirty="0" err="1"/>
              <a:t>Analysis</a:t>
            </a:r>
            <a:r>
              <a:rPr lang="lv-LV" sz="1600" b="1" i="1" dirty="0"/>
              <a:t> </a:t>
            </a:r>
            <a:r>
              <a:rPr lang="lv-LV" sz="1600" b="1" i="1" dirty="0" err="1"/>
              <a:t>System</a:t>
            </a:r>
            <a:endParaRPr lang="lv-LV" sz="1600" b="1" dirty="0"/>
          </a:p>
          <a:p>
            <a:pPr algn="just"/>
            <a:endParaRPr lang="lv-LV" sz="16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600" b="1" dirty="0"/>
              <a:t>Perpendikuli</a:t>
            </a:r>
            <a:r>
              <a:rPr lang="lv-LV" sz="1600" dirty="0"/>
              <a:t> krastam uz kuriem projicēts līniju sadalījums un aprēķinātas pagātnes un prognozētas nākotnes izmaiņas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2A0762-BA3A-FA0E-24BA-072ECF379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8091" y="1977396"/>
            <a:ext cx="3277379" cy="25325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B644E61-AF8E-AAB6-2EA8-64621929B314}"/>
              </a:ext>
            </a:extLst>
          </p:cNvPr>
          <p:cNvSpPr txBox="1"/>
          <p:nvPr/>
        </p:nvSpPr>
        <p:spPr>
          <a:xfrm>
            <a:off x="5809688" y="4509916"/>
            <a:ext cx="33341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100" dirty="0" err="1"/>
              <a:t>Paraugrezultāts</a:t>
            </a:r>
            <a:r>
              <a:rPr lang="lv-LV" sz="1100" dirty="0"/>
              <a:t> ar noteiktām krasta izmaiņām no atsevišķām krasta līnijām 2020. gada laikā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0DDC25-BDC6-855D-92DB-1682D44C91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6489" y="3167210"/>
            <a:ext cx="2743199" cy="31525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D0878B7-F3D2-621F-17BF-73434A4BCF9F}"/>
              </a:ext>
            </a:extLst>
          </p:cNvPr>
          <p:cNvSpPr txBox="1"/>
          <p:nvPr/>
        </p:nvSpPr>
        <p:spPr>
          <a:xfrm>
            <a:off x="2907774" y="6361498"/>
            <a:ext cx="30890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200" dirty="0"/>
              <a:t>Drona pārlidojumi </a:t>
            </a:r>
            <a:r>
              <a:rPr lang="lv-LV" sz="1200" b="1" dirty="0"/>
              <a:t>Bernātu </a:t>
            </a:r>
            <a:r>
              <a:rPr lang="lv-LV" sz="1200" b="1" dirty="0" err="1"/>
              <a:t>pilotpoligonā</a:t>
            </a:r>
            <a:endParaRPr lang="lv-LV" sz="1200" b="1" dirty="0"/>
          </a:p>
          <a:p>
            <a:pPr algn="ctr"/>
            <a:r>
              <a:rPr lang="lv-LV" sz="1200" b="1" dirty="0"/>
              <a:t>2022. gada jūlijā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8BE317-CBB2-5A80-4386-C37CAEA90048}"/>
              </a:ext>
            </a:extLst>
          </p:cNvPr>
          <p:cNvSpPr txBox="1"/>
          <p:nvPr/>
        </p:nvSpPr>
        <p:spPr>
          <a:xfrm>
            <a:off x="81129" y="3632917"/>
            <a:ext cx="2892653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 u="sng" dirty="0"/>
              <a:t>Rezultātu verifikācija</a:t>
            </a:r>
          </a:p>
          <a:p>
            <a:endParaRPr lang="lv-LV" sz="1600" u="sng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600" dirty="0"/>
              <a:t>Drona pārlidojumi </a:t>
            </a:r>
            <a:r>
              <a:rPr lang="lv-LV" sz="1600" dirty="0" err="1"/>
              <a:t>Sentinel-2</a:t>
            </a:r>
            <a:r>
              <a:rPr lang="lv-LV" sz="1600" dirty="0"/>
              <a:t> pārlidojumu laikos 2021., 2022. un 2023. gada vasarās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sz="16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600" b="1" dirty="0"/>
              <a:t>Metodes salīdzinājums ar drona rezultātiem</a:t>
            </a:r>
          </a:p>
        </p:txBody>
      </p:sp>
    </p:spTree>
    <p:extLst>
      <p:ext uri="{BB962C8B-B14F-4D97-AF65-F5344CB8AC3E}">
        <p14:creationId xmlns:p14="http://schemas.microsoft.com/office/powerpoint/2010/main" val="6497462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hape 272"/>
          <p:cNvSpPr txBox="1">
            <a:spLocks noChangeArrowheads="1"/>
          </p:cNvSpPr>
          <p:nvPr/>
        </p:nvSpPr>
        <p:spPr bwMode="auto">
          <a:xfrm>
            <a:off x="1582738" y="3059113"/>
            <a:ext cx="5486400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SzPct val="25000"/>
              <a:buFontTx/>
              <a:buNone/>
            </a:pPr>
            <a:r>
              <a:rPr lang="lv-LV" altLang="en-US" sz="3800" b="1" dirty="0">
                <a:solidFill>
                  <a:srgbClr val="0D4A87"/>
                </a:solidFill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PALDIES PAR UZMANĪBU!</a:t>
            </a:r>
          </a:p>
          <a:p>
            <a:pPr algn="ctr">
              <a:spcBef>
                <a:spcPct val="0"/>
              </a:spcBef>
              <a:buSzPct val="25000"/>
              <a:buFontTx/>
              <a:buNone/>
            </a:pPr>
            <a:endParaRPr lang="lv-LV" altLang="en-US" sz="3800" b="1" dirty="0">
              <a:solidFill>
                <a:srgbClr val="0D4A87"/>
              </a:solidFill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algn="ctr">
              <a:spcBef>
                <a:spcPct val="0"/>
              </a:spcBef>
              <a:buSzPct val="25000"/>
              <a:buFontTx/>
              <a:buNone/>
            </a:pPr>
            <a:endParaRPr lang="en-US" altLang="en-US" sz="3800" b="1" dirty="0">
              <a:solidFill>
                <a:srgbClr val="0D4A87"/>
              </a:solidFill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6867" name="Shape 272"/>
          <p:cNvSpPr txBox="1">
            <a:spLocks noChangeArrowheads="1"/>
          </p:cNvSpPr>
          <p:nvPr/>
        </p:nvSpPr>
        <p:spPr bwMode="auto">
          <a:xfrm>
            <a:off x="6263430" y="4917711"/>
            <a:ext cx="2819610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SzPct val="25000"/>
              <a:buFontTx/>
              <a:buNone/>
            </a:pPr>
            <a:r>
              <a:rPr lang="lv-LV" altLang="en-US" sz="2000" b="1" dirty="0" err="1">
                <a:solidFill>
                  <a:srgbClr val="0D4A87"/>
                </a:solidFill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videscentrs.lvgmc.lv</a:t>
            </a:r>
            <a:endParaRPr lang="lv-LV" altLang="en-US" sz="2000" b="1" dirty="0">
              <a:solidFill>
                <a:srgbClr val="0D4A87"/>
              </a:solidFill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SzPct val="25000"/>
              <a:buFontTx/>
              <a:buNone/>
            </a:pPr>
            <a:r>
              <a:rPr lang="lv-LV" altLang="en-US" sz="2000" b="1" dirty="0" err="1">
                <a:solidFill>
                  <a:srgbClr val="0D4A87"/>
                </a:solidFill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klimats.meteo.lv</a:t>
            </a:r>
            <a:endParaRPr lang="lv-LV" altLang="en-US" sz="2000" b="1" dirty="0">
              <a:solidFill>
                <a:srgbClr val="0D4A87"/>
              </a:solidFill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SzPct val="25000"/>
              <a:buFontTx/>
              <a:buNone/>
            </a:pPr>
            <a:r>
              <a:rPr lang="lv-LV" altLang="en-US" sz="2000" b="1" dirty="0" err="1">
                <a:solidFill>
                  <a:srgbClr val="0D4A87"/>
                </a:solidFill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marine.meteo.lv</a:t>
            </a:r>
            <a:endParaRPr lang="lv-LV" altLang="en-US" sz="2000" b="1" dirty="0">
              <a:solidFill>
                <a:srgbClr val="0D4A87"/>
              </a:solidFill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SzPct val="25000"/>
              <a:buFontTx/>
              <a:buNone/>
            </a:pPr>
            <a:r>
              <a:rPr lang="lv-LV" altLang="en-US" sz="2000" b="1" dirty="0" err="1">
                <a:solidFill>
                  <a:srgbClr val="0D4A87"/>
                </a:solidFill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hidro.meteo.lv</a:t>
            </a:r>
            <a:endParaRPr lang="lv-LV" altLang="en-US" sz="2000" b="1" dirty="0">
              <a:solidFill>
                <a:srgbClr val="0D4A87"/>
              </a:solidFill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SzPct val="25000"/>
              <a:buFontTx/>
              <a:buNone/>
            </a:pPr>
            <a:endParaRPr lang="lv-LV" altLang="en-US" sz="2000" b="1" dirty="0">
              <a:solidFill>
                <a:srgbClr val="0D4A87"/>
              </a:solidFill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SzPct val="25000"/>
              <a:buFontTx/>
              <a:buNone/>
            </a:pPr>
            <a:r>
              <a:rPr lang="lv-LV" altLang="en-US" sz="2000" b="1" dirty="0" err="1">
                <a:solidFill>
                  <a:srgbClr val="0D4A87"/>
                </a:solidFill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andris.viksna@lvgmc.lv</a:t>
            </a:r>
            <a:endParaRPr lang="lv-LV" altLang="en-US" sz="2000" b="1" dirty="0">
              <a:solidFill>
                <a:srgbClr val="0D4A87"/>
              </a:solidFill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>
              <a:spcBef>
                <a:spcPct val="0"/>
              </a:spcBef>
              <a:buSzPct val="25000"/>
              <a:buFontTx/>
              <a:buNone/>
            </a:pPr>
            <a:endParaRPr lang="en-US" altLang="en-US" sz="2000" b="1" dirty="0">
              <a:solidFill>
                <a:srgbClr val="0D4A87"/>
              </a:solidFill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699997"/>
      </p:ext>
    </p:extLst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1034" y="1370304"/>
            <a:ext cx="529664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lv-LV" sz="1600" dirty="0"/>
              <a:t>Pēdējo dekāžu laikā ir ievērojami pieaugusi attālināto novērojumu nozīmība laika apstākļu </a:t>
            </a:r>
            <a:r>
              <a:rPr lang="lv-LV" sz="1600" dirty="0" err="1"/>
              <a:t>monitorēšanā</a:t>
            </a:r>
            <a:r>
              <a:rPr lang="lv-LV" sz="1600" dirty="0"/>
              <a:t> un prognožu sagatavošanā:</a:t>
            </a:r>
            <a:endParaRPr lang="en-US" sz="1600" dirty="0"/>
          </a:p>
          <a:p>
            <a:pPr marL="342900" indent="-342900" algn="just">
              <a:spcAft>
                <a:spcPts val="600"/>
              </a:spcAft>
              <a:buFontTx/>
              <a:buChar char="-"/>
            </a:pPr>
            <a:r>
              <a:rPr lang="lv-LV" sz="1600" dirty="0"/>
              <a:t>Ir pieejami ievērojami vairāk ģeostacionāro un polāri orbitālo satelītu</a:t>
            </a:r>
            <a:r>
              <a:rPr lang="en-US" sz="1600" dirty="0"/>
              <a:t>;</a:t>
            </a:r>
          </a:p>
          <a:p>
            <a:pPr marL="342900" indent="-342900" algn="just">
              <a:spcAft>
                <a:spcPts val="600"/>
              </a:spcAft>
              <a:buFontTx/>
              <a:buChar char="-"/>
            </a:pPr>
            <a:r>
              <a:rPr lang="lv-LV" sz="1600" dirty="0"/>
              <a:t>Nepārtraukti pieaug </a:t>
            </a:r>
            <a:r>
              <a:rPr lang="lv-LV" sz="1600" dirty="0" err="1"/>
              <a:t>satelītdatu</a:t>
            </a:r>
            <a:r>
              <a:rPr lang="lv-LV" sz="1600" dirty="0"/>
              <a:t> izšķirtspēja laikā un telpā;</a:t>
            </a:r>
          </a:p>
          <a:p>
            <a:pPr marL="342900" indent="-342900" algn="just">
              <a:spcAft>
                <a:spcPts val="600"/>
              </a:spcAft>
              <a:buFontTx/>
              <a:buChar char="-"/>
            </a:pPr>
            <a:r>
              <a:rPr lang="lv-LV" sz="1600" dirty="0"/>
              <a:t>Aizvien dažādāki pasīvie un aktīvie sensori ļauj ievērojami detalizētāk raksturot  apstākļus atmosfērā vai uz Zemes virsmas </a:t>
            </a:r>
            <a:endParaRPr lang="en-US" sz="1600" dirty="0"/>
          </a:p>
          <a:p>
            <a:pPr algn="just">
              <a:spcAft>
                <a:spcPts val="600"/>
              </a:spcAft>
            </a:pPr>
            <a:endParaRPr lang="en-US" sz="16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4F5D280-09E0-12BE-8918-B9F866DCA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8399"/>
            <a:ext cx="7631723" cy="841985"/>
          </a:xfrm>
        </p:spPr>
        <p:txBody>
          <a:bodyPr>
            <a:noAutofit/>
          </a:bodyPr>
          <a:lstStyle/>
          <a:p>
            <a:r>
              <a:rPr lang="lv-LV" sz="3200" b="1" dirty="0">
                <a:solidFill>
                  <a:schemeClr val="bg1"/>
                </a:solidFill>
              </a:rPr>
              <a:t>ATTĀLINĀTO NOVĒROJUMU NOZĪME </a:t>
            </a:r>
            <a:br>
              <a:rPr lang="lv-LV" sz="3200" b="1" dirty="0">
                <a:solidFill>
                  <a:schemeClr val="bg1"/>
                </a:solidFill>
              </a:rPr>
            </a:br>
            <a:r>
              <a:rPr lang="lv-LV" sz="3200" b="1" dirty="0">
                <a:solidFill>
                  <a:schemeClr val="bg1"/>
                </a:solidFill>
              </a:rPr>
              <a:t>VIDES MONITORINGĀ</a:t>
            </a:r>
          </a:p>
        </p:txBody>
      </p:sp>
      <p:pic>
        <p:nvPicPr>
          <p:cNvPr id="9" name="Picture 2" descr="AttÄlu rezultÄti vaicÄjumam âweather SATELLITES eumetsatâ">
            <a:extLst>
              <a:ext uri="{FF2B5EF4-FFF2-40B4-BE49-F238E27FC236}">
                <a16:creationId xmlns:a16="http://schemas.microsoft.com/office/drawing/2014/main" id="{B72FD664-2020-1ABD-2E0C-3E6CDF285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762" y="1354398"/>
            <a:ext cx="3519204" cy="2413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FF762FE8-5313-1608-B0DA-292EC0177A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3" y="4364638"/>
            <a:ext cx="4603363" cy="1938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Representation of the approximate proportions of different data types available for use in ECMWF forecasts in 1979 and in 2019.">
            <a:extLst>
              <a:ext uri="{FF2B5EF4-FFF2-40B4-BE49-F238E27FC236}">
                <a16:creationId xmlns:a16="http://schemas.microsoft.com/office/drawing/2014/main" id="{6CF84057-0AB8-7473-DE59-48C56B2EB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981" y="4179134"/>
            <a:ext cx="4335493" cy="212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44A8DB6-8D18-FF29-D7DB-F37F5068256A}"/>
              </a:ext>
            </a:extLst>
          </p:cNvPr>
          <p:cNvSpPr txBox="1"/>
          <p:nvPr/>
        </p:nvSpPr>
        <p:spPr>
          <a:xfrm>
            <a:off x="4893767" y="6349274"/>
            <a:ext cx="4425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/>
              <a:t>Dažādu</a:t>
            </a:r>
            <a:r>
              <a:rPr lang="en-US" sz="1000" dirty="0"/>
              <a:t> </a:t>
            </a:r>
            <a:r>
              <a:rPr lang="lv-LV" sz="1000" dirty="0"/>
              <a:t>novērojumu </a:t>
            </a:r>
            <a:r>
              <a:rPr lang="en-US" sz="1000" dirty="0" err="1"/>
              <a:t>datu</a:t>
            </a:r>
            <a:r>
              <a:rPr lang="en-US" sz="1000" dirty="0"/>
              <a:t> </a:t>
            </a:r>
            <a:r>
              <a:rPr lang="lv-LV" sz="1000" dirty="0"/>
              <a:t>veidu </a:t>
            </a:r>
            <a:r>
              <a:rPr lang="en-US" sz="1000" dirty="0" err="1"/>
              <a:t>aptuvenās</a:t>
            </a:r>
            <a:r>
              <a:rPr lang="en-US" sz="1000" dirty="0"/>
              <a:t> </a:t>
            </a:r>
            <a:r>
              <a:rPr lang="en-US" sz="1000" dirty="0" err="1"/>
              <a:t>proporcijas</a:t>
            </a:r>
            <a:r>
              <a:rPr lang="en-US" sz="1000" dirty="0"/>
              <a:t>, kas </a:t>
            </a:r>
            <a:r>
              <a:rPr lang="en-US" sz="1000" dirty="0" err="1"/>
              <a:t>pieejamas</a:t>
            </a:r>
            <a:r>
              <a:rPr lang="en-US" sz="1000" dirty="0"/>
              <a:t> </a:t>
            </a:r>
            <a:r>
              <a:rPr lang="lv-LV" sz="1000" dirty="0"/>
              <a:t>asimilācijai </a:t>
            </a:r>
            <a:r>
              <a:rPr lang="en-US" sz="1000" dirty="0"/>
              <a:t>ECMWF </a:t>
            </a:r>
            <a:r>
              <a:rPr lang="en-US" sz="1000" dirty="0" err="1"/>
              <a:t>progno</a:t>
            </a:r>
            <a:r>
              <a:rPr lang="lv-LV" sz="1000" dirty="0" err="1"/>
              <a:t>žu</a:t>
            </a:r>
            <a:r>
              <a:rPr lang="lv-LV" sz="1000" dirty="0"/>
              <a:t> sagatavošanā</a:t>
            </a:r>
            <a:r>
              <a:rPr lang="en-US" sz="1000" dirty="0"/>
              <a:t> 1979. un 2019. </a:t>
            </a:r>
            <a:r>
              <a:rPr lang="en-US" sz="1000" dirty="0" err="1"/>
              <a:t>gadā</a:t>
            </a:r>
            <a:r>
              <a:rPr lang="en-US" sz="10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EE903A-A671-2D8F-5456-AF2426D218B6}"/>
              </a:ext>
            </a:extLst>
          </p:cNvPr>
          <p:cNvSpPr txBox="1"/>
          <p:nvPr/>
        </p:nvSpPr>
        <p:spPr>
          <a:xfrm>
            <a:off x="512779" y="6349274"/>
            <a:ext cx="41551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/>
              <a:t>METEOSAT </a:t>
            </a:r>
            <a:r>
              <a:rPr lang="en-US" sz="1100" dirty="0"/>
              <a:t>SEVIRI </a:t>
            </a:r>
            <a:r>
              <a:rPr lang="lv-LV" sz="1100" dirty="0"/>
              <a:t>instrumenta </a:t>
            </a:r>
            <a:r>
              <a:rPr lang="en-US" sz="1100" dirty="0" err="1"/>
              <a:t>spektrālie</a:t>
            </a:r>
            <a:r>
              <a:rPr lang="en-US" sz="1100" dirty="0"/>
              <a:t> </a:t>
            </a:r>
            <a:r>
              <a:rPr lang="en-US" sz="1100" dirty="0" err="1"/>
              <a:t>kanāli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595262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888" y="2451100"/>
            <a:ext cx="2128837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475"/>
            <a:ext cx="2117725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TextBox 7"/>
          <p:cNvSpPr txBox="1">
            <a:spLocks noChangeArrowheads="1"/>
          </p:cNvSpPr>
          <p:nvPr/>
        </p:nvSpPr>
        <p:spPr bwMode="auto">
          <a:xfrm>
            <a:off x="-7938" y="271463"/>
            <a:ext cx="6238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lv-LV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0.6 </a:t>
            </a:r>
            <a:r>
              <a:rPr lang="el-GR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μ</a:t>
            </a:r>
            <a:r>
              <a:rPr lang="lv-LV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m</a:t>
            </a:r>
          </a:p>
        </p:txBody>
      </p:sp>
      <p:pic>
        <p:nvPicPr>
          <p:cNvPr id="43013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244475"/>
            <a:ext cx="2117725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4" name="TextBox 9"/>
          <p:cNvSpPr txBox="1">
            <a:spLocks noChangeArrowheads="1"/>
          </p:cNvSpPr>
          <p:nvPr/>
        </p:nvSpPr>
        <p:spPr bwMode="auto">
          <a:xfrm>
            <a:off x="2005013" y="271463"/>
            <a:ext cx="6238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lv-LV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0.8 </a:t>
            </a:r>
            <a:r>
              <a:rPr lang="el-GR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μ</a:t>
            </a:r>
            <a:r>
              <a:rPr lang="lv-LV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m</a:t>
            </a:r>
          </a:p>
        </p:txBody>
      </p:sp>
      <p:pic>
        <p:nvPicPr>
          <p:cNvPr id="43015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3" y="244475"/>
            <a:ext cx="2117725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6" name="TextBox 11"/>
          <p:cNvSpPr txBox="1">
            <a:spLocks noChangeArrowheads="1"/>
          </p:cNvSpPr>
          <p:nvPr/>
        </p:nvSpPr>
        <p:spPr bwMode="auto">
          <a:xfrm>
            <a:off x="4154488" y="244475"/>
            <a:ext cx="623887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lv-LV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1.6 </a:t>
            </a:r>
            <a:r>
              <a:rPr lang="el-GR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μ</a:t>
            </a:r>
            <a:r>
              <a:rPr lang="lv-LV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m</a:t>
            </a:r>
          </a:p>
        </p:txBody>
      </p:sp>
      <p:pic>
        <p:nvPicPr>
          <p:cNvPr id="43017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863" y="244475"/>
            <a:ext cx="2182812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8" name="TextBox 13"/>
          <p:cNvSpPr txBox="1">
            <a:spLocks noChangeArrowheads="1"/>
          </p:cNvSpPr>
          <p:nvPr/>
        </p:nvSpPr>
        <p:spPr bwMode="auto">
          <a:xfrm>
            <a:off x="6124575" y="265113"/>
            <a:ext cx="10191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lv-LV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3.9 </a:t>
            </a:r>
            <a:r>
              <a:rPr lang="el-GR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μ</a:t>
            </a:r>
            <a:r>
              <a:rPr lang="lv-LV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m Diena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1101725"/>
            <a:ext cx="2125663" cy="222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931025" y="1076325"/>
            <a:ext cx="10144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lv-LV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3.9 </a:t>
            </a:r>
            <a:r>
              <a:rPr lang="el-GR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μ</a:t>
            </a:r>
            <a:r>
              <a:rPr lang="lv-LV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m Nakts</a:t>
            </a:r>
          </a:p>
        </p:txBody>
      </p:sp>
      <p:pic>
        <p:nvPicPr>
          <p:cNvPr id="43021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60625"/>
            <a:ext cx="2117725" cy="220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22" name="TextBox 17"/>
          <p:cNvSpPr txBox="1">
            <a:spLocks noChangeArrowheads="1"/>
          </p:cNvSpPr>
          <p:nvPr/>
        </p:nvSpPr>
        <p:spPr bwMode="auto">
          <a:xfrm>
            <a:off x="-28575" y="2503488"/>
            <a:ext cx="6238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lv-LV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6.2 </a:t>
            </a:r>
            <a:r>
              <a:rPr lang="el-GR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μ</a:t>
            </a:r>
            <a:r>
              <a:rPr lang="lv-LV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m</a:t>
            </a:r>
          </a:p>
        </p:txBody>
      </p:sp>
      <p:pic>
        <p:nvPicPr>
          <p:cNvPr id="43023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338" y="2460625"/>
            <a:ext cx="2170112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24" name="TextBox 19"/>
          <p:cNvSpPr txBox="1">
            <a:spLocks noChangeArrowheads="1"/>
          </p:cNvSpPr>
          <p:nvPr/>
        </p:nvSpPr>
        <p:spPr bwMode="auto">
          <a:xfrm>
            <a:off x="2136775" y="2503488"/>
            <a:ext cx="6238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lv-LV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7.3 </a:t>
            </a:r>
            <a:r>
              <a:rPr lang="el-GR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μ</a:t>
            </a:r>
            <a:r>
              <a:rPr lang="lv-LV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m</a:t>
            </a:r>
          </a:p>
        </p:txBody>
      </p:sp>
      <p:pic>
        <p:nvPicPr>
          <p:cNvPr id="43025" name="Picture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863" y="2460625"/>
            <a:ext cx="2120900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26" name="TextBox 21"/>
          <p:cNvSpPr txBox="1">
            <a:spLocks noChangeArrowheads="1"/>
          </p:cNvSpPr>
          <p:nvPr/>
        </p:nvSpPr>
        <p:spPr bwMode="auto">
          <a:xfrm>
            <a:off x="4173538" y="2490788"/>
            <a:ext cx="6238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lv-LV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8.7 </a:t>
            </a:r>
            <a:r>
              <a:rPr lang="el-GR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μ</a:t>
            </a:r>
            <a:r>
              <a:rPr lang="lv-LV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m</a:t>
            </a:r>
          </a:p>
        </p:txBody>
      </p:sp>
      <p:sp>
        <p:nvSpPr>
          <p:cNvPr id="43027" name="TextBox 23"/>
          <p:cNvSpPr txBox="1">
            <a:spLocks noChangeArrowheads="1"/>
          </p:cNvSpPr>
          <p:nvPr/>
        </p:nvSpPr>
        <p:spPr bwMode="auto">
          <a:xfrm>
            <a:off x="6265863" y="2503488"/>
            <a:ext cx="6238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lv-LV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9.7 </a:t>
            </a:r>
            <a:r>
              <a:rPr lang="el-GR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μ</a:t>
            </a:r>
            <a:r>
              <a:rPr lang="lv-LV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m</a:t>
            </a:r>
          </a:p>
        </p:txBody>
      </p:sp>
      <p:pic>
        <p:nvPicPr>
          <p:cNvPr id="43028" name="Picture 2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4668838"/>
            <a:ext cx="2138363" cy="220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29" name="TextBox 26"/>
          <p:cNvSpPr txBox="1">
            <a:spLocks noChangeArrowheads="1"/>
          </p:cNvSpPr>
          <p:nvPr/>
        </p:nvSpPr>
        <p:spPr bwMode="auto">
          <a:xfrm>
            <a:off x="-7938" y="4689475"/>
            <a:ext cx="701676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lv-LV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10.8 </a:t>
            </a:r>
            <a:r>
              <a:rPr lang="el-GR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μ</a:t>
            </a:r>
            <a:r>
              <a:rPr lang="lv-LV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m</a:t>
            </a:r>
          </a:p>
        </p:txBody>
      </p:sp>
      <p:pic>
        <p:nvPicPr>
          <p:cNvPr id="43030" name="Picture 2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550" y="4668838"/>
            <a:ext cx="2103438" cy="220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31" name="TextBox 28"/>
          <p:cNvSpPr txBox="1">
            <a:spLocks noChangeArrowheads="1"/>
          </p:cNvSpPr>
          <p:nvPr/>
        </p:nvSpPr>
        <p:spPr bwMode="auto">
          <a:xfrm>
            <a:off x="2005013" y="4719638"/>
            <a:ext cx="701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lv-LV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12.0 </a:t>
            </a:r>
            <a:r>
              <a:rPr lang="el-GR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μ</a:t>
            </a:r>
            <a:r>
              <a:rPr lang="lv-LV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m</a:t>
            </a:r>
          </a:p>
        </p:txBody>
      </p:sp>
      <p:pic>
        <p:nvPicPr>
          <p:cNvPr id="43032" name="Picture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488" y="4646613"/>
            <a:ext cx="2176462" cy="221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33" name="TextBox 30"/>
          <p:cNvSpPr txBox="1">
            <a:spLocks noChangeArrowheads="1"/>
          </p:cNvSpPr>
          <p:nvPr/>
        </p:nvSpPr>
        <p:spPr bwMode="auto">
          <a:xfrm>
            <a:off x="4079875" y="4719638"/>
            <a:ext cx="701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lv-LV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13.4 </a:t>
            </a:r>
            <a:r>
              <a:rPr lang="el-GR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μ</a:t>
            </a:r>
            <a:r>
              <a:rPr lang="lv-LV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m</a:t>
            </a:r>
          </a:p>
        </p:txBody>
      </p:sp>
      <p:pic>
        <p:nvPicPr>
          <p:cNvPr id="43034" name="Picture 3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300" y="4648200"/>
            <a:ext cx="2130425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35" name="TextBox 32"/>
          <p:cNvSpPr txBox="1">
            <a:spLocks noChangeArrowheads="1"/>
          </p:cNvSpPr>
          <p:nvPr/>
        </p:nvSpPr>
        <p:spPr bwMode="auto">
          <a:xfrm>
            <a:off x="6091238" y="4648200"/>
            <a:ext cx="11652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8D1515"/>
              </a:buClr>
              <a:buSzPct val="145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lv-LV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HRV 0.6-0.9 </a:t>
            </a:r>
            <a:r>
              <a:rPr lang="el-GR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μ</a:t>
            </a:r>
            <a:r>
              <a:rPr lang="lv-LV" altLang="lv-LV" sz="1200">
                <a:solidFill>
                  <a:schemeClr val="bg1"/>
                </a:solidFill>
                <a:latin typeface="Calibri" panose="020F0502020204030204" pitchFamily="34" charset="0"/>
              </a:rPr>
              <a:t>m</a:t>
            </a:r>
          </a:p>
        </p:txBody>
      </p:sp>
      <p:pic>
        <p:nvPicPr>
          <p:cNvPr id="2" name="Picture 6" descr="https://upload.wikimedia.org/wikipedia/commons/thumb/e/e2/EUMETSAT_logo.svg/2000px-EUMETSAT_logo.svg.png">
            <a:extLst>
              <a:ext uri="{FF2B5EF4-FFF2-40B4-BE49-F238E27FC236}">
                <a16:creationId xmlns:a16="http://schemas.microsoft.com/office/drawing/2014/main" id="{1034B1FF-A241-B0DB-C42E-03EC8BF95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1573" y="27984"/>
            <a:ext cx="1342427" cy="100547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372846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200" b="1" dirty="0">
                <a:solidFill>
                  <a:schemeClr val="bg1"/>
                </a:solidFill>
              </a:rPr>
              <a:t>SATELĪTU NOVĒROJUMU NOZĪME</a:t>
            </a:r>
            <a:br>
              <a:rPr lang="lv-LV" sz="3200" b="1" dirty="0">
                <a:solidFill>
                  <a:schemeClr val="bg1"/>
                </a:solidFill>
              </a:rPr>
            </a:br>
            <a:r>
              <a:rPr lang="lv-LV" sz="3200" b="1" dirty="0">
                <a:solidFill>
                  <a:schemeClr val="bg1"/>
                </a:solidFill>
              </a:rPr>
              <a:t>LAIKA APSTĀKĻU MONITORĒŠANĀ</a:t>
            </a:r>
            <a:endParaRPr lang="en-GB" sz="3200" b="1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" y="3663108"/>
            <a:ext cx="3750686" cy="31349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142" y="3832442"/>
            <a:ext cx="3555055" cy="29656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1034" y="1390892"/>
            <a:ext cx="5404108" cy="210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lv-LV" sz="1400" dirty="0"/>
              <a:t>Laika apstākļu </a:t>
            </a:r>
            <a:r>
              <a:rPr lang="lv-LV" sz="1400" dirty="0" err="1"/>
              <a:t>monitorēšanā</a:t>
            </a:r>
            <a:r>
              <a:rPr lang="lv-LV" sz="1400" dirty="0"/>
              <a:t> kritiska loma ir EUMETSAT ģeostacionārajiem satelītiem, kas augstā laika izšķirtspējā  ļauj </a:t>
            </a:r>
            <a:r>
              <a:rPr lang="lv-LV" sz="1400" dirty="0" err="1"/>
              <a:t>monitorēt</a:t>
            </a:r>
            <a:r>
              <a:rPr lang="lv-LV" sz="1400" dirty="0"/>
              <a:t> visu zemes puslodi. Iegūtie dati tiek gan nepārtraukti asimilēti skaitliskajos laika apstākļu modeļos, gan sinoptiķi tos izmanto analizējot atmosfēras apstākļus.</a:t>
            </a:r>
          </a:p>
          <a:p>
            <a:pPr algn="just">
              <a:spcAft>
                <a:spcPts val="600"/>
              </a:spcAft>
            </a:pPr>
            <a:r>
              <a:rPr lang="lv-LV" sz="1400" dirty="0"/>
              <a:t>Eiropas reģionam dati 12 spektrālajos kanālos tiek saņemti reizi 5 minūtēs, bet, līdz ar 3. paaudzes ģeostacionāro satelītu paaudzes ieviešanu 2023.gadā, tiks nodrošināti 16 spektrālie kanāli ik 2.5 minūtēs.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EDFFF79-3D49-5A81-756B-5BEFD7AC8D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846" y="1160600"/>
            <a:ext cx="3491007" cy="2605680"/>
          </a:xfrm>
          <a:prstGeom prst="rect">
            <a:avLst/>
          </a:prstGeom>
        </p:spPr>
      </p:pic>
      <p:pic>
        <p:nvPicPr>
          <p:cNvPr id="6146" name="Picture 2" descr="Space4Water Portal">
            <a:extLst>
              <a:ext uri="{FF2B5EF4-FFF2-40B4-BE49-F238E27FC236}">
                <a16:creationId xmlns:a16="http://schemas.microsoft.com/office/drawing/2014/main" id="{6445DE00-0A61-3A41-E633-95EED9F46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628" y="3184394"/>
            <a:ext cx="1363186" cy="1363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9128D7C-4958-9CA5-EFC0-18A661C935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5628" y="4487927"/>
            <a:ext cx="1334055" cy="222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050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7883" y="1320085"/>
            <a:ext cx="89725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+mj-lt"/>
              </a:rPr>
              <a:t>LVĢMC </a:t>
            </a:r>
            <a:r>
              <a:rPr lang="en-US" sz="2000" dirty="0" err="1">
                <a:latin typeface="+mj-lt"/>
              </a:rPr>
              <a:t>zibens</a:t>
            </a:r>
            <a:r>
              <a:rPr lang="en-US" sz="2000" dirty="0">
                <a:latin typeface="+mj-lt"/>
              </a:rPr>
              <a:t> </a:t>
            </a:r>
            <a:r>
              <a:rPr lang="lv-LV" sz="2000" dirty="0">
                <a:latin typeface="+mj-lt"/>
              </a:rPr>
              <a:t>sensori uzstādīti Stendē un Dagdā</a:t>
            </a:r>
            <a:r>
              <a:rPr lang="en-US" sz="2000" dirty="0">
                <a:latin typeface="+mj-lt"/>
              </a:rPr>
              <a:t>. </a:t>
            </a:r>
            <a:br>
              <a:rPr lang="en-US" sz="2000" dirty="0">
                <a:latin typeface="+mj-lt"/>
              </a:rPr>
            </a:br>
            <a:r>
              <a:rPr lang="en-US" sz="2000" dirty="0">
                <a:latin typeface="+mj-lt"/>
              </a:rPr>
              <a:t>Tie</a:t>
            </a:r>
            <a:r>
              <a:rPr lang="lv-LV" sz="2000" dirty="0">
                <a:latin typeface="+mj-lt"/>
              </a:rPr>
              <a:t> augstā izšķirtspējā fiksē:</a:t>
            </a:r>
            <a:endParaRPr lang="en-US" sz="2000" dirty="0">
              <a:latin typeface="+mn-lt"/>
            </a:endParaRPr>
          </a:p>
          <a:p>
            <a:pPr marL="342900" indent="-342900">
              <a:buFontTx/>
              <a:buChar char="-"/>
            </a:pPr>
            <a:r>
              <a:rPr lang="en-US" sz="2000" dirty="0">
                <a:latin typeface="+mn-lt"/>
              </a:rPr>
              <a:t>z</a:t>
            </a:r>
            <a:r>
              <a:rPr lang="lv-LV" sz="2000" dirty="0" err="1">
                <a:latin typeface="+mn-lt"/>
              </a:rPr>
              <a:t>ibens</a:t>
            </a:r>
            <a:r>
              <a:rPr lang="lv-LV" sz="2000" dirty="0">
                <a:latin typeface="+mn-lt"/>
              </a:rPr>
              <a:t> izlādes notikuma vietu un laiku; </a:t>
            </a:r>
          </a:p>
          <a:p>
            <a:pPr marL="342900" indent="-342900">
              <a:buFontTx/>
              <a:buChar char="-"/>
            </a:pPr>
            <a:r>
              <a:rPr lang="en-US" sz="2000" dirty="0">
                <a:latin typeface="+mn-lt"/>
              </a:rPr>
              <a:t>i</a:t>
            </a:r>
            <a:r>
              <a:rPr lang="lv-LV" sz="2000" dirty="0" err="1">
                <a:latin typeface="+mn-lt"/>
              </a:rPr>
              <a:t>zlāžu</a:t>
            </a:r>
            <a:r>
              <a:rPr lang="lv-LV" sz="2000" dirty="0">
                <a:latin typeface="+mn-lt"/>
              </a:rPr>
              <a:t> skaitu (</a:t>
            </a:r>
            <a:r>
              <a:rPr lang="lv-LV" sz="2000" i="1" dirty="0" err="1">
                <a:latin typeface="+mn-lt"/>
              </a:rPr>
              <a:t>multiplicity</a:t>
            </a:r>
            <a:r>
              <a:rPr lang="lv-LV" sz="2000" dirty="0">
                <a:latin typeface="+mn-lt"/>
              </a:rPr>
              <a:t>) viena notikuma laikā;</a:t>
            </a:r>
          </a:p>
          <a:p>
            <a:pPr marL="342900" indent="-342900">
              <a:buFontTx/>
              <a:buChar char="-"/>
            </a:pPr>
            <a:r>
              <a:rPr lang="en-US" sz="2000" dirty="0">
                <a:latin typeface="+mn-lt"/>
              </a:rPr>
              <a:t>m</a:t>
            </a:r>
            <a:r>
              <a:rPr lang="lv-LV" sz="2000" dirty="0" err="1">
                <a:latin typeface="+mn-lt"/>
              </a:rPr>
              <a:t>aksimālo</a:t>
            </a:r>
            <a:r>
              <a:rPr lang="lv-LV" sz="2000" dirty="0">
                <a:latin typeface="+mn-lt"/>
              </a:rPr>
              <a:t> strāvu (</a:t>
            </a:r>
            <a:r>
              <a:rPr lang="lv-LV" sz="2000" dirty="0" err="1">
                <a:latin typeface="+mn-lt"/>
              </a:rPr>
              <a:t>kA</a:t>
            </a:r>
            <a:r>
              <a:rPr lang="lv-LV" sz="2000" dirty="0">
                <a:latin typeface="+mn-lt"/>
              </a:rPr>
              <a:t>);</a:t>
            </a:r>
          </a:p>
          <a:p>
            <a:pPr marL="342900" indent="-342900">
              <a:buFontTx/>
              <a:buChar char="-"/>
            </a:pPr>
            <a:r>
              <a:rPr lang="en-US" sz="2000" dirty="0">
                <a:latin typeface="+mn-lt"/>
              </a:rPr>
              <a:t>i</a:t>
            </a:r>
            <a:r>
              <a:rPr lang="lv-LV" sz="2000" dirty="0" err="1">
                <a:latin typeface="+mn-lt"/>
              </a:rPr>
              <a:t>zlādes</a:t>
            </a:r>
            <a:r>
              <a:rPr lang="lv-LV" sz="2000" dirty="0">
                <a:latin typeface="+mn-lt"/>
              </a:rPr>
              <a:t> veidu: mākonis-zeme vai mākonis-mākonis</a:t>
            </a:r>
          </a:p>
          <a:p>
            <a:endParaRPr lang="lv-LV" sz="2000" dirty="0">
              <a:latin typeface="+mn-lt"/>
            </a:endParaRPr>
          </a:p>
          <a:p>
            <a:r>
              <a:rPr lang="lv-LV" sz="2000" dirty="0">
                <a:latin typeface="+mn-lt"/>
              </a:rPr>
              <a:t>Pieejama izlāžu statistika no 2006. gada.</a:t>
            </a:r>
          </a:p>
          <a:p>
            <a:pPr marL="342900" indent="-342900">
              <a:buFontTx/>
              <a:buChar char="-"/>
            </a:pPr>
            <a:endParaRPr lang="en-US" sz="2000" dirty="0"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9817" r="5981"/>
          <a:stretch/>
        </p:blipFill>
        <p:spPr>
          <a:xfrm>
            <a:off x="0" y="3998674"/>
            <a:ext cx="2007300" cy="285932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2467" y="2421186"/>
            <a:ext cx="2231533" cy="443681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63E3425-32C3-A097-8C22-799A129A5D34}"/>
              </a:ext>
            </a:extLst>
          </p:cNvPr>
          <p:cNvSpPr txBox="1"/>
          <p:nvPr/>
        </p:nvSpPr>
        <p:spPr>
          <a:xfrm>
            <a:off x="-316871" y="275340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+mj-lt"/>
              </a:rPr>
              <a:t>ZIBENS </a:t>
            </a:r>
            <a:r>
              <a:rPr lang="lv-LV" sz="3200" b="1" dirty="0">
                <a:solidFill>
                  <a:schemeClr val="bg1"/>
                </a:solidFill>
                <a:latin typeface="+mj-lt"/>
              </a:rPr>
              <a:t>IZLĀŽU ATTĀLINĀTIE </a:t>
            </a:r>
            <a:r>
              <a:rPr lang="en-US" sz="3200" b="1" dirty="0">
                <a:solidFill>
                  <a:schemeClr val="bg1"/>
                </a:solidFill>
                <a:latin typeface="+mj-lt"/>
              </a:rPr>
              <a:t>NOVĒROJUMI</a:t>
            </a:r>
            <a:endParaRPr lang="en-US" sz="3200" dirty="0"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F40A720-92EA-5824-7CF8-2D0A5F1034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7300" y="4013564"/>
            <a:ext cx="4898515" cy="2862322"/>
          </a:xfrm>
          <a:prstGeom prst="rect">
            <a:avLst/>
          </a:prstGeom>
        </p:spPr>
      </p:pic>
      <p:sp>
        <p:nvSpPr>
          <p:cNvPr id="5" name="Text Box 14">
            <a:extLst>
              <a:ext uri="{FF2B5EF4-FFF2-40B4-BE49-F238E27FC236}">
                <a16:creationId xmlns:a16="http://schemas.microsoft.com/office/drawing/2014/main" id="{2F6769CB-55FE-7E46-0E18-32DCA90B90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1533" y="6408844"/>
            <a:ext cx="40471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ctr"/>
            <a:r>
              <a:rPr lang="lv-LV" altLang="lv-LV" sz="1400" dirty="0">
                <a:solidFill>
                  <a:schemeClr val="bg1"/>
                </a:solidFill>
                <a:latin typeface="+mn-lt"/>
              </a:rPr>
              <a:t>Pērkona negaisu intensitātes monitorings </a:t>
            </a:r>
          </a:p>
          <a:p>
            <a:pPr marL="0" indent="0" algn="ctr"/>
            <a:r>
              <a:rPr lang="lv-LV" altLang="lv-LV" sz="1400" dirty="0">
                <a:solidFill>
                  <a:schemeClr val="bg1"/>
                </a:solidFill>
                <a:latin typeface="+mn-lt"/>
              </a:rPr>
              <a:t>reālā laika režīmā</a:t>
            </a:r>
            <a:endParaRPr lang="lv-LV" altLang="lv-LV" sz="105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3100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B3CB8F7-629E-4F3E-B442-A5BD15C2D2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1423"/>
            <a:ext cx="4925961" cy="492596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F3CC0FA-36B7-4E1E-B78A-3F0A186FE7B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45" t="18285" r="252" b="24656"/>
          <a:stretch/>
        </p:blipFill>
        <p:spPr>
          <a:xfrm>
            <a:off x="4595621" y="1444962"/>
            <a:ext cx="4400378" cy="240356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AED2A4D-D0E0-4787-A8E9-8CA267AF4A5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5" t="10929" b="18667"/>
          <a:stretch/>
        </p:blipFill>
        <p:spPr>
          <a:xfrm>
            <a:off x="4896464" y="4243134"/>
            <a:ext cx="4247536" cy="2403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D1C6E05-5EAE-414A-B1EC-76766E6FBE6A}"/>
              </a:ext>
            </a:extLst>
          </p:cNvPr>
          <p:cNvSpPr/>
          <p:nvPr/>
        </p:nvSpPr>
        <p:spPr>
          <a:xfrm>
            <a:off x="7324937" y="4125890"/>
            <a:ext cx="1184366" cy="26168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7C61C97-E6AF-BE8E-FED8-DF2083D2F8EE}"/>
              </a:ext>
            </a:extLst>
          </p:cNvPr>
          <p:cNvSpPr txBox="1"/>
          <p:nvPr/>
        </p:nvSpPr>
        <p:spPr>
          <a:xfrm>
            <a:off x="-316871" y="275340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+mj-lt"/>
              </a:rPr>
              <a:t>ZIBENS </a:t>
            </a:r>
            <a:r>
              <a:rPr lang="lv-LV" sz="3200" b="1" dirty="0">
                <a:solidFill>
                  <a:schemeClr val="bg1"/>
                </a:solidFill>
                <a:latin typeface="+mj-lt"/>
              </a:rPr>
              <a:t>IZLĀŽU ATTĀLINĀTIE </a:t>
            </a:r>
            <a:r>
              <a:rPr lang="en-US" sz="3200" b="1" dirty="0">
                <a:solidFill>
                  <a:schemeClr val="bg1"/>
                </a:solidFill>
                <a:latin typeface="+mj-lt"/>
              </a:rPr>
              <a:t>NOVĒROJUMI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28548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 txBox="1">
            <a:spLocks/>
          </p:cNvSpPr>
          <p:nvPr/>
        </p:nvSpPr>
        <p:spPr>
          <a:xfrm>
            <a:off x="87709" y="1822496"/>
            <a:ext cx="3984171" cy="138964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lv-LV" sz="2400" dirty="0"/>
              <a:t>Satelītiem ir liela nozīmē hidrometeoroloģisko  apstākļu novērošanā Baltijas jūrā, ņemot vēra visai ierobežotu tiešo novērojumu apjomu.</a:t>
            </a:r>
            <a:endParaRPr lang="en-US" sz="2400" dirty="0"/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4371704" y="4928738"/>
            <a:ext cx="4452257" cy="138964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400" dirty="0"/>
              <a:t>Altimeter</a:t>
            </a:r>
            <a:r>
              <a:rPr lang="lv-LV" sz="2400" dirty="0"/>
              <a:t>i un </a:t>
            </a:r>
            <a:r>
              <a:rPr lang="lv-LV" sz="2400" dirty="0" err="1"/>
              <a:t>skaterometri</a:t>
            </a:r>
            <a:r>
              <a:rPr lang="lv-LV" sz="2400" dirty="0"/>
              <a:t> tiek aizvien biežāk izmantoti viļņu augstuma un vēja ātruma virs jūras novērošanā.</a:t>
            </a:r>
            <a:endParaRPr lang="en-US" sz="2400" dirty="0"/>
          </a:p>
        </p:txBody>
      </p:sp>
      <p:pic>
        <p:nvPicPr>
          <p:cNvPr id="4098" name="Picture 2" descr="Attēlu rezultāti vaicājumam “scatterometer ascat”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167" y="1187879"/>
            <a:ext cx="4268794" cy="3201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9589" y="1182053"/>
            <a:ext cx="4984411" cy="32070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65540C-9BA8-4BD7-8E22-57830C578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551DF82-889A-4AC6-9BE3-1361D9CC9813}"/>
              </a:ext>
            </a:extLst>
          </p:cNvPr>
          <p:cNvSpPr txBox="1">
            <a:spLocks/>
          </p:cNvSpPr>
          <p:nvPr/>
        </p:nvSpPr>
        <p:spPr>
          <a:xfrm>
            <a:off x="-287382" y="26988"/>
            <a:ext cx="86737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200" b="1" dirty="0">
                <a:solidFill>
                  <a:schemeClr val="bg1"/>
                </a:solidFill>
              </a:rPr>
              <a:t>SATELĪTDATU NOZĪME JŪRAS MONITORINGĀ</a:t>
            </a:r>
            <a:endParaRPr lang="en-GB" sz="3200" b="1" dirty="0">
              <a:solidFill>
                <a:schemeClr val="bg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4916308-5B88-A7EE-434D-58C1A6348B30}"/>
              </a:ext>
            </a:extLst>
          </p:cNvPr>
          <p:cNvGrpSpPr/>
          <p:nvPr/>
        </p:nvGrpSpPr>
        <p:grpSpPr>
          <a:xfrm>
            <a:off x="0" y="4385337"/>
            <a:ext cx="4268794" cy="2459050"/>
            <a:chOff x="0" y="4385337"/>
            <a:chExt cx="4268794" cy="2459050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BA0F6C42-691D-28EC-55EF-B029765EE6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125"/>
            <a:stretch>
              <a:fillRect/>
            </a:stretch>
          </p:blipFill>
          <p:spPr bwMode="auto">
            <a:xfrm>
              <a:off x="0" y="4385337"/>
              <a:ext cx="4268794" cy="2459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870DE02-028F-179C-0585-80333DB1DDA5}"/>
                </a:ext>
              </a:extLst>
            </p:cNvPr>
            <p:cNvSpPr txBox="1"/>
            <p:nvPr/>
          </p:nvSpPr>
          <p:spPr>
            <a:xfrm>
              <a:off x="894079" y="4385337"/>
              <a:ext cx="765387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sz="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85102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12326"/>
            <a:ext cx="4163496" cy="2945674"/>
          </a:xfrm>
        </p:spPr>
      </p:pic>
      <p:sp>
        <p:nvSpPr>
          <p:cNvPr id="8" name="Text Placeholder 3"/>
          <p:cNvSpPr txBox="1">
            <a:spLocks/>
          </p:cNvSpPr>
          <p:nvPr/>
        </p:nvSpPr>
        <p:spPr>
          <a:xfrm>
            <a:off x="43854" y="1823426"/>
            <a:ext cx="4075787" cy="138964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lv-LV" sz="2400" dirty="0"/>
              <a:t>Ledus apstākļi Baltijas jūrā, sevišķi Rīgas līcī, var mainīties strauji, ledum dreifējot un sarežģījot kuģošanas apstākļus. </a:t>
            </a:r>
            <a:endParaRPr lang="en-US" sz="2400" dirty="0"/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4371704" y="4800261"/>
            <a:ext cx="4528456" cy="138964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lv-LV" sz="2400" dirty="0"/>
              <a:t>Jūras virsmas temperatūras novērojumi piekrastes novērojumu stacijās nevar sniegt informāciju par situācijā visā akvatorijā.</a:t>
            </a:r>
            <a:endParaRPr lang="en-US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65540C-9BA8-4BD7-8E22-57830C578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551DF82-889A-4AC6-9BE3-1361D9CC9813}"/>
              </a:ext>
            </a:extLst>
          </p:cNvPr>
          <p:cNvSpPr txBox="1">
            <a:spLocks/>
          </p:cNvSpPr>
          <p:nvPr/>
        </p:nvSpPr>
        <p:spPr>
          <a:xfrm>
            <a:off x="-287382" y="26988"/>
            <a:ext cx="86737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200" b="1" dirty="0">
                <a:solidFill>
                  <a:schemeClr val="bg1"/>
                </a:solidFill>
              </a:rPr>
              <a:t>SATELĪTDATU NOZĪME JŪRAS MONITORINGĀ</a:t>
            </a:r>
            <a:endParaRPr lang="en-GB" sz="3200" b="1" dirty="0">
              <a:solidFill>
                <a:schemeClr val="bg1"/>
              </a:solidFill>
            </a:endParaRP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0FA54B08-4827-1DFF-6376-06134369D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422"/>
          <a:stretch>
            <a:fillRect/>
          </a:stretch>
        </p:blipFill>
        <p:spPr bwMode="auto">
          <a:xfrm>
            <a:off x="4371704" y="1362916"/>
            <a:ext cx="4772296" cy="3005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9455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-449951" y="216869"/>
            <a:ext cx="9144000" cy="749300"/>
          </a:xfrm>
        </p:spPr>
        <p:txBody>
          <a:bodyPr>
            <a:normAutofit/>
          </a:bodyPr>
          <a:lstStyle/>
          <a:p>
            <a:r>
              <a:rPr lang="lv-LV" altLang="lv-LV" sz="3200" b="1" dirty="0">
                <a:solidFill>
                  <a:schemeClr val="bg1"/>
                </a:solidFill>
              </a:rPr>
              <a:t>SATELĪTNOVĒROJUMU NOZĪME HIDROLOĢIJĀ</a:t>
            </a:r>
            <a:endParaRPr lang="en-US" altLang="lv-LV" sz="3200" b="1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143" y="4132068"/>
            <a:ext cx="3396722" cy="272593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78" b="9215"/>
          <a:stretch/>
        </p:blipFill>
        <p:spPr>
          <a:xfrm>
            <a:off x="4722437" y="1239718"/>
            <a:ext cx="3971612" cy="29420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2504" y="4212812"/>
            <a:ext cx="3731479" cy="26334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B626BF1-A081-C24A-DA60-EFB665B2A142}"/>
              </a:ext>
            </a:extLst>
          </p:cNvPr>
          <p:cNvSpPr txBox="1"/>
          <p:nvPr/>
        </p:nvSpPr>
        <p:spPr>
          <a:xfrm>
            <a:off x="4049383" y="3896091"/>
            <a:ext cx="46446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spcAft>
                <a:spcPts val="0"/>
              </a:spcAft>
            </a:pPr>
            <a:r>
              <a:rPr lang="en-US" altLang="lv-LV" sz="1400" dirty="0" err="1">
                <a:solidFill>
                  <a:schemeClr val="bg1"/>
                </a:solidFill>
                <a:latin typeface="+mn-lt"/>
              </a:rPr>
              <a:t>Ledus</a:t>
            </a:r>
            <a:r>
              <a:rPr lang="en-US" altLang="lv-LV" sz="14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lv-LV" sz="1400" dirty="0" err="1">
                <a:solidFill>
                  <a:schemeClr val="bg1"/>
                </a:solidFill>
                <a:latin typeface="+mn-lt"/>
              </a:rPr>
              <a:t>Pļaviņ</a:t>
            </a:r>
            <a:r>
              <a:rPr lang="lv-LV" altLang="lv-LV" sz="1400" dirty="0">
                <a:solidFill>
                  <a:schemeClr val="bg1"/>
                </a:solidFill>
                <a:latin typeface="+mn-lt"/>
              </a:rPr>
              <a:t>u-Jēkabpils posmā</a:t>
            </a:r>
            <a:r>
              <a:rPr lang="en-US" altLang="lv-LV" sz="1400" dirty="0">
                <a:solidFill>
                  <a:schemeClr val="bg1"/>
                </a:solidFill>
                <a:latin typeface="+mn-lt"/>
              </a:rPr>
              <a:t> (14.01.2023.)</a:t>
            </a:r>
            <a:endParaRPr lang="lv-LV" altLang="lv-LV" sz="1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626BF1-A081-C24A-DA60-EFB665B2A142}"/>
              </a:ext>
            </a:extLst>
          </p:cNvPr>
          <p:cNvSpPr txBox="1"/>
          <p:nvPr/>
        </p:nvSpPr>
        <p:spPr>
          <a:xfrm>
            <a:off x="3365240" y="6547439"/>
            <a:ext cx="46446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spcAft>
                <a:spcPts val="0"/>
              </a:spcAft>
            </a:pPr>
            <a:r>
              <a:rPr lang="lv-LV" altLang="lv-LV" sz="1400" dirty="0" err="1">
                <a:solidFill>
                  <a:schemeClr val="bg1"/>
                </a:solidFill>
                <a:latin typeface="+mn-lt"/>
              </a:rPr>
              <a:t>Copernicus</a:t>
            </a:r>
            <a:r>
              <a:rPr lang="lv-LV" altLang="lv-LV" sz="1400" dirty="0">
                <a:solidFill>
                  <a:schemeClr val="bg1"/>
                </a:solidFill>
                <a:latin typeface="+mn-lt"/>
              </a:rPr>
              <a:t> </a:t>
            </a:r>
            <a:r>
              <a:rPr lang="lv-LV" altLang="lv-LV" sz="1400" dirty="0" err="1">
                <a:solidFill>
                  <a:schemeClr val="bg1"/>
                </a:solidFill>
                <a:latin typeface="+mn-lt"/>
              </a:rPr>
              <a:t>Emergency</a:t>
            </a:r>
            <a:endParaRPr lang="lv-LV" altLang="lv-LV" sz="14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4880" y="2132174"/>
            <a:ext cx="1703969" cy="96681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8D5CB0-58DB-3BB8-5FBE-2CA9719171AF}"/>
              </a:ext>
            </a:extLst>
          </p:cNvPr>
          <p:cNvSpPr txBox="1">
            <a:spLocks/>
          </p:cNvSpPr>
          <p:nvPr/>
        </p:nvSpPr>
        <p:spPr>
          <a:xfrm>
            <a:off x="46262" y="1638504"/>
            <a:ext cx="4525738" cy="292097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lv-LV" sz="2000" dirty="0" err="1"/>
              <a:t>Sentinel</a:t>
            </a:r>
            <a:r>
              <a:rPr lang="lv-LV" sz="2000" dirty="0"/>
              <a:t> saimes satelīti ir neaizvietojams atbalsts, piemēram, vizuāli  augstā izšķirtspējā novērtējot upju stāvokli, kā arī nepārtraukti </a:t>
            </a:r>
            <a:r>
              <a:rPr lang="lv-LV" sz="2000" dirty="0" err="1"/>
              <a:t>monitorējot</a:t>
            </a:r>
            <a:r>
              <a:rPr lang="lv-LV" sz="2000" dirty="0"/>
              <a:t> nereti strauji mainīgos ledus apstākļus, kas ir būtiskākais lokālu teritoriju applūšanas cēlonis palu laikā.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73314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VGMC 1">
      <a:dk1>
        <a:srgbClr val="0D4A87"/>
      </a:dk1>
      <a:lt1>
        <a:srgbClr val="FFFFFF"/>
      </a:lt1>
      <a:dk2>
        <a:srgbClr val="58585A"/>
      </a:dk2>
      <a:lt2>
        <a:srgbClr val="FFFFFF"/>
      </a:lt2>
      <a:accent1>
        <a:srgbClr val="476698"/>
      </a:accent1>
      <a:accent2>
        <a:srgbClr val="22305F"/>
      </a:accent2>
      <a:accent3>
        <a:srgbClr val="758DB2"/>
      </a:accent3>
      <a:accent4>
        <a:srgbClr val="D1D9DD"/>
      </a:accent4>
      <a:accent5>
        <a:srgbClr val="797978"/>
      </a:accent5>
      <a:accent6>
        <a:srgbClr val="9A9A9A"/>
      </a:accent6>
      <a:hlink>
        <a:srgbClr val="758DB2"/>
      </a:hlink>
      <a:folHlink>
        <a:srgbClr val="DDDDD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6709</TotalTime>
  <Words>771</Words>
  <Application>Microsoft Office PowerPoint</Application>
  <PresentationFormat>On-screen Show (4:3)</PresentationFormat>
  <Paragraphs>127</Paragraphs>
  <Slides>16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PowerPoint Presentation</vt:lpstr>
      <vt:lpstr>ATTĀLINĀTO NOVĒROJUMU NOZĪME  VIDES MONITORINGĀ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SATELĪTNOVĒROJUMU NOZĪME HIDROLOĢIJĀ</vt:lpstr>
      <vt:lpstr>PowerPoint Presentation</vt:lpstr>
      <vt:lpstr>PowerPoint Presentation</vt:lpstr>
      <vt:lpstr>LATVIJAS JŪRAS KRASTA EROZIJAS  NOVĒRTĒŠANA</vt:lpstr>
      <vt:lpstr>DATU PIRMSAPSTRĀDE</vt:lpstr>
      <vt:lpstr>KRASTA LĪNIJU IZDALĪŠANA</vt:lpstr>
      <vt:lpstr>KRASTA IZMAIŅU RAKSTUROJUMS  UN VERIFIKĀCIJA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Andris Viksna</dc:creator>
  <cp:lastModifiedBy>Karīna Dvorjaņinova</cp:lastModifiedBy>
  <cp:revision>3</cp:revision>
  <cp:lastPrinted>2017-02-20T09:36:24Z</cp:lastPrinted>
  <dcterms:created xsi:type="dcterms:W3CDTF">2015-02-06T10:22:10Z</dcterms:created>
  <dcterms:modified xsi:type="dcterms:W3CDTF">2023-04-14T11:20:44Z</dcterms:modified>
</cp:coreProperties>
</file>