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3" r:id="rId3"/>
    <p:sldId id="713" r:id="rId4"/>
    <p:sldId id="711" r:id="rId5"/>
    <p:sldId id="714" r:id="rId6"/>
    <p:sldId id="715" r:id="rId7"/>
    <p:sldId id="712" r:id="rId8"/>
    <p:sldId id="718" r:id="rId9"/>
    <p:sldId id="716" r:id="rId10"/>
    <p:sldId id="720" r:id="rId11"/>
    <p:sldId id="717" r:id="rId12"/>
    <p:sldId id="723" r:id="rId13"/>
    <p:sldId id="721" r:id="rId14"/>
    <p:sldId id="719" r:id="rId15"/>
    <p:sldId id="722" r:id="rId16"/>
    <p:sldId id="724" r:id="rId17"/>
    <p:sldId id="949" r:id="rId18"/>
    <p:sldId id="947" r:id="rId19"/>
    <p:sldId id="725" r:id="rId20"/>
    <p:sldId id="948" r:id="rId21"/>
    <p:sldId id="946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8F18B1-F037-8157-D0AD-BC77DA51CDDC}" name="Andrejs Zubaničs" initials="AZ" userId="S::andrejszubanics@lvm.lv::2da11feb-b5c5-407c-a04f-579df1ecc5e6" providerId="AD"/>
  <p188:author id="{1DFD9DB1-E7E6-4640-BB13-F9FE62F93701}" name="Agnis Rečs" initials="AR" userId="S::AgnisRecs@lvm.lv::cbbf7b85-1f44-47c4-8cec-8649bb2d801b" providerId="AD"/>
  <p188:author id="{8CC398BD-AE44-ED2A-BD63-010D39923EEC}" name="Agnis Rečs" initials="AR" userId="S::agnisrecs@lvm.lv::cbbf7b85-1f44-47c4-8cec-8649bb2d80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A2513-D7DE-4901-9CCB-94D8747AD406}" v="4" dt="2023-04-11T18:08:05.757"/>
    <p1510:client id="{0C875544-BAD3-4EE7-8816-266E5E0F06E9}" v="5" dt="2023-04-11T17:17:13.567"/>
    <p1510:client id="{115E6B67-FF06-E495-181B-3049D0E51D38}" v="267" dt="2023-04-11T17:07:05.056"/>
    <p1510:client id="{1B422E0A-9C49-6A7E-77FD-A53109273026}" v="393" dt="2023-04-11T11:04:38.062"/>
    <p1510:client id="{4D5D6C88-29D8-476D-8EC8-7B2E886FE8CD}" v="48" dt="2023-04-11T17:32:24.144"/>
    <p1510:client id="{4EB6616E-EA7E-F546-1B29-F2386DC14548}" v="20" dt="2023-04-11T17:12:50.062"/>
    <p1510:client id="{5B667B7D-2C0D-4135-9B28-E211A208912D}" v="361" dt="2023-04-11T18:03:43.691"/>
    <p1510:client id="{66FEA532-98BE-4FA4-B167-21A29E07B308}" v="4" dt="2023-04-11T15:15:57.878"/>
    <p1510:client id="{6E682900-C685-4764-A0CA-06582FC17639}" v="95" dt="2023-04-11T17:52:55.192"/>
    <p1510:client id="{721E538C-DD84-4ADB-905E-A3253F6A0C14}" v="1" dt="2023-04-11T18:49:08.614"/>
    <p1510:client id="{7255912B-1B6C-4A46-8AE1-01616DB08B40}" v="62" dt="2023-04-11T18:25:39.654"/>
    <p1510:client id="{8A682705-ABA5-47D1-B381-383849E7DD46}" v="171" dt="2023-04-11T14:58:27.749"/>
    <p1510:client id="{B86A938D-0B87-06ED-9B54-792435E15D7A}" v="17" dt="2023-04-11T18:53:42.970"/>
    <p1510:client id="{BF8E4EC3-288E-9A8E-A764-E64D3944649D}" v="180" dt="2023-04-11T18:51:53.889"/>
    <p1510:client id="{CBD4E322-68CC-D0C8-B0F1-1984A76F34FB}" v="104" dt="2023-04-11T19:04:41.397"/>
    <p1510:client id="{D6F6FAE8-A9C3-4580-9BB9-212DFCF315DB}" v="101" dt="2023-04-10T17:59:52.807"/>
    <p1510:client id="{E19F33D3-3418-481D-90BC-65BF73FC3BCE}" v="26" dt="2023-04-11T18:35:33.367"/>
    <p1510:client id="{E6BABD33-B97C-4B28-9BFC-EFF554014930}" v="2" dt="2023-04-11T10:19:01.638"/>
    <p1510:client id="{E73598C2-92D7-4B52-B536-19CBEA5F5449}" v="5" dt="2023-04-11T06:17:44.990"/>
    <p1510:client id="{EA45EDF4-6830-4A44-A24C-FB0A88E149D0}" v="219" dt="2023-04-11T13:34:12.588"/>
    <p1510:client id="{FF0BCC2F-3C94-45DB-9B47-B3E757119C65}" v="41" dt="2023-04-11T17:56:50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CD2FF-86E3-47A9-85D8-C65845B2D978}" type="datetimeFigureOut">
              <a:rPr lang="lv-LV" smtClean="0"/>
              <a:t>14.04.2023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914CD-E60F-493A-925C-1EF55C4791D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087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05635-4EFD-4447-A451-86C57984FA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2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A994-DE3A-4475-A8FE-2C80AF3EB033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301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/>
              <a:t>70. - 80. gadi + 90.gadu sākuma kadastrs.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A994-DE3A-4475-A8FE-2C80AF3EB033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4658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/>
              <a:t>Vai ir nepieciešami 2021. gada dati? Vai šis serviss tiek izmantots?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A994-DE3A-4475-A8FE-2C80AF3EB033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096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/>
              <a:t>Papildus arī </a:t>
            </a:r>
            <a:r>
              <a:rPr lang="lv-LV" sz="1200" err="1"/>
              <a:t>LiDAR</a:t>
            </a:r>
            <a:r>
              <a:rPr lang="lv-LV" sz="1200"/>
              <a:t> augstuma starpības slānis.</a:t>
            </a:r>
          </a:p>
          <a:p>
            <a:endParaRPr lang="lv-LV" sz="1200"/>
          </a:p>
          <a:p>
            <a:r>
              <a:rPr lang="lv-LV" sz="1200"/>
              <a:t>Nogabalu konfigurācija</a:t>
            </a:r>
          </a:p>
          <a:p>
            <a:r>
              <a:rPr lang="lv-LV" sz="1200"/>
              <a:t>Koku augstuma vienmērīgums/nevienmērīgums nogabalā</a:t>
            </a:r>
          </a:p>
          <a:p>
            <a:r>
              <a:rPr lang="lv-LV" sz="1200"/>
              <a:t>Palīgmateriāls vidējā augstuma noteikšanā</a:t>
            </a:r>
          </a:p>
          <a:p>
            <a:r>
              <a:rPr lang="lv-LV" sz="1200"/>
              <a:t>Jāņem vērā LIDAR skenēšanas laiks!!! (manā gadījumā 2016. gada maijs)</a:t>
            </a:r>
            <a:endParaRPr lang="en-US" sz="1200"/>
          </a:p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914CD-E60F-493A-925C-1EF55C4791DD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063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/>
              <a:t>Grāvju inventarizācija. Atbērtnes puse, lokāli šķēršļi, nosacīti piesērējums</a:t>
            </a:r>
          </a:p>
          <a:p>
            <a:r>
              <a:rPr lang="lv-LV" sz="1200"/>
              <a:t>Ja applūdusi vieta, tad grāvi neredz.</a:t>
            </a:r>
          </a:p>
          <a:p>
            <a:r>
              <a:rPr lang="lv-LV" sz="1200"/>
              <a:t>Vecos pievešanas ceļus, brauktuves vai dzelzceļus var sajaukt ar grāvjiem.</a:t>
            </a:r>
          </a:p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914CD-E60F-493A-925C-1EF55C4791DD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517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err="1"/>
              <a:t>Atbērtnes</a:t>
            </a:r>
            <a:r>
              <a:rPr lang="lv-LV" sz="1200"/>
              <a:t> puses noteikšana</a:t>
            </a:r>
          </a:p>
          <a:p>
            <a:r>
              <a:rPr lang="lv-LV" sz="1200"/>
              <a:t>Noteces vagu ierīkošanas vietas</a:t>
            </a:r>
          </a:p>
          <a:p>
            <a:r>
              <a:rPr lang="lv-LV" sz="1200" err="1"/>
              <a:t>Mikroieplakas</a:t>
            </a:r>
            <a:endParaRPr lang="lv-LV" sz="1200"/>
          </a:p>
          <a:p>
            <a:endParaRPr lang="lv-LV" sz="1200"/>
          </a:p>
          <a:p>
            <a:r>
              <a:rPr lang="lv-LV" sz="1200"/>
              <a:t>Plānota arī mitruma kartes sagatavošana</a:t>
            </a:r>
            <a:endParaRPr lang="en-US" sz="1200"/>
          </a:p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914CD-E60F-493A-925C-1EF55C4791DD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9034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914CD-E60F-493A-925C-1EF55C4791DD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3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/>
              <a:t>Šo ir vērts turēt rezervē, ja nu kāds pajautā kādi vispār uzņēmumi strādā ar LVM GEO.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914CD-E60F-493A-925C-1EF55C4791DD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667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553790"/>
            <a:ext cx="12191999" cy="2966400"/>
          </a:xfrm>
          <a:prstGeom prst="rect">
            <a:avLst/>
          </a:prstGeom>
          <a:solidFill>
            <a:srgbClr val="006341"/>
          </a:solidFill>
          <a:ln w="19050" cap="sq" cmpd="sng" algn="ctr">
            <a:solidFill>
              <a:srgbClr val="AEC8D9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441264"/>
            <a:ext cx="12191999" cy="112526"/>
          </a:xfrm>
          <a:prstGeom prst="rect">
            <a:avLst/>
          </a:prstGeom>
          <a:solidFill>
            <a:srgbClr val="006341">
              <a:alpha val="30196"/>
            </a:srgbClr>
          </a:solidFill>
          <a:ln w="19050" cap="sq" cmpd="sng" algn="ctr">
            <a:solidFill>
              <a:srgbClr val="AEC8D9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kumimoji="0" lang="en-US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513476"/>
            <a:ext cx="12193200" cy="110532"/>
          </a:xfrm>
          <a:prstGeom prst="rect">
            <a:avLst/>
          </a:prstGeom>
          <a:solidFill>
            <a:srgbClr val="006341">
              <a:alpha val="30196"/>
            </a:srgbClr>
          </a:solidFill>
          <a:ln w="19050" cap="sq" cmpd="sng" algn="ctr">
            <a:solidFill>
              <a:srgbClr val="AEC8D9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kumimoji="0" lang="en-US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727200" y="4770842"/>
            <a:ext cx="8534400" cy="813252"/>
          </a:xfrm>
        </p:spPr>
        <p:txBody>
          <a:bodyPr>
            <a:normAutofit/>
          </a:bodyPr>
          <a:lstStyle>
            <a:lvl1pPr marL="0" indent="0" algn="ctr">
              <a:buNone/>
              <a:defRPr sz="3400" b="1" i="1" cap="all" baseline="0">
                <a:solidFill>
                  <a:srgbClr val="37354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v-LV" err="1"/>
              <a:t>Starpatskaite</a:t>
            </a:r>
            <a:r>
              <a:rPr kumimoji="0" lang="lv-LV"/>
              <a:t> 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609598" y="1585482"/>
            <a:ext cx="10972800" cy="2908800"/>
          </a:xfrm>
        </p:spPr>
        <p:txBody>
          <a:bodyPr anchor="ctr">
            <a:normAutofit/>
          </a:bodyPr>
          <a:lstStyle>
            <a:lvl1pPr algn="ctr">
              <a:defRPr lang="en-US" sz="5400" b="1" cap="all" baseline="0" dirty="0">
                <a:solidFill>
                  <a:schemeClr val="bg1"/>
                </a:solidFill>
                <a:latin typeface="Tahoma BOLD" panose="020B0804030504040204" pitchFamily="34" charset="0"/>
                <a:ea typeface="Tahoma BOLD" panose="020B0804030504040204" pitchFamily="34" charset="0"/>
                <a:cs typeface="Tahoma BOLD" panose="020B0804030504040204" pitchFamily="34" charset="0"/>
              </a:defRPr>
            </a:lvl1pPr>
          </a:lstStyle>
          <a:p>
            <a:r>
              <a:rPr kumimoji="0" lang="lv-LV"/>
              <a:t>″Projekta nosaukums″</a:t>
            </a:r>
            <a:endParaRPr kumimoji="0"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4714C95-3F89-4A37-86B4-3A3DA4C6E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966" y="66320"/>
            <a:ext cx="2009670" cy="8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914400" y="2085973"/>
            <a:ext cx="10363200" cy="3933826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cap="all" baseline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03564" y="1449387"/>
            <a:ext cx="10363200" cy="604837"/>
          </a:xfrm>
        </p:spPr>
        <p:txBody>
          <a:bodyPr anchor="t" anchorCtr="0">
            <a:normAutofit/>
          </a:bodyPr>
          <a:lstStyle>
            <a:lvl1pPr marL="0" indent="0">
              <a:buNone/>
              <a:defRPr kumimoji="0" lang="en-US" sz="2800" b="1" i="0" kern="1200" cap="all" baseline="0" dirty="0">
                <a:solidFill>
                  <a:srgbClr val="37354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l" rtl="0" eaLnBrk="1" latinLnBrk="0" hangingPunct="1">
              <a:spcBef>
                <a:spcPts val="580"/>
              </a:spcBef>
              <a:buClrTx/>
              <a:buSzPct val="85000"/>
              <a:buFont typeface="Wingdings" panose="05000000000000000000" pitchFamily="2" charset="2"/>
              <a:buNone/>
            </a:pPr>
            <a:r>
              <a:rPr kumimoji="0" lang="lv-LV" err="1"/>
              <a:t>Apakšnosaukums</a:t>
            </a:r>
            <a:endParaRPr kumimoji="0"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597A3E-5709-4A4E-8692-9996DFC41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5A40-42B1-0F9F-3929-AFBDD9951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BC68E-E41C-6E2F-EBC1-8CECB8F1A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FE471-8BF1-5A1C-70C0-A752DAB3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DE90A-E117-403A-81F2-15D95F886FB4}" type="datetimeFigureOut">
              <a:rPr lang="lv-LV" smtClean="0"/>
              <a:t>14.04.2023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915F6-0B67-55C6-8C45-695ADD01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21A49-AB30-B1E7-5278-3BEFADDF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E77D-BB9E-42E5-8E70-21A8BE3589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33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7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8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2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2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82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7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68218" y="1448013"/>
            <a:ext cx="10714182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8218" y="274637"/>
            <a:ext cx="10714182" cy="1141200"/>
          </a:xfr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cap="all" baseline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244BDBE-7521-4AF1-9284-7EA80EE17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31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1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rgbClr val="006341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rgbClr val="006341">
              <a:alpha val="30196"/>
            </a:srgbClr>
          </a:solidFill>
          <a:ln w="19050" cap="sq" cmpd="sng" algn="ctr">
            <a:solidFill>
              <a:srgbClr val="AEC8D9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kumimoji="0" lang="en-US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rgbClr val="006341">
              <a:alpha val="30196"/>
            </a:srgbClr>
          </a:solidFill>
          <a:ln w="19050" cap="sq" cmpd="sng" algn="ctr">
            <a:solidFill>
              <a:srgbClr val="AEC8D9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kumimoji="0" lang="en-US" cap="all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547938"/>
            <a:ext cx="10363200" cy="1338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 cap="all" baseline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v-LV" err="1"/>
              <a:t>Apakšnosaukums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952501"/>
            <a:ext cx="103632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5500" b="1" cap="all" baseline="0">
                <a:latin typeface="Tahoma BOLD" panose="020B0804030504040204" pitchFamily="34" charset="0"/>
                <a:ea typeface="Tahoma BOLD" panose="020B0804030504040204" pitchFamily="34" charset="0"/>
                <a:cs typeface="Tahoma BOLD" panose="020B080403050404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BCCA2F0-2CFB-474C-83FF-B0ED93449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cap="all" baseline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2C42B85-DD2E-4D15-9395-5787E15B6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4" hasCustomPrompt="1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 eaLnBrk="1" latinLnBrk="0" hangingPunct="1">
              <a:buNone/>
              <a:defRPr kumimoji="0" lang="en-US" sz="2800" b="1" i="0" kern="1200" cap="all" baseline="0" dirty="0">
                <a:solidFill>
                  <a:srgbClr val="37354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marL="0" lvl="0" indent="0" algn="l" rtl="0" eaLnBrk="1" latinLnBrk="0" hangingPunct="1">
              <a:spcBef>
                <a:spcPts val="580"/>
              </a:spcBef>
              <a:buClrTx/>
              <a:buSzPct val="85000"/>
              <a:buFont typeface="Wingdings" panose="05000000000000000000" pitchFamily="2" charset="2"/>
              <a:buNone/>
            </a:pPr>
            <a:r>
              <a:rPr kumimoji="0" lang="lv-LV" err="1"/>
              <a:t>Apakšnosaukums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 hasCustomPrompt="1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800" b="1" i="0" cap="all" baseline="0">
                <a:solidFill>
                  <a:srgbClr val="373545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v-LV" err="1"/>
              <a:t>Apakšnosaukums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273050"/>
            <a:ext cx="10363200" cy="1143000"/>
          </a:xfrm>
        </p:spPr>
        <p:txBody>
          <a:bodyPr anchor="b" anchorCtr="0">
            <a:normAutofit/>
          </a:bodyPr>
          <a:lstStyle>
            <a:lvl1pPr>
              <a:defRPr sz="48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69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0D9C93-50DA-412F-B19A-3E2223D5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0D9C93-50DA-412F-B19A-3E2223D5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C405ADBE-3A39-405C-90EE-A818186ED913}"/>
              </a:ext>
            </a:extLst>
          </p:cNvPr>
          <p:cNvSpPr/>
          <p:nvPr userDrawn="1"/>
        </p:nvSpPr>
        <p:spPr>
          <a:xfrm>
            <a:off x="0" y="6442364"/>
            <a:ext cx="12192000" cy="415636"/>
          </a:xfrm>
          <a:custGeom>
            <a:avLst/>
            <a:gdLst>
              <a:gd name="connsiteX0" fmla="*/ 0 w 12192000"/>
              <a:gd name="connsiteY0" fmla="*/ 0 h 415636"/>
              <a:gd name="connsiteX1" fmla="*/ 12192000 w 12192000"/>
              <a:gd name="connsiteY1" fmla="*/ 0 h 415636"/>
              <a:gd name="connsiteX2" fmla="*/ 12192000 w 12192000"/>
              <a:gd name="connsiteY2" fmla="*/ 415636 h 415636"/>
              <a:gd name="connsiteX3" fmla="*/ 0 w 12192000"/>
              <a:gd name="connsiteY3" fmla="*/ 415636 h 415636"/>
              <a:gd name="connsiteX4" fmla="*/ 0 w 12192000"/>
              <a:gd name="connsiteY4" fmla="*/ 0 h 415636"/>
              <a:gd name="connsiteX0" fmla="*/ 0 w 12192000"/>
              <a:gd name="connsiteY0" fmla="*/ 0 h 415636"/>
              <a:gd name="connsiteX1" fmla="*/ 12192000 w 12192000"/>
              <a:gd name="connsiteY1" fmla="*/ 415636 h 415636"/>
              <a:gd name="connsiteX2" fmla="*/ 0 w 12192000"/>
              <a:gd name="connsiteY2" fmla="*/ 415636 h 415636"/>
              <a:gd name="connsiteX3" fmla="*/ 0 w 12192000"/>
              <a:gd name="connsiteY3" fmla="*/ 0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15636">
                <a:moveTo>
                  <a:pt x="0" y="0"/>
                </a:moveTo>
                <a:lnTo>
                  <a:pt x="12192000" y="415636"/>
                </a:lnTo>
                <a:lnTo>
                  <a:pt x="0" y="415636"/>
                </a:lnTo>
                <a:lnTo>
                  <a:pt x="0" y="0"/>
                </a:lnTo>
                <a:close/>
              </a:path>
            </a:pathLst>
          </a:custGeom>
          <a:solidFill>
            <a:srgbClr val="00634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AE66FFD-D9E5-4B7C-8BAE-E92C3B261A40}"/>
              </a:ext>
            </a:extLst>
          </p:cNvPr>
          <p:cNvSpPr>
            <a:spLocks noGrp="1"/>
          </p:cNvSpPr>
          <p:nvPr>
            <p:ph type="body" idx="2" hasCustomPrompt="1"/>
          </p:nvPr>
        </p:nvSpPr>
        <p:spPr>
          <a:xfrm>
            <a:off x="803563" y="1555812"/>
            <a:ext cx="10778835" cy="4495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latin typeface="+mn-lt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v-LV"/>
              <a:t>Teksts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405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" hasCustomPrompt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54864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82296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09728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13716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 eaLnBrk="1" latinLnBrk="0" hangingPunct="1"/>
            <a:r>
              <a:rPr lang="lv-LV"/>
              <a:t>Teksts</a:t>
            </a:r>
            <a:endParaRPr lang="en-US"/>
          </a:p>
          <a:p>
            <a:pPr lvl="1" eaLnBrk="1" latinLnBrk="0" hangingPunct="1"/>
            <a:r>
              <a:rPr lang="lv-LV"/>
              <a:t>Teksts</a:t>
            </a:r>
            <a:endParaRPr lang="en-US"/>
          </a:p>
          <a:p>
            <a:pPr lvl="2" eaLnBrk="1" latinLnBrk="0" hangingPunct="1"/>
            <a:r>
              <a:rPr lang="lv-LV"/>
              <a:t>Teksts</a:t>
            </a:r>
            <a:endParaRPr lang="en-US"/>
          </a:p>
          <a:p>
            <a:pPr lvl="3" eaLnBrk="1" latinLnBrk="0" hangingPunct="1"/>
            <a:r>
              <a:rPr lang="lv-LV"/>
              <a:t>Teksts</a:t>
            </a:r>
            <a:endParaRPr lang="en-US"/>
          </a:p>
          <a:p>
            <a:pPr lvl="4" eaLnBrk="1" latinLnBrk="0" hangingPunct="1"/>
            <a:r>
              <a:rPr lang="lv-LV"/>
              <a:t>Teksts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1219200" y="1600200"/>
            <a:ext cx="2540000" cy="4495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latin typeface="+mn-lt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v-LV"/>
              <a:t>Teksts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273050"/>
            <a:ext cx="10363200" cy="114300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cap="all" baseline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761A581-737C-408D-AD15-FF35F34F7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07B5CCC-69E8-42B9-9788-5EBC1FA98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006341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03564" y="1447800"/>
            <a:ext cx="10778836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lv-LV"/>
              <a:t>Teksts</a:t>
            </a:r>
            <a:endParaRPr kumimoji="0" lang="en-US"/>
          </a:p>
          <a:p>
            <a:pPr lvl="1" eaLnBrk="1" latinLnBrk="0" hangingPunct="1"/>
            <a:r>
              <a:rPr kumimoji="0" lang="lv-LV"/>
              <a:t>Teksts</a:t>
            </a:r>
            <a:endParaRPr kumimoji="0" lang="en-US"/>
          </a:p>
          <a:p>
            <a:pPr lvl="2" eaLnBrk="1" latinLnBrk="0" hangingPunct="1"/>
            <a:r>
              <a:rPr kumimoji="0" lang="lv-LV"/>
              <a:t>Teksts</a:t>
            </a:r>
            <a:endParaRPr kumimoji="0" lang="en-US"/>
          </a:p>
          <a:p>
            <a:pPr lvl="3" eaLnBrk="1" latinLnBrk="0" hangingPunct="1"/>
            <a:r>
              <a:rPr kumimoji="0" lang="lv-LV"/>
              <a:t>Teksts</a:t>
            </a:r>
            <a:endParaRPr kumimoji="0" lang="en-US"/>
          </a:p>
          <a:p>
            <a:pPr lvl="4" eaLnBrk="1" latinLnBrk="0" hangingPunct="1"/>
            <a:r>
              <a:rPr kumimoji="0" lang="lv-LV"/>
              <a:t>Teksts</a:t>
            </a:r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03564" y="274638"/>
            <a:ext cx="10778836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lv-LV"/>
              <a:t>Nosaukums</a:t>
            </a:r>
            <a:endParaRPr kumimoji="0"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B4F9B19-FD88-471B-9486-29853E96C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189786"/>
            <a:ext cx="763013" cy="477714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0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800" b="1" kern="1200" cap="all" baseline="0" dirty="0">
          <a:solidFill>
            <a:schemeClr val="tx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Tx/>
        <a:buSzPct val="85000"/>
        <a:buFont typeface="Wingdings" panose="05000000000000000000" pitchFamily="2" charset="2"/>
        <a:buChar char="§"/>
        <a:defRPr kumimoji="0" sz="2100" b="0" kern="1200" cap="none" baseline="0">
          <a:solidFill>
            <a:srgbClr val="37354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48640" indent="-228600" algn="l" rtl="0" eaLnBrk="1" latinLnBrk="0" hangingPunct="1">
        <a:spcBef>
          <a:spcPts val="370"/>
        </a:spcBef>
        <a:buClrTx/>
        <a:buSzPct val="85000"/>
        <a:buFont typeface="Wingdings" panose="05000000000000000000" pitchFamily="2" charset="2"/>
        <a:buChar char="§"/>
        <a:defRPr kumimoji="0" sz="2100" b="0" kern="1200" cap="none" baseline="0">
          <a:solidFill>
            <a:srgbClr val="37354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22960" indent="-228600" algn="l" rtl="0" eaLnBrk="1" latinLnBrk="0" hangingPunct="1">
        <a:spcBef>
          <a:spcPts val="370"/>
        </a:spcBef>
        <a:buClrTx/>
        <a:buSzPct val="85000"/>
        <a:buFont typeface="Wingdings" panose="05000000000000000000" pitchFamily="2" charset="2"/>
        <a:buChar char="§"/>
        <a:defRPr kumimoji="0" sz="2100" b="0" kern="1200" cap="none" baseline="0">
          <a:solidFill>
            <a:srgbClr val="37354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97280" indent="-228600" algn="l" rtl="0" eaLnBrk="1" latinLnBrk="0" hangingPunct="1">
        <a:spcBef>
          <a:spcPts val="370"/>
        </a:spcBef>
        <a:buClrTx/>
        <a:buSzPct val="80000"/>
        <a:buFont typeface="Wingdings" panose="05000000000000000000" pitchFamily="2" charset="2"/>
        <a:buChar char="§"/>
        <a:defRPr kumimoji="0" sz="2100" b="0" kern="1200" cap="none" baseline="0">
          <a:solidFill>
            <a:srgbClr val="37354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228600" algn="l" rtl="0" eaLnBrk="1" latinLnBrk="0" hangingPunct="1">
        <a:spcBef>
          <a:spcPts val="370"/>
        </a:spcBef>
        <a:buClrTx/>
        <a:buFont typeface="Wingdings" panose="05000000000000000000" pitchFamily="2" charset="2"/>
        <a:buChar char="§"/>
        <a:defRPr kumimoji="0" sz="2100" b="0" kern="1200" cap="none" baseline="0">
          <a:solidFill>
            <a:srgbClr val="37354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6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lava.lv/userfiles/file/WAMBAF/2021_Wet%20area%20maps_manual_LV.pdfe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8" Type="http://schemas.openxmlformats.org/officeDocument/2006/relationships/image" Target="../media/image65.png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64244" y="1797411"/>
            <a:ext cx="7506791" cy="828770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lv-LV" i="0">
                <a:solidFill>
                  <a:schemeClr val="bg1"/>
                </a:solidFill>
                <a:latin typeface="Arial"/>
                <a:ea typeface="Open Sans"/>
                <a:cs typeface="Arial"/>
              </a:rPr>
              <a:t>Tālizpētes tehnoloģiju izmantošana uzraudzības vajadzībām Latvijā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598" y="2734490"/>
            <a:ext cx="10998928" cy="1759791"/>
          </a:xfrm>
        </p:spPr>
        <p:txBody>
          <a:bodyPr lIns="91440" tIns="45720" rIns="91440" bIns="91440" anchor="ctr" anchorCtr="0">
            <a:normAutofit/>
          </a:bodyPr>
          <a:lstStyle/>
          <a:p>
            <a:r>
              <a:rPr lang="lv-LV" sz="3600">
                <a:latin typeface="Tahoma BOLD"/>
                <a:ea typeface="Tahoma BOLD"/>
                <a:cs typeface="Tahoma BOLD"/>
              </a:rPr>
              <a:t>Attālā izpēte AS “Latvijas valsts meži”  no </a:t>
            </a:r>
            <a:r>
              <a:rPr lang="lv-LV" sz="3600" err="1">
                <a:latin typeface="Tahoma BOLD"/>
                <a:ea typeface="Tahoma BOLD"/>
                <a:cs typeface="Tahoma BOLD"/>
              </a:rPr>
              <a:t>pamatkartēm</a:t>
            </a:r>
            <a:r>
              <a:rPr lang="lv-LV" sz="3600">
                <a:latin typeface="Tahoma BOLD"/>
                <a:ea typeface="Tahoma BOLD"/>
                <a:cs typeface="Tahoma BOLD"/>
              </a:rPr>
              <a:t> līdz datiem</a:t>
            </a:r>
            <a:endParaRPr lang="lv-LV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95E90-212D-54F5-A603-4C6F28317674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524B6-73A3-5209-A713-0A43AC100ECE}"/>
              </a:ext>
            </a:extLst>
          </p:cNvPr>
          <p:cNvSpPr txBox="1"/>
          <p:nvPr/>
        </p:nvSpPr>
        <p:spPr>
          <a:xfrm>
            <a:off x="8328326" y="5016975"/>
            <a:ext cx="353676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lv-LV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Agnis </a:t>
            </a:r>
            <a:r>
              <a:rPr kumimoji="0" lang="lv-LV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Rečs</a:t>
            </a:r>
            <a:r>
              <a:rPr lang="lv-LV" sz="2000">
                <a:ea typeface="+mn-lt"/>
                <a:cs typeface="+mn-lt"/>
              </a:rPr>
              <a:t>, Andrejs </a:t>
            </a:r>
            <a:r>
              <a:rPr lang="lv-LV" sz="2000" err="1">
                <a:ea typeface="+mn-lt"/>
                <a:cs typeface="+mn-lt"/>
              </a:rPr>
              <a:t>Zubaničs</a:t>
            </a:r>
            <a:endParaRPr lang="lv-LV" err="1">
              <a:ea typeface="+mn-ea"/>
              <a:cs typeface="+mn-cs"/>
            </a:endParaRPr>
          </a:p>
          <a:p>
            <a:pPr>
              <a:defRPr/>
            </a:pPr>
            <a:r>
              <a:rPr kumimoji="0" lang="lv-LV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AS ″Latvijas valsts meži″</a:t>
            </a:r>
            <a:endParaRPr lang="lv-LV">
              <a:ea typeface="+mn-lt"/>
              <a:cs typeface="+mn-lt"/>
            </a:endParaRPr>
          </a:p>
          <a:p>
            <a:pPr>
              <a:defRPr/>
            </a:pPr>
            <a:r>
              <a:rPr lang="lv-LV" sz="2000">
                <a:latin typeface="Arial"/>
                <a:ea typeface="+mn-lt"/>
                <a:cs typeface="Arial"/>
              </a:rPr>
              <a:t>Biznesa sistēmu risinājumi</a:t>
            </a:r>
            <a:endParaRPr lang="lv-LV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68A72C-FEE1-CE71-DD44-FE075127A84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7600" y="1666345"/>
            <a:ext cx="5384800" cy="762000"/>
          </a:xfrm>
          <a:noFill/>
          <a:ln w="12700" cap="sq" cmpd="sng" algn="ctr">
            <a:noFill/>
            <a:prstDash val="solid"/>
          </a:ln>
        </p:spPr>
        <p:txBody>
          <a:bodyPr lIns="91440" tIns="45720" rIns="91440" bIns="45720" anchor="b" anchorCtr="0">
            <a:noAutofit/>
          </a:bodyPr>
          <a:lstStyle/>
          <a:p>
            <a:r>
              <a:rPr lang="lv-LV" sz="2000" b="0" cap="none" dirty="0">
                <a:latin typeface="Tahoma"/>
                <a:ea typeface="Open Sans"/>
                <a:cs typeface="Arial"/>
              </a:rPr>
              <a:t>Vainagu virsmas modelis – filtrēts veģetācijas virsmas modelis (gausa filtrs 3x3 </a:t>
            </a:r>
            <a:r>
              <a:rPr lang="lv-LV" sz="2000" b="0" cap="none" dirty="0" err="1">
                <a:latin typeface="Tahoma"/>
                <a:ea typeface="Open Sans"/>
                <a:cs typeface="Arial"/>
              </a:rPr>
              <a:t>round</a:t>
            </a:r>
            <a:r>
              <a:rPr lang="lv-LV" sz="2000" b="0" cap="none" dirty="0">
                <a:latin typeface="Tahoma"/>
                <a:ea typeface="Open Sans"/>
                <a:cs typeface="Arial"/>
              </a:rPr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35A6CF-F53B-C93C-1DDD-C636C63E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66345"/>
            <a:ext cx="5384800" cy="762000"/>
          </a:xfrm>
        </p:spPr>
        <p:txBody>
          <a:bodyPr lIns="91440" tIns="45720" rIns="91440" bIns="45720" anchor="b" anchorCtr="0">
            <a:noAutofit/>
          </a:bodyPr>
          <a:lstStyle/>
          <a:p>
            <a:r>
              <a:rPr lang="lv-LV" sz="2000" b="0" cap="none" dirty="0">
                <a:latin typeface="Tahoma"/>
                <a:ea typeface="Open Sans"/>
                <a:cs typeface="Arial"/>
              </a:rPr>
              <a:t>Veģetācijas virsmas modelis (</a:t>
            </a:r>
            <a:r>
              <a:rPr lang="lv-LV" sz="2000" b="0" cap="none" dirty="0" err="1">
                <a:latin typeface="Tahoma"/>
                <a:ea typeface="Open Sans"/>
                <a:cs typeface="Arial"/>
              </a:rPr>
              <a:t>norm</a:t>
            </a:r>
            <a:r>
              <a:rPr lang="lv-LV" sz="2000" b="0" cap="none" dirty="0">
                <a:latin typeface="Tahoma"/>
                <a:ea typeface="Open Sans"/>
                <a:cs typeface="Arial"/>
              </a:rPr>
              <a:t>. augstuma modelis tikai veģetācijai virs 1.5 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8413" y="6286500"/>
            <a:ext cx="763587" cy="477838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10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FF3A39-D253-0D06-74AD-3F6D30C9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274638"/>
            <a:ext cx="10778836" cy="1143000"/>
          </a:xfrm>
        </p:spPr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EF940B6E-D14A-2E74-785A-24F53E16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68" y="2520234"/>
            <a:ext cx="4664633" cy="3586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CB560-40CD-F9C3-E3D3-2BD1DB13E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20" y="2520234"/>
            <a:ext cx="771525" cy="2381250"/>
          </a:xfrm>
          <a:prstGeom prst="rect">
            <a:avLst/>
          </a:prstGeom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673831E8-ED1C-59E1-D484-4C24F3C46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347" y="2520234"/>
            <a:ext cx="4664633" cy="3586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AA599E-06D0-7E31-F339-04B067494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242" y="2520234"/>
            <a:ext cx="790575" cy="339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EAB471-7BAC-0A6A-960E-42980C896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961" y="5382009"/>
            <a:ext cx="3608386" cy="9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68A72C-FEE1-CE71-DD44-FE075127A84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7600" y="1573669"/>
            <a:ext cx="5384800" cy="762000"/>
          </a:xfrm>
          <a:noFill/>
          <a:ln w="12700" cap="sq" cmpd="sng" algn="ctr">
            <a:noFill/>
            <a:prstDash val="solid"/>
          </a:ln>
        </p:spPr>
        <p:txBody>
          <a:bodyPr lIns="91440" tIns="45720" rIns="91440" bIns="45720" anchor="t" anchorCtr="0">
            <a:noAutofit/>
          </a:bodyPr>
          <a:lstStyle/>
          <a:p>
            <a:r>
              <a:rPr lang="lv-LV" sz="2000" b="0" cap="none" dirty="0" err="1">
                <a:latin typeface="Tahoma"/>
                <a:ea typeface="Open Sans"/>
                <a:cs typeface="Arial"/>
              </a:rPr>
              <a:t>Izolīnijas</a:t>
            </a:r>
            <a:r>
              <a:rPr lang="lv-LV" sz="2000" b="0" cap="none" dirty="0">
                <a:latin typeface="Tahoma"/>
                <a:ea typeface="Open Sans"/>
                <a:cs typeface="Arial"/>
              </a:rPr>
              <a:t> (horizontāles), kombinēts reljefa vai nogāžu, vai reljefa un nogāžu slānis ar horizontālēm, gradienta vektori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35A6CF-F53B-C93C-1DDD-C636C63E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573669"/>
            <a:ext cx="5384800" cy="973853"/>
          </a:xfrm>
        </p:spPr>
        <p:txBody>
          <a:bodyPr lIns="91440" tIns="45720" rIns="91440" bIns="45720" anchor="b" anchorCtr="0">
            <a:noAutofit/>
          </a:bodyPr>
          <a:lstStyle/>
          <a:p>
            <a:r>
              <a:rPr lang="lv-LV" sz="2000" b="0" cap="none" dirty="0">
                <a:latin typeface="Tahoma"/>
                <a:ea typeface="Open Sans"/>
                <a:cs typeface="Arial"/>
              </a:rPr>
              <a:t>Slīpuma modelis ar gradienta vektoriem, uzrāda krituma virzienu un slīpumu (enerģiju)</a:t>
            </a:r>
            <a:endParaRPr lang="lv-LV" sz="2000" b="0" cap="none" dirty="0">
              <a:latin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8413" y="6286500"/>
            <a:ext cx="763587" cy="477838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11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FF3A39-D253-0D06-74AD-3F6D30C9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274638"/>
            <a:ext cx="10778836" cy="1143000"/>
          </a:xfrm>
        </p:spPr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6A0F-2E66-9A04-39BC-6C924936A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01" y="2702050"/>
            <a:ext cx="4665600" cy="3434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09F9B-17FD-5F6F-D755-85AE2A0D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01" y="2698865"/>
            <a:ext cx="4665600" cy="3440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BC74A-75C4-49E9-0D95-4B47F8403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1" y="2702050"/>
            <a:ext cx="1009650" cy="220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FE647-70C8-C137-8567-1E160487E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01" y="2725647"/>
            <a:ext cx="1000125" cy="971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A4D0A-9F52-1B62-935B-FFFAB97A4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309" y="2698865"/>
            <a:ext cx="4832104" cy="3429646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BF89D16C-8484-D090-018C-42201EB61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09" y="2706597"/>
            <a:ext cx="4842448" cy="3429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91767A-60D1-AA22-1461-CDE1D8B8B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038" y="2702050"/>
            <a:ext cx="4665600" cy="34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743635"/>
            <a:ext cx="5828272" cy="4733365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dirty="0" err="1">
                <a:latin typeface="Tahoma"/>
                <a:ea typeface="Tahoma"/>
                <a:cs typeface="Tahoma"/>
              </a:rPr>
              <a:t>Depth</a:t>
            </a:r>
            <a:r>
              <a:rPr lang="lv-LV" sz="2000" dirty="0">
                <a:latin typeface="Tahoma"/>
                <a:ea typeface="Tahoma"/>
                <a:cs typeface="Tahoma"/>
              </a:rPr>
              <a:t>-to-</a:t>
            </a:r>
            <a:r>
              <a:rPr lang="lv-LV" sz="2000" dirty="0" err="1">
                <a:latin typeface="Tahoma"/>
                <a:ea typeface="Tahoma"/>
                <a:cs typeface="Tahoma"/>
              </a:rPr>
              <a:t>water</a:t>
            </a:r>
            <a:r>
              <a:rPr lang="lv-LV" sz="2000" dirty="0">
                <a:latin typeface="Tahoma"/>
                <a:ea typeface="Tahoma"/>
                <a:cs typeface="Tahoma"/>
              </a:rPr>
              <a:t> kartes (LVMI "Silava")</a:t>
            </a:r>
            <a:endParaRPr lang="lv-LV" sz="2000" dirty="0"/>
          </a:p>
          <a:p>
            <a:pPr indent="27432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000" dirty="0">
                <a:latin typeface="Tahoma"/>
                <a:ea typeface="Tahoma"/>
                <a:cs typeface="Tahoma"/>
              </a:rPr>
              <a:t>kartes izveidotas ar diviem sateces baseina sliekšņiem – 10 un 30 ha</a:t>
            </a:r>
          </a:p>
          <a:p>
            <a:pPr indent="27432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000" dirty="0">
                <a:latin typeface="Tahoma"/>
                <a:ea typeface="Tahoma"/>
                <a:cs typeface="Tahoma"/>
              </a:rPr>
              <a:t>robežvērtības norāda teorētiski nepieciešamo sateces baseina lielumu pie kura sākas virszemes ūdens plūsma nokrišņu vai sniega kušanas rezultātā uz mālainiem (10 ha) un smilšainiem (30 ha) nogulumiem</a:t>
            </a:r>
          </a:p>
          <a:p>
            <a:pPr indent="27432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000" dirty="0">
                <a:latin typeface="Tahoma"/>
                <a:ea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http://www.silava.lv/userfiles/file/WAMBAF/2021_Wet%20area%20maps_manual_LV.pdfeit</a:t>
            </a:r>
            <a:endParaRPr lang="lv-LV" sz="2000" dirty="0">
              <a:latin typeface="Tahoma"/>
              <a:ea typeface="Tahoma"/>
              <a:cs typeface="Tahom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endParaRPr lang="lv-LV" sz="2000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 sz="2000" dirty="0"/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endParaRPr lang="lv-LV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12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2C5C537-15F5-AFDF-1C2A-88ABD62F1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23" y="2699561"/>
            <a:ext cx="5080760" cy="371279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04580A-F505-9EAB-8F01-EA40F39AA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5401" y="2079134"/>
            <a:ext cx="28575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447800"/>
            <a:ext cx="5346867" cy="4572000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200" dirty="0">
                <a:latin typeface="Tahoma"/>
                <a:ea typeface="Tahoma"/>
                <a:cs typeface="Tahoma"/>
              </a:rPr>
              <a:t>Atstarošanās intensitāte var norādīt uz materiāla un vides īpašībām</a:t>
            </a:r>
            <a:endParaRPr lang="lv-LV"/>
          </a:p>
          <a:p>
            <a:endParaRPr lang="lv-LV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13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B2E330-506F-54D8-3FF8-D98BD7B5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63" y="1690688"/>
            <a:ext cx="3469317" cy="2620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0267D-690F-3274-51D9-435CE7E9A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12" y="2206835"/>
            <a:ext cx="5718112" cy="4324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075D0C-8A54-24C2-4900-9384EDB5F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514" y="4160763"/>
            <a:ext cx="7045200" cy="2486541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1957305-80EF-CABF-9F13-EB0CA91425E9}"/>
              </a:ext>
            </a:extLst>
          </p:cNvPr>
          <p:cNvSpPr txBox="1">
            <a:spLocks/>
          </p:cNvSpPr>
          <p:nvPr/>
        </p:nvSpPr>
        <p:spPr>
          <a:xfrm>
            <a:off x="9862870" y="1584923"/>
            <a:ext cx="2164721" cy="2718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nivers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nivers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nivers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nivers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nivers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200" dirty="0">
                <a:latin typeface="+mn-lt"/>
              </a:rPr>
              <a:t>Cik liela daļa no izstarotās gaismas impulsa enerģijas tiek saņemts atpakaļ</a:t>
            </a:r>
            <a:endParaRPr lang="lv-LV" sz="2200" dirty="0">
              <a:latin typeface="+mn-lt"/>
              <a:ea typeface="Tahoma"/>
              <a:cs typeface="Tahoma"/>
            </a:endParaRPr>
          </a:p>
          <a:p>
            <a:pPr indent="0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</a:pPr>
            <a:endParaRPr lang="lv-LV" sz="2200" dirty="0">
              <a:latin typeface="+mn-lt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699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Dati no attālās izpētes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447800"/>
            <a:ext cx="8453101" cy="540571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dirty="0">
                <a:latin typeface="Tahoma"/>
                <a:ea typeface="Tahoma"/>
                <a:cs typeface="Tahoma"/>
              </a:rPr>
              <a:t>Inventarizācijas pamatdati no ALS, </a:t>
            </a:r>
            <a:r>
              <a:rPr lang="lv-LV" dirty="0" err="1">
                <a:latin typeface="Tahoma"/>
                <a:ea typeface="Tahoma"/>
                <a:cs typeface="Tahoma"/>
              </a:rPr>
              <a:t>kalibrācijai</a:t>
            </a:r>
            <a:r>
              <a:rPr lang="lv-LV" dirty="0">
                <a:latin typeface="Tahoma"/>
                <a:ea typeface="Tahoma"/>
                <a:cs typeface="Tahoma"/>
              </a:rPr>
              <a:t> izmantojot taksācijas datus, </a:t>
            </a:r>
            <a:r>
              <a:rPr lang="lv-LV" dirty="0" err="1">
                <a:latin typeface="Tahoma"/>
                <a:ea typeface="Tahoma"/>
                <a:cs typeface="Tahoma"/>
              </a:rPr>
              <a:t>dastošanas</a:t>
            </a:r>
            <a:r>
              <a:rPr lang="lv-LV" dirty="0">
                <a:latin typeface="Tahoma"/>
                <a:ea typeface="Tahoma"/>
                <a:cs typeface="Tahoma"/>
              </a:rPr>
              <a:t> un </a:t>
            </a:r>
            <a:r>
              <a:rPr lang="lv-LV" dirty="0" err="1">
                <a:latin typeface="Tahoma"/>
                <a:ea typeface="Tahoma"/>
                <a:cs typeface="Tahoma"/>
              </a:rPr>
              <a:t>harvesteru</a:t>
            </a:r>
            <a:r>
              <a:rPr lang="lv-LV" dirty="0">
                <a:latin typeface="Tahoma"/>
                <a:ea typeface="Tahoma"/>
                <a:cs typeface="Tahoma"/>
              </a:rPr>
              <a:t> HPR produkcijas datnes</a:t>
            </a:r>
            <a:endParaRPr lang="lv-LV" dirty="0"/>
          </a:p>
          <a:p>
            <a:pPr indent="274320" fontAlgn="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>
                <a:latin typeface="Tahoma"/>
                <a:ea typeface="Tahoma"/>
                <a:cs typeface="Tahoma"/>
              </a:rPr>
              <a:t>Mežaudzes (1. stāva) augstuma noteikšana </a:t>
            </a:r>
          </a:p>
          <a:p>
            <a:pPr indent="274320" algn="l" rtl="0" eaLnBrk="1" fontAlgn="t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>
                <a:latin typeface="Tahoma"/>
                <a:ea typeface="Tahoma"/>
                <a:cs typeface="Tahoma"/>
              </a:rPr>
              <a:t>Koku skaita noteikšana</a:t>
            </a:r>
          </a:p>
          <a:p>
            <a:pPr indent="274320" algn="l" rtl="0" eaLnBrk="1" fontAlgn="t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>
                <a:latin typeface="Tahoma"/>
                <a:ea typeface="Tahoma"/>
                <a:cs typeface="Tahoma"/>
              </a:rPr>
              <a:t>Vidējais caurmēra izteikšana</a:t>
            </a:r>
          </a:p>
          <a:p>
            <a:pPr indent="274320" algn="l" rtl="0" eaLnBrk="1" fontAlgn="t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 err="1">
                <a:latin typeface="Tahoma"/>
                <a:ea typeface="Tahoma"/>
                <a:cs typeface="Tahoma"/>
              </a:rPr>
              <a:t>Šķērslaukuma</a:t>
            </a:r>
            <a:r>
              <a:rPr lang="lv-LV" dirty="0">
                <a:latin typeface="Tahoma"/>
                <a:ea typeface="Tahoma"/>
                <a:cs typeface="Tahoma"/>
              </a:rPr>
              <a:t> noteikšana</a:t>
            </a:r>
          </a:p>
          <a:p>
            <a:pPr indent="274320" algn="l" rtl="0" eaLnBrk="1" fontAlgn="t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>
                <a:latin typeface="Tahoma"/>
                <a:ea typeface="Tahoma"/>
                <a:cs typeface="Tahoma"/>
              </a:rPr>
              <a:t>Krājas noteikšana</a:t>
            </a:r>
          </a:p>
          <a:p>
            <a:pPr indent="274320" algn="l" rtl="0" eaLnBrk="1" fontAlgn="t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dirty="0">
                <a:latin typeface="Tahoma"/>
                <a:ea typeface="Tahoma"/>
                <a:cs typeface="Tahoma"/>
              </a:rPr>
              <a:t>Sugas noteikšana</a:t>
            </a:r>
          </a:p>
          <a:p>
            <a:pPr marL="0" indent="0" fontAlgn="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dirty="0">
                <a:latin typeface="Tahoma"/>
                <a:ea typeface="Tahoma"/>
                <a:cs typeface="Tahoma"/>
              </a:rPr>
              <a:t>Iegūtie dati tiek koriģēti ar LVMI "Silava" </a:t>
            </a:r>
            <a:endParaRPr lang="lv-LV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dirty="0">
                <a:latin typeface="Tahoma"/>
                <a:ea typeface="Tahoma"/>
                <a:cs typeface="Tahoma"/>
              </a:rPr>
              <a:t>izveidotajiem augšanas gaitas modeļiem</a:t>
            </a:r>
            <a:endParaRPr lang="lv-LV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14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Attēls 6" descr="Attēls, kurā ir diagramma&#10;&#10;Apraksts ģenerēts automātiski">
            <a:extLst>
              <a:ext uri="{FF2B5EF4-FFF2-40B4-BE49-F238E27FC236}">
                <a16:creationId xmlns:a16="http://schemas.microsoft.com/office/drawing/2014/main" id="{5CA83D84-1494-A383-3F98-16249345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687" y="2921776"/>
            <a:ext cx="2639719" cy="3786201"/>
          </a:xfrm>
          <a:prstGeom prst="rect">
            <a:avLst/>
          </a:prstGeom>
        </p:spPr>
      </p:pic>
      <p:pic>
        <p:nvPicPr>
          <p:cNvPr id="7" name="Attēls 7" descr="Attēls, kurā ir diagramma&#10;&#10;Apraksts ģenerēts automātiski">
            <a:extLst>
              <a:ext uri="{FF2B5EF4-FFF2-40B4-BE49-F238E27FC236}">
                <a16:creationId xmlns:a16="http://schemas.microsoft.com/office/drawing/2014/main" id="{06638E27-CB9B-FF4E-ED31-9B2E9A2E1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917" y="2782543"/>
            <a:ext cx="3541300" cy="3839537"/>
          </a:xfrm>
          <a:prstGeom prst="rect">
            <a:avLst/>
          </a:prstGeom>
        </p:spPr>
      </p:pic>
      <p:pic>
        <p:nvPicPr>
          <p:cNvPr id="8" name="Attēls 8" descr="Attēls, kurā ir karte&#10;&#10;Apraksts ģenerēts automātiski">
            <a:extLst>
              <a:ext uri="{FF2B5EF4-FFF2-40B4-BE49-F238E27FC236}">
                <a16:creationId xmlns:a16="http://schemas.microsoft.com/office/drawing/2014/main" id="{C2B02ACE-BE1B-8EA0-6D2D-1796D5E1A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007" y="614247"/>
            <a:ext cx="2388819" cy="21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Dati no attālās izpētes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447800"/>
            <a:ext cx="4027021" cy="457200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Sentinel-1 attēlu mozaīka. Apstrādātie un uzkrātie dati ļauj noteikt būtiskas atšķirības pēc dažādiem bojājumiem, piemēram, </a:t>
            </a:r>
            <a:r>
              <a:rPr lang="lv-LV" sz="2200" dirty="0" err="1">
                <a:latin typeface="Tahoma"/>
                <a:ea typeface="Tahoma"/>
                <a:cs typeface="Tahoma"/>
              </a:rPr>
              <a:t>vējgāzēm</a:t>
            </a:r>
            <a:r>
              <a:rPr lang="lv-LV" sz="2200" dirty="0">
                <a:latin typeface="Tahoma"/>
                <a:ea typeface="Tahoma"/>
                <a:cs typeface="Tahoma"/>
              </a:rPr>
              <a:t>, plūdiem u.c.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Salīdzinoši vienkārša pieeja būtisku atšķirību noteikšanai, ietekmē rezultātu ticamību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15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EA284B27-7D48-DFBD-8364-7D382784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293" y="1799690"/>
            <a:ext cx="6334659" cy="41012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FB0AD46-2A56-B736-646B-781D570F6381}"/>
              </a:ext>
            </a:extLst>
          </p:cNvPr>
          <p:cNvGrpSpPr/>
          <p:nvPr/>
        </p:nvGrpSpPr>
        <p:grpSpPr>
          <a:xfrm>
            <a:off x="5530746" y="1671721"/>
            <a:ext cx="6387946" cy="4518721"/>
            <a:chOff x="5458859" y="1412929"/>
            <a:chExt cx="6387946" cy="4518721"/>
          </a:xfrm>
        </p:grpSpPr>
        <p:pic>
          <p:nvPicPr>
            <p:cNvPr id="13" name="Picture 13" descr="Map&#10;&#10;Description automatically generated">
              <a:extLst>
                <a:ext uri="{FF2B5EF4-FFF2-40B4-BE49-F238E27FC236}">
                  <a16:creationId xmlns:a16="http://schemas.microsoft.com/office/drawing/2014/main" id="{AFD15EB1-70E3-1606-E3F5-A5F5A38E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8859" y="1412929"/>
              <a:ext cx="6387946" cy="4518721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3115F05-305A-F6B2-1473-5DCDBDA3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1805" y="2342488"/>
              <a:ext cx="2743200" cy="24506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7730F9-8469-307C-4041-E745ABC98650}"/>
              </a:ext>
            </a:extLst>
          </p:cNvPr>
          <p:cNvGrpSpPr/>
          <p:nvPr/>
        </p:nvGrpSpPr>
        <p:grpSpPr>
          <a:xfrm>
            <a:off x="5079261" y="1644907"/>
            <a:ext cx="6914249" cy="4577507"/>
            <a:chOff x="4931885" y="1365173"/>
            <a:chExt cx="6914249" cy="457750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95BF7D-75EF-CC23-7C38-EEE2D249F424}"/>
                </a:ext>
              </a:extLst>
            </p:cNvPr>
            <p:cNvSpPr/>
            <p:nvPr/>
          </p:nvSpPr>
          <p:spPr>
            <a:xfrm>
              <a:off x="4931885" y="1365173"/>
              <a:ext cx="6914249" cy="4577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0" descr="A picture containing grass&#10;&#10;Description automatically generated">
              <a:extLst>
                <a:ext uri="{FF2B5EF4-FFF2-40B4-BE49-F238E27FC236}">
                  <a16:creationId xmlns:a16="http://schemas.microsoft.com/office/drawing/2014/main" id="{DBDFA010-1A94-A96B-E416-48F1D12FF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4" t="141" r="14856" b="-271"/>
            <a:stretch/>
          </p:blipFill>
          <p:spPr>
            <a:xfrm>
              <a:off x="7729427" y="1899517"/>
              <a:ext cx="4057156" cy="3226347"/>
            </a:xfrm>
            <a:prstGeom prst="rect">
              <a:avLst/>
            </a:prstGeom>
          </p:spPr>
        </p:pic>
        <p:pic>
          <p:nvPicPr>
            <p:cNvPr id="9" name="Picture 9" descr="Map&#10;&#10;Description automatically generated">
              <a:extLst>
                <a:ext uri="{FF2B5EF4-FFF2-40B4-BE49-F238E27FC236}">
                  <a16:creationId xmlns:a16="http://schemas.microsoft.com/office/drawing/2014/main" id="{6001FBEF-5934-D62C-AC6F-FE291644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2055" y="1903821"/>
              <a:ext cx="2678935" cy="32563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86B44-4EE5-4EE1-6C0B-7EC366073D90}"/>
              </a:ext>
            </a:extLst>
          </p:cNvPr>
          <p:cNvGrpSpPr/>
          <p:nvPr/>
        </p:nvGrpSpPr>
        <p:grpSpPr>
          <a:xfrm>
            <a:off x="5079863" y="1645015"/>
            <a:ext cx="6889402" cy="4660333"/>
            <a:chOff x="5020082" y="1413301"/>
            <a:chExt cx="6889402" cy="4660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ED827F-1269-BC1B-430A-ECADBD3FDD60}"/>
                </a:ext>
              </a:extLst>
            </p:cNvPr>
            <p:cNvSpPr/>
            <p:nvPr/>
          </p:nvSpPr>
          <p:spPr>
            <a:xfrm>
              <a:off x="5020082" y="1413301"/>
              <a:ext cx="6889402" cy="4660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7" descr="Map&#10;&#10;Description automatically generated">
              <a:extLst>
                <a:ext uri="{FF2B5EF4-FFF2-40B4-BE49-F238E27FC236}">
                  <a16:creationId xmlns:a16="http://schemas.microsoft.com/office/drawing/2014/main" id="{69552D25-FEB4-6850-B059-D7B15901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5551" y="1721729"/>
              <a:ext cx="2935995" cy="4127900"/>
            </a:xfrm>
            <a:prstGeom prst="rect">
              <a:avLst/>
            </a:prstGeom>
          </p:spPr>
        </p:pic>
        <p:pic>
          <p:nvPicPr>
            <p:cNvPr id="11" name="Picture 11" descr="Map&#10;&#10;Description automatically generated">
              <a:extLst>
                <a:ext uri="{FF2B5EF4-FFF2-40B4-BE49-F238E27FC236}">
                  <a16:creationId xmlns:a16="http://schemas.microsoft.com/office/drawing/2014/main" id="{1A0AE2A2-20EC-3677-2D02-0B2D13DAF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1115" y="1723961"/>
              <a:ext cx="2737437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1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Dati no attālās izpētes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447800"/>
            <a:ext cx="4027021" cy="4572000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Bojātie koki (nokaltušie un </a:t>
            </a:r>
            <a:r>
              <a:rPr lang="lv-LV" sz="2200" dirty="0" err="1">
                <a:latin typeface="Tahoma"/>
                <a:ea typeface="Tahoma"/>
                <a:cs typeface="Tahoma"/>
              </a:rPr>
              <a:t>invadētie</a:t>
            </a:r>
            <a:r>
              <a:rPr lang="lv-LV" sz="2200" dirty="0">
                <a:latin typeface="Tahoma"/>
                <a:ea typeface="Tahoma"/>
                <a:cs typeface="Tahoma"/>
              </a:rPr>
              <a:t> koki un to grupas)</a:t>
            </a:r>
            <a:endParaRPr lang="lv-LV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Izaicinājums - monitorings bojājumiem (mizgrauža ātrā noteikšana)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16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Attēls 6" descr="Attēls, kurā ir koks, ārpus telpām, augs, mežs&#10;&#10;Apraksts ģenerēts automātiski">
            <a:extLst>
              <a:ext uri="{FF2B5EF4-FFF2-40B4-BE49-F238E27FC236}">
                <a16:creationId xmlns:a16="http://schemas.microsoft.com/office/drawing/2014/main" id="{4EF2EF16-BF92-635F-6099-1BC273B9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89" y="3839485"/>
            <a:ext cx="4296171" cy="2143407"/>
          </a:xfrm>
          <a:prstGeom prst="rect">
            <a:avLst/>
          </a:prstGeom>
        </p:spPr>
      </p:pic>
      <p:pic>
        <p:nvPicPr>
          <p:cNvPr id="15" name="Attēls 15">
            <a:extLst>
              <a:ext uri="{FF2B5EF4-FFF2-40B4-BE49-F238E27FC236}">
                <a16:creationId xmlns:a16="http://schemas.microsoft.com/office/drawing/2014/main" id="{EE149ABC-0EAD-E5F8-2DAA-4EDE7F74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19" y="1564340"/>
            <a:ext cx="5904468" cy="5150344"/>
          </a:xfrm>
          <a:prstGeom prst="rect">
            <a:avLst/>
          </a:prstGeom>
        </p:spPr>
      </p:pic>
      <p:pic>
        <p:nvPicPr>
          <p:cNvPr id="16" name="Attēls 16">
            <a:extLst>
              <a:ext uri="{FF2B5EF4-FFF2-40B4-BE49-F238E27FC236}">
                <a16:creationId xmlns:a16="http://schemas.microsoft.com/office/drawing/2014/main" id="{43B72EDD-6B84-19FD-16A1-CFCD497FC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19" y="1564341"/>
            <a:ext cx="5904469" cy="51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Dati no attālās izpētes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447800"/>
            <a:ext cx="5552413" cy="4572000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Vainagu slēgums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Nepieciešamība pēc kopšanas cirtes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 BOLD"/>
                <a:cs typeface="Tahoma BOLD"/>
              </a:rPr>
              <a:t>Virszemes </a:t>
            </a:r>
            <a:r>
              <a:rPr lang="lv-LV" sz="2200" dirty="0" err="1">
                <a:latin typeface="Tahoma"/>
                <a:ea typeface="Tahoma BOLD"/>
                <a:cs typeface="Tahoma BOLD"/>
              </a:rPr>
              <a:t>beznoteces</a:t>
            </a:r>
            <a:r>
              <a:rPr lang="lv-LV" sz="2200" dirty="0">
                <a:latin typeface="Tahoma"/>
                <a:ea typeface="Tahoma BOLD"/>
                <a:cs typeface="Tahoma BOLD"/>
              </a:rPr>
              <a:t> </a:t>
            </a:r>
            <a:r>
              <a:rPr lang="lv-LV" sz="2200" dirty="0" err="1">
                <a:latin typeface="Tahoma"/>
                <a:ea typeface="Tahoma BOLD"/>
                <a:cs typeface="Tahoma BOLD"/>
              </a:rPr>
              <a:t>ieplakas</a:t>
            </a:r>
            <a:r>
              <a:rPr lang="lv-LV" sz="2200" dirty="0">
                <a:latin typeface="Tahoma"/>
                <a:ea typeface="Tahoma BOLD"/>
                <a:cs typeface="Tahoma BOLD"/>
              </a:rPr>
              <a:t> un ūdeņu straumju tecēšanas virzieni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Kokmateriālu izvešanas ceļa modelēšana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>
              <a:latin typeface="Tahoma"/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17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0" name="Attēls 10">
            <a:extLst>
              <a:ext uri="{FF2B5EF4-FFF2-40B4-BE49-F238E27FC236}">
                <a16:creationId xmlns:a16="http://schemas.microsoft.com/office/drawing/2014/main" id="{650C4FC2-FB67-332D-44C4-CD941A7DA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4" y="4055583"/>
            <a:ext cx="6340481" cy="2711237"/>
          </a:xfrm>
          <a:prstGeom prst="rect">
            <a:avLst/>
          </a:prstGeom>
        </p:spPr>
      </p:pic>
      <p:pic>
        <p:nvPicPr>
          <p:cNvPr id="11" name="Attēls 11" descr="Attēls, kurā ir karte&#10;&#10;Apraksts ģenerēts automātiski">
            <a:extLst>
              <a:ext uri="{FF2B5EF4-FFF2-40B4-BE49-F238E27FC236}">
                <a16:creationId xmlns:a16="http://schemas.microsoft.com/office/drawing/2014/main" id="{6F3C63CB-2CF5-7308-FFE8-779B9CED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310" y="2459779"/>
            <a:ext cx="4925718" cy="4299702"/>
          </a:xfrm>
          <a:prstGeom prst="rect">
            <a:avLst/>
          </a:prstGeom>
        </p:spPr>
      </p:pic>
      <p:pic>
        <p:nvPicPr>
          <p:cNvPr id="9" name="Attēls 9">
            <a:extLst>
              <a:ext uri="{FF2B5EF4-FFF2-40B4-BE49-F238E27FC236}">
                <a16:creationId xmlns:a16="http://schemas.microsoft.com/office/drawing/2014/main" id="{8AA78AEA-9D60-46E9-966B-C2590A4D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086" y="1524717"/>
            <a:ext cx="2978384" cy="2529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955300-E92D-5ADF-09B2-3C82CEE56B84}"/>
              </a:ext>
            </a:extLst>
          </p:cNvPr>
          <p:cNvSpPr txBox="1"/>
          <p:nvPr/>
        </p:nvSpPr>
        <p:spPr>
          <a:xfrm>
            <a:off x="8835438" y="6373574"/>
            <a:ext cx="3006607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ea typeface="Tahoma"/>
                <a:cs typeface="Tahoma"/>
              </a:rPr>
              <a:t>https://creativeoptimization.se/</a:t>
            </a:r>
            <a:endParaRPr lang="en-US">
              <a:solidFill>
                <a:schemeClr val="bg1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1466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91440" anchor="b" anchorCtr="0">
            <a:normAutofit/>
          </a:bodyPr>
          <a:lstStyle/>
          <a:p>
            <a:r>
              <a:rPr lang="lv-LV">
                <a:ea typeface="Open Sans"/>
                <a:cs typeface="Open Sans"/>
              </a:rPr>
              <a:t>LVM GEO un OLIS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3" y="1519518"/>
            <a:ext cx="5937898" cy="5091953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LVM GEO platformas (tai skaitā zemes dzīļu pārvaldības modulis Olis) bāzes maksas versija ir pieejama ikvienam interesentam ar vienādiem nosacījumiem, par specifisko moduļu konfigurēšanu vienojoties atsevišķi</a:t>
            </a:r>
            <a:endParaRPr lang="lv-LV" sz="2200" dirty="0"/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Iespējams pielāgot jebkādu objektu apsaimniekošanai un kontrolei, to pierāda sistēmas izmantošana </a:t>
            </a:r>
            <a:r>
              <a:rPr lang="lv-LV" sz="2200" dirty="0" err="1">
                <a:latin typeface="Tahoma"/>
                <a:ea typeface="Tahoma"/>
                <a:cs typeface="Tahoma"/>
              </a:rPr>
              <a:t>Altum</a:t>
            </a:r>
            <a:r>
              <a:rPr lang="lv-LV" sz="2200" dirty="0">
                <a:latin typeface="Tahoma"/>
                <a:ea typeface="Tahoma"/>
                <a:cs typeface="Tahoma"/>
              </a:rPr>
              <a:t>, AST, </a:t>
            </a:r>
            <a:r>
              <a:rPr lang="lv-LV" sz="2200" dirty="0" err="1">
                <a:latin typeface="Tahoma"/>
                <a:ea typeface="Tahoma"/>
                <a:cs typeface="Tahoma"/>
              </a:rPr>
              <a:t>Conexus</a:t>
            </a:r>
            <a:r>
              <a:rPr lang="lv-LV" sz="2200" dirty="0">
                <a:latin typeface="Tahoma"/>
                <a:ea typeface="Tahoma"/>
                <a:cs typeface="Tahoma"/>
              </a:rPr>
              <a:t> </a:t>
            </a:r>
            <a:r>
              <a:rPr lang="lv-LV" sz="2200" dirty="0" err="1">
                <a:latin typeface="Tahoma"/>
                <a:ea typeface="Tahoma"/>
                <a:cs typeface="Tahoma"/>
              </a:rPr>
              <a:t>Baltic</a:t>
            </a:r>
            <a:r>
              <a:rPr lang="lv-LV" sz="2200" dirty="0">
                <a:latin typeface="Tahoma"/>
                <a:ea typeface="Tahoma"/>
                <a:cs typeface="Tahoma"/>
              </a:rPr>
              <a:t> Grid, ZMNI, Pārtikas un veterinārajā dienestā u.c. organizācijās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Tai skaitā iespējams pielāgot mobilo lietotni darbu pārraudzībai un kontrolei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endParaRPr lang="lv-LV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18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960F2-F09D-5147-5A6C-2FCA07DA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810" y="1000952"/>
            <a:ext cx="2544591" cy="56546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051B05-DD78-ABD0-6894-D3618533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06" y="1000952"/>
            <a:ext cx="2544591" cy="56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3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91440" anchor="b" anchorCtr="0">
            <a:normAutofit/>
          </a:bodyPr>
          <a:lstStyle/>
          <a:p>
            <a:r>
              <a:rPr lang="lv-LV">
                <a:ea typeface="Open Sans"/>
                <a:cs typeface="Open Sans"/>
              </a:rPr>
              <a:t>LVM GEO un OLIS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3" y="1519518"/>
            <a:ext cx="5639277" cy="5091953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endParaRPr lang="lv-LV">
              <a:latin typeface="Tahoma"/>
              <a:ea typeface="Tahoma"/>
              <a:cs typeface="Tahoma"/>
            </a:endParaRPr>
          </a:p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19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C4C92E-AFB0-1471-8644-4F150C5DCCA1}"/>
              </a:ext>
            </a:extLst>
          </p:cNvPr>
          <p:cNvSpPr txBox="1">
            <a:spLocks/>
          </p:cNvSpPr>
          <p:nvPr/>
        </p:nvSpPr>
        <p:spPr>
          <a:xfrm>
            <a:off x="803563" y="1519518"/>
            <a:ext cx="10811911" cy="509195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Tx/>
              <a:buSzPct val="80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Tx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>
                <a:latin typeface="Tahoma"/>
                <a:ea typeface="Tahoma"/>
                <a:cs typeface="Tahoma"/>
              </a:rPr>
              <a:t>LVM GEO OLIS pārlūks ar mērniecības datu reprezentāciju laika dimensijā</a:t>
            </a:r>
            <a:endParaRPr lang="lv-LV"/>
          </a:p>
          <a:p>
            <a:endParaRPr lang="lv-LV"/>
          </a:p>
        </p:txBody>
      </p:sp>
      <p:pic>
        <p:nvPicPr>
          <p:cNvPr id="14" name="Attēls 14" descr="Attēls, kurā ir diagramma&#10;&#10;Apraksts ģenerēts automātiski">
            <a:extLst>
              <a:ext uri="{FF2B5EF4-FFF2-40B4-BE49-F238E27FC236}">
                <a16:creationId xmlns:a16="http://schemas.microsoft.com/office/drawing/2014/main" id="{32C9FE31-5143-F56E-7BA9-1B6AC7C8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59" y="2195696"/>
            <a:ext cx="8955739" cy="44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err="1"/>
              <a:t>Pamatkartes</a:t>
            </a:r>
            <a:r>
              <a:rPr lang="lv-LV"/>
              <a:t> un FONA KARTES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400" dirty="0">
                <a:latin typeface="Tahoma"/>
                <a:ea typeface="Tahoma"/>
                <a:cs typeface="Tahoma"/>
              </a:rPr>
              <a:t>LVM darbinieki ikdienā lieto GEO WEB lietotni, kur iespējama pilnīga ar meža procesiem saistīto datu pārlūkošana un rediģēšana. 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400" dirty="0">
                <a:latin typeface="Tahoma"/>
                <a:ea typeface="Tahoma"/>
                <a:cs typeface="Tahoma"/>
              </a:rPr>
              <a:t>Iekšējā lietošanā šobrīd darbiniekiem pieejamas 44 </a:t>
            </a:r>
            <a:r>
              <a:rPr lang="lv-LV" sz="2400" dirty="0" err="1">
                <a:latin typeface="Tahoma"/>
                <a:ea typeface="Tahoma"/>
                <a:cs typeface="Tahoma"/>
              </a:rPr>
              <a:t>pamatkartes</a:t>
            </a:r>
            <a:r>
              <a:rPr lang="lv-LV" sz="2400" dirty="0">
                <a:latin typeface="Tahoma"/>
                <a:ea typeface="Tahoma"/>
                <a:cs typeface="Tahoma"/>
              </a:rPr>
              <a:t> un fona kartes:</a:t>
            </a:r>
            <a:endParaRPr lang="lv-LV" dirty="0">
              <a:latin typeface="Tahoma"/>
              <a:ea typeface="Tahoma"/>
              <a:cs typeface="Tahom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400" dirty="0" err="1">
                <a:latin typeface="Tahoma"/>
                <a:ea typeface="Tahoma"/>
                <a:cs typeface="Tahoma"/>
              </a:rPr>
              <a:t>Pamatkartes</a:t>
            </a:r>
            <a:r>
              <a:rPr lang="lv-LV" sz="2400" dirty="0">
                <a:latin typeface="Tahoma"/>
                <a:ea typeface="Tahoma"/>
                <a:cs typeface="Tahoma"/>
              </a:rPr>
              <a:t> (LVM fona karte, OSM, JS Baltija, LĢIA kartes, PSRS topogrāfiskā karte u.c.)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400" dirty="0">
                <a:latin typeface="Tahoma"/>
                <a:ea typeface="Tahoma"/>
                <a:cs typeface="Tahoma"/>
              </a:rPr>
              <a:t>Pamatdati (mežaudžu plāns, </a:t>
            </a:r>
            <a:r>
              <a:rPr lang="lv-LV" sz="2400" dirty="0" err="1">
                <a:latin typeface="Tahoma"/>
                <a:ea typeface="Tahoma"/>
                <a:cs typeface="Tahoma"/>
              </a:rPr>
              <a:t>daļplāns</a:t>
            </a:r>
            <a:r>
              <a:rPr lang="lv-LV" sz="2400" dirty="0">
                <a:latin typeface="Tahoma"/>
                <a:ea typeface="Tahoma"/>
                <a:cs typeface="Tahoma"/>
              </a:rPr>
              <a:t>, kvartāra nogulumu un augšņu karšu slāņi)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400" dirty="0">
                <a:latin typeface="Tahoma"/>
                <a:ea typeface="Tahoma"/>
                <a:cs typeface="Tahoma"/>
              </a:rPr>
              <a:t>Attālās izpētes datu slāņi:</a:t>
            </a:r>
            <a:endParaRPr lang="lv-LV" dirty="0"/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400" dirty="0">
                <a:latin typeface="Tahoma"/>
                <a:ea typeface="Tahoma"/>
                <a:cs typeface="Tahoma"/>
              </a:rPr>
              <a:t>Optiskie rastra dati</a:t>
            </a:r>
            <a:endParaRPr lang="lv-LV" dirty="0"/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400" dirty="0">
                <a:latin typeface="Tahoma"/>
                <a:ea typeface="Tahoma"/>
                <a:cs typeface="Tahoma"/>
              </a:rPr>
              <a:t>No ALS datiem atvasinātie produkti</a:t>
            </a: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2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8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A95636B-1D69-4216-8FF7-0920D8E6D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28" y="3712480"/>
            <a:ext cx="1287181" cy="64359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AE7D758-7F2D-4C22-85E8-E906D000E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57" y="4335554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2A11F2-D11C-4A38-B557-F523EDC57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60" y="353627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1F6ABF1-F1C5-461F-9A0A-C0BB31744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57" y="5133096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744172F0-AF89-47C5-A10A-6BBD1810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46" y="438709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E11356B-FB8F-448B-9253-33F2AD4D4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55" y="2904179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101FBA2B-9F05-4F3D-B7D5-8B06944132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20" y="3719265"/>
            <a:ext cx="1210170" cy="605085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1D23EE90-6F7F-47EA-B221-9E96B0CDC0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10" y="4427390"/>
            <a:ext cx="1315381" cy="657690"/>
          </a:xfrm>
          <a:prstGeom prst="rect">
            <a:avLst/>
          </a:prstGeom>
          <a:ln>
            <a:noFill/>
          </a:ln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03FD9F0-DA7F-4897-839A-494F174774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" y="3676277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48BA1745-6882-403B-9ED1-5C730A6666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61" y="4334227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A98EBA46-2AB5-441E-A498-8DCFF012BD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29" y="2711769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CAF63F56-6895-4D23-B096-7B5D297A9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3" y="2932470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6" name="Picture 35" descr="Logo&#10;&#10;Description automatically generated with medium confidence">
            <a:extLst>
              <a:ext uri="{FF2B5EF4-FFF2-40B4-BE49-F238E27FC236}">
                <a16:creationId xmlns:a16="http://schemas.microsoft.com/office/drawing/2014/main" id="{DF22DCB3-E3C4-4AC0-98A7-BAAE468FA8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60" y="2711770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8" name="Picture 37" descr="Text&#10;&#10;Description automatically generated with low confidence">
            <a:extLst>
              <a:ext uri="{FF2B5EF4-FFF2-40B4-BE49-F238E27FC236}">
                <a16:creationId xmlns:a16="http://schemas.microsoft.com/office/drawing/2014/main" id="{76E76545-97E5-49AF-9BE9-EC5657F581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58" y="3535128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21D9EBA-4742-4536-A54A-06D37255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40" y="221477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A picture containing logo&#10;&#10;Description automatically generated">
            <a:extLst>
              <a:ext uri="{FF2B5EF4-FFF2-40B4-BE49-F238E27FC236}">
                <a16:creationId xmlns:a16="http://schemas.microsoft.com/office/drawing/2014/main" id="{753FF277-7130-4F9B-A12C-4163CF9B3B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2" y="2217647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52" name="Picture 51" descr="Logo, company name&#10;&#10;Description automatically generated">
            <a:extLst>
              <a:ext uri="{FF2B5EF4-FFF2-40B4-BE49-F238E27FC236}">
                <a16:creationId xmlns:a16="http://schemas.microsoft.com/office/drawing/2014/main" id="{061AE9D2-386B-413B-8B88-5AF1DBE568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59" y="1483065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333412B2-561F-468E-94E5-B8875B8E25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40" y="1483067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60" name="Picture 59" descr="Logo&#10;&#10;Description automatically generated with medium confidence">
            <a:extLst>
              <a:ext uri="{FF2B5EF4-FFF2-40B4-BE49-F238E27FC236}">
                <a16:creationId xmlns:a16="http://schemas.microsoft.com/office/drawing/2014/main" id="{CF30D994-2470-45D5-8708-D0374AD375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3" y="1483068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79" name="Picture 78" descr="Logo, company name&#10;&#10;Description automatically generated">
            <a:extLst>
              <a:ext uri="{FF2B5EF4-FFF2-40B4-BE49-F238E27FC236}">
                <a16:creationId xmlns:a16="http://schemas.microsoft.com/office/drawing/2014/main" id="{2B83F6CB-4877-4C68-9F28-D491908209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60" y="436330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80" name="Picture 79" descr="Logo, company name&#10;&#10;Description automatically generated">
            <a:extLst>
              <a:ext uri="{FF2B5EF4-FFF2-40B4-BE49-F238E27FC236}">
                <a16:creationId xmlns:a16="http://schemas.microsoft.com/office/drawing/2014/main" id="{EC508963-8C1D-41AB-B287-6EF9FF7A23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" y="4420084"/>
            <a:ext cx="1271599" cy="635799"/>
          </a:xfrm>
          <a:prstGeom prst="rect">
            <a:avLst/>
          </a:prstGeom>
          <a:ln>
            <a:noFill/>
          </a:ln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36219586-161E-4122-90D6-E02C8EEC99B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50" y="1550836"/>
            <a:ext cx="1262413" cy="631206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098FD926-F4FC-45C3-A271-9E9B3DB028A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2" y="5133096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5FBFFAC-4D43-4231-B930-BDC7A1461B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22" y="294696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D6AD812C-6D5A-4DF9-9C97-16D975CCC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06" y="5700511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87A22906-C3C5-4721-8E93-AAA1A2CA08F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749243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text, outdoor object, sport kite, clipart&#10;&#10;Description automatically generated">
            <a:extLst>
              <a:ext uri="{FF2B5EF4-FFF2-40B4-BE49-F238E27FC236}">
                <a16:creationId xmlns:a16="http://schemas.microsoft.com/office/drawing/2014/main" id="{6B5906AE-8D6F-498F-81F3-897935E056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93" y="2951660"/>
            <a:ext cx="1438659" cy="719329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18932-D158-342F-C3C2-D57E9CF358C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47168" y="5199120"/>
            <a:ext cx="687823" cy="374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CD6C2-B9A8-9403-91FB-3E6A90AF0A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50528" y="5171072"/>
            <a:ext cx="897911" cy="47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FC6BE-36B5-AB2B-C63B-7A81A8DA09D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50820" y="5280062"/>
            <a:ext cx="1183695" cy="253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CD970-0317-781C-CDCB-851216B734F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92068" y="5840726"/>
            <a:ext cx="405370" cy="622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6EA69A-4F73-5648-792F-67C6A64DC58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28395" y="5015119"/>
            <a:ext cx="745079" cy="660661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BCB5EDB-DED2-4A87-A071-432862F3B37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4" y="5839160"/>
            <a:ext cx="1078994" cy="539497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C0716B52-E1AD-4348-975E-6E32DEC639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35" y="2222982"/>
            <a:ext cx="1440000" cy="720000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BCADA476-6B67-487F-9A2B-9DBB4A1E782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04" y="2208856"/>
            <a:ext cx="144000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51FA5C-5AEC-479A-B75F-2165253F644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25" y="3704083"/>
            <a:ext cx="1440000" cy="720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6D5BF23-B857-29A3-EB85-12516592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274638"/>
            <a:ext cx="10778836" cy="1143000"/>
          </a:xfrm>
        </p:spPr>
        <p:txBody>
          <a:bodyPr lIns="91440" tIns="45720" rIns="91440" bIns="91440" anchor="b" anchorCtr="0">
            <a:normAutofit/>
          </a:bodyPr>
          <a:lstStyle/>
          <a:p>
            <a:pPr algn="l"/>
            <a:r>
              <a:rPr lang="lv-LV" sz="4800" b="1">
                <a:solidFill>
                  <a:schemeClr val="tx1">
                    <a:lumMod val="75000"/>
                    <a:lumOff val="25000"/>
                  </a:schemeClr>
                </a:solidFill>
                <a:latin typeface="Tahoma BOLD"/>
                <a:ea typeface="Tahoma BOLD"/>
                <a:cs typeface="Tahoma BOLD"/>
              </a:rPr>
              <a:t>LVM GEO KLIENTI</a:t>
            </a:r>
          </a:p>
        </p:txBody>
      </p:sp>
    </p:spTree>
    <p:extLst>
      <p:ext uri="{BB962C8B-B14F-4D97-AF65-F5344CB8AC3E}">
        <p14:creationId xmlns:p14="http://schemas.microsoft.com/office/powerpoint/2010/main" val="81539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91C57-67BA-48FA-86A5-2B4D6957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/>
              <a:t>ortofoto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A787C-BAD4-4E99-895A-6386882A3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33" y="1716622"/>
            <a:ext cx="3843243" cy="4392643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Cikliska </a:t>
            </a:r>
            <a:r>
              <a:rPr lang="lv-LV" sz="2200" dirty="0" err="1">
                <a:latin typeface="Tahoma"/>
                <a:ea typeface="Tahoma"/>
                <a:cs typeface="Tahoma"/>
              </a:rPr>
              <a:t>ortofoto</a:t>
            </a:r>
            <a:r>
              <a:rPr lang="lv-LV" sz="2200" dirty="0">
                <a:latin typeface="Tahoma"/>
                <a:ea typeface="Tahoma"/>
                <a:cs typeface="Tahoma"/>
              </a:rPr>
              <a:t> ieguve – reizi 3 gados, zināmi datumi</a:t>
            </a:r>
            <a:endParaRPr lang="lv-LV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Dati iegūti 4 spektrālajos kanālos (RGB + CIR) </a:t>
            </a:r>
            <a:endParaRPr lang="lv-LV" sz="22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Izšķirtspēja 0.25 m - 7. cikls, 0.2 m – 8. cikls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RGB, NIR, pēdējie arī NGR </a:t>
            </a:r>
            <a:endParaRPr lang="lv-LV" sz="2200" dirty="0"/>
          </a:p>
          <a:p>
            <a:pPr>
              <a:lnSpc>
                <a:spcPct val="110000"/>
              </a:lnSpc>
            </a:pPr>
            <a:endParaRPr lang="lv-LV" sz="240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75B20A7-C17A-4601-B82C-5FDF537533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24009" y="6232531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9837C3A1-6A2E-42A8-BA5F-226D080087CF}" type="slidenum">
              <a:rPr lang="en-US" altLang="lv-LV" sz="1800" smtClean="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3</a:t>
            </a:fld>
            <a:endParaRPr lang="en-US" alt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4F7EBF8-D2F1-AE4B-860E-DA2C37CA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97" y="1500188"/>
            <a:ext cx="7298932" cy="5167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EF4D37-D2E4-EEF7-36D9-D1E19DC3422F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6C6DAD-0B54-C399-1DB0-30415B643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1708813"/>
            <a:ext cx="7393809" cy="4523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F91C57-67BA-48FA-86A5-2B4D6957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 err="1"/>
              <a:t>Fotoplāni</a:t>
            </a:r>
            <a:endParaRPr lang="lv-LV" sz="4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A787C-BAD4-4E99-895A-6386882A3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75" y="1839877"/>
            <a:ext cx="3687523" cy="4195355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 err="1">
                <a:latin typeface="Tahoma"/>
                <a:ea typeface="Tahoma"/>
                <a:cs typeface="Tahoma"/>
              </a:rPr>
              <a:t>Fotoplāni</a:t>
            </a:r>
            <a:r>
              <a:rPr lang="lv-LV" sz="2200" dirty="0">
                <a:latin typeface="Tahoma"/>
                <a:ea typeface="Tahoma"/>
                <a:cs typeface="Tahoma"/>
              </a:rPr>
              <a:t> kā aerofotogrāfijas slānis pirms </a:t>
            </a:r>
            <a:r>
              <a:rPr lang="lv-LV" sz="2200" dirty="0" err="1">
                <a:latin typeface="Tahoma"/>
                <a:ea typeface="Tahoma"/>
                <a:cs typeface="Tahoma"/>
              </a:rPr>
              <a:t>ortofoto</a:t>
            </a:r>
            <a:endParaRPr lang="lv-LV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Precīza ainu uzņemšanas informācija nav pieejama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Izmantota par pamatu masveida kadastra ierādīšanai 90-to gadu sākumā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0FF4B-BE04-08BD-DA18-68AB3A83D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419" y="2918710"/>
            <a:ext cx="5332466" cy="3664652"/>
          </a:xfrm>
          <a:prstGeom prst="rect">
            <a:avLst/>
          </a:prstGeom>
        </p:spPr>
      </p:pic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52EE0317-4DC5-92DA-9D80-22C68D4D525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24009" y="6232531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9837C3A1-6A2E-42A8-BA5F-226D080087CF}" type="slidenum">
              <a:rPr lang="en-US" altLang="lv-LV" sz="1800" smtClean="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4</a:t>
            </a:fld>
            <a:endParaRPr lang="en-US" alt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4583D-C099-E63D-7237-4DD16B61C74D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91C57-67BA-48FA-86A5-2B4D6957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 err="1"/>
              <a:t>Satelītattēli</a:t>
            </a:r>
            <a:endParaRPr lang="lv-LV" sz="4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A787C-BAD4-4E99-895A-6386882A3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76" y="1782764"/>
            <a:ext cx="4399701" cy="4252468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 err="1">
                <a:latin typeface="Tahoma"/>
                <a:ea typeface="Tahoma"/>
                <a:cs typeface="Tahoma"/>
              </a:rPr>
              <a:t>WorldView</a:t>
            </a:r>
            <a:r>
              <a:rPr lang="lv-LV" sz="2200" dirty="0">
                <a:latin typeface="Tahoma"/>
                <a:ea typeface="Tahoma"/>
                <a:cs typeface="Tahoma"/>
              </a:rPr>
              <a:t>/</a:t>
            </a:r>
            <a:r>
              <a:rPr lang="lv-LV" sz="2200" dirty="0" err="1">
                <a:latin typeface="Tahoma"/>
                <a:ea typeface="Tahoma"/>
                <a:cs typeface="Tahoma"/>
              </a:rPr>
              <a:t>GeoEye</a:t>
            </a:r>
            <a:r>
              <a:rPr lang="lv-LV" sz="2200" dirty="0">
                <a:latin typeface="Tahoma"/>
                <a:ea typeface="Tahoma"/>
                <a:cs typeface="Tahoma"/>
              </a:rPr>
              <a:t>/</a:t>
            </a:r>
            <a:r>
              <a:rPr lang="lv-LV" sz="2200" dirty="0" err="1">
                <a:latin typeface="Tahoma"/>
                <a:ea typeface="Tahoma"/>
                <a:cs typeface="Tahoma"/>
              </a:rPr>
              <a:t>Kompsat</a:t>
            </a:r>
            <a:endParaRPr lang="lv-LV" sz="2200" dirty="0" err="1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Pieejami RGB, NIR un sagatavošanā arī NGR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Zināms datums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Izšķirtspēja 0,5 m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Vietām var būt jaunāki dati, kā OF, kas daļēji aizvieto lēno OF uzņemšanu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452B8209-32B4-F116-DD4E-5475A692832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24009" y="6232531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9837C3A1-6A2E-42A8-BA5F-226D080087CF}" type="slidenum">
              <a:rPr lang="en-US" altLang="lv-LV" sz="1800" smtClean="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5</a:t>
            </a:fld>
            <a:endParaRPr lang="en-US" alt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7F9C7-D000-ACD8-323A-ACDADF7C6272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Attēls 7" descr="Attēls, kurā ir diagramma&#10;&#10;Apraksts ģenerēts automātiski">
            <a:extLst>
              <a:ext uri="{FF2B5EF4-FFF2-40B4-BE49-F238E27FC236}">
                <a16:creationId xmlns:a16="http://schemas.microsoft.com/office/drawing/2014/main" id="{5D872132-B6F6-232C-9B2A-994EDE05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02" y="1782591"/>
            <a:ext cx="6032819" cy="4296637"/>
          </a:xfrm>
          <a:prstGeom prst="rect">
            <a:avLst/>
          </a:prstGeom>
        </p:spPr>
      </p:pic>
      <p:pic>
        <p:nvPicPr>
          <p:cNvPr id="9" name="Attēls 9" descr="Attēls, kurā ir diagramma&#10;&#10;Apraksts ģenerēts automātiski">
            <a:extLst>
              <a:ext uri="{FF2B5EF4-FFF2-40B4-BE49-F238E27FC236}">
                <a16:creationId xmlns:a16="http://schemas.microsoft.com/office/drawing/2014/main" id="{FCD606F6-8704-13D6-C243-9125A8126D1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8343" t="7066" r="6892" b="-214"/>
          <a:stretch/>
        </p:blipFill>
        <p:spPr>
          <a:xfrm>
            <a:off x="5185202" y="1647760"/>
            <a:ext cx="6671789" cy="4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/>
              <a:t>Sentinel-2 vasaras </a:t>
            </a:r>
            <a:r>
              <a:rPr lang="lv-LV" sz="4400" err="1"/>
              <a:t>mozaīkaS</a:t>
            </a:r>
            <a:endParaRPr lang="lv-LV" sz="4400"/>
          </a:p>
        </p:txBody>
      </p:sp>
      <p:pic>
        <p:nvPicPr>
          <p:cNvPr id="6" name="Attēls 6">
            <a:extLst>
              <a:ext uri="{FF2B5EF4-FFF2-40B4-BE49-F238E27FC236}">
                <a16:creationId xmlns:a16="http://schemas.microsoft.com/office/drawing/2014/main" id="{D085B76D-C1DB-5A0F-B16E-346CC2ABA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853" y="1894846"/>
            <a:ext cx="7331234" cy="4313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6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A7A3E64-D185-A6FE-CB5C-3EA4B5EF4BD8}"/>
              </a:ext>
            </a:extLst>
          </p:cNvPr>
          <p:cNvSpPr txBox="1">
            <a:spLocks/>
          </p:cNvSpPr>
          <p:nvPr/>
        </p:nvSpPr>
        <p:spPr>
          <a:xfrm>
            <a:off x="418902" y="1631742"/>
            <a:ext cx="3681553" cy="48077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Tx/>
              <a:buSzPct val="80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Tx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Pikseļu vērtību statistikas aprēķināšana ar </a:t>
            </a:r>
            <a:r>
              <a:rPr lang="lv-LV" sz="2200" dirty="0" err="1">
                <a:latin typeface="Tahoma"/>
                <a:ea typeface="Tahoma"/>
                <a:cs typeface="Tahoma"/>
              </a:rPr>
              <a:t>geomediānas</a:t>
            </a:r>
            <a:r>
              <a:rPr lang="lv-LV" sz="2200" dirty="0">
                <a:latin typeface="Tahoma"/>
                <a:ea typeface="Tahoma"/>
                <a:cs typeface="Tahoma"/>
              </a:rPr>
              <a:t> metodi</a:t>
            </a:r>
            <a:endParaRPr lang="lv-LV" dirty="0"/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Labi izsekojamas pārmaiņas gada griezumā</a:t>
            </a:r>
            <a:endParaRPr lang="lv-LV" sz="2200" dirty="0"/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Aprēķini Baltijas valstīm, 10 spektra joslām visā Sentinel-2 novērojumu periodā</a:t>
            </a: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Dati izmantojami kā reference citu problēmu risināšanā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8FDFA-26B8-CD0F-4D96-5D42D433E5B8}"/>
              </a:ext>
            </a:extLst>
          </p:cNvPr>
          <p:cNvGrpSpPr/>
          <p:nvPr/>
        </p:nvGrpSpPr>
        <p:grpSpPr>
          <a:xfrm>
            <a:off x="4099743" y="1716562"/>
            <a:ext cx="7847281" cy="4495021"/>
            <a:chOff x="4215881" y="2551922"/>
            <a:chExt cx="7640216" cy="43045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95302-F5A6-DB78-F956-2135BD3791F3}"/>
                </a:ext>
              </a:extLst>
            </p:cNvPr>
            <p:cNvSpPr/>
            <p:nvPr/>
          </p:nvSpPr>
          <p:spPr>
            <a:xfrm>
              <a:off x="4215881" y="2551922"/>
              <a:ext cx="7640216" cy="4304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9" descr="Map&#10;&#10;Description automatically generated">
              <a:extLst>
                <a:ext uri="{FF2B5EF4-FFF2-40B4-BE49-F238E27FC236}">
                  <a16:creationId xmlns:a16="http://schemas.microsoft.com/office/drawing/2014/main" id="{6F5761C9-0390-6FE1-91D6-EF5F09C7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947" y="2902082"/>
              <a:ext cx="2593672" cy="3665898"/>
            </a:xfrm>
            <a:prstGeom prst="rect">
              <a:avLst/>
            </a:prstGeom>
          </p:spPr>
        </p:pic>
        <p:pic>
          <p:nvPicPr>
            <p:cNvPr id="3" name="Picture 6" descr="Map&#10;&#10;Description automatically generated">
              <a:extLst>
                <a:ext uri="{FF2B5EF4-FFF2-40B4-BE49-F238E27FC236}">
                  <a16:creationId xmlns:a16="http://schemas.microsoft.com/office/drawing/2014/main" id="{864F50BC-30AC-972A-A766-76FD06C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3746" y="2901257"/>
              <a:ext cx="2593672" cy="3665898"/>
            </a:xfrm>
            <a:prstGeom prst="rect">
              <a:avLst/>
            </a:prstGeom>
          </p:spPr>
        </p:pic>
        <p:pic>
          <p:nvPicPr>
            <p:cNvPr id="7" name="Picture 8" descr="Map&#10;&#10;Description automatically generated">
              <a:extLst>
                <a:ext uri="{FF2B5EF4-FFF2-40B4-BE49-F238E27FC236}">
                  <a16:creationId xmlns:a16="http://schemas.microsoft.com/office/drawing/2014/main" id="{A1623B7D-0CD3-6F86-0C0C-C8B2559A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1627" y="2902373"/>
              <a:ext cx="2593672" cy="3665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0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7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3E052DD-8C66-DBFF-9C38-6A81C57AD1BD}"/>
              </a:ext>
            </a:extLst>
          </p:cNvPr>
          <p:cNvSpPr txBox="1">
            <a:spLocks/>
          </p:cNvSpPr>
          <p:nvPr/>
        </p:nvSpPr>
        <p:spPr>
          <a:xfrm>
            <a:off x="427276" y="2196518"/>
            <a:ext cx="6246031" cy="36145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Tx/>
              <a:buSzPct val="85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Tx/>
              <a:buSzPct val="80000"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Tx/>
              <a:buFont typeface="Wingdings" panose="05000000000000000000" pitchFamily="2" charset="2"/>
              <a:buChar char="§"/>
              <a:defRPr kumimoji="0" sz="2100" b="0" kern="1200" cap="none" baseline="0">
                <a:solidFill>
                  <a:srgbClr val="3735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Regulāri atjaunota mozaīka no attēliem, kuros mākoņu daudzums mazāks par 10%</a:t>
            </a:r>
            <a:endParaRPr lang="lv-LV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2200" dirty="0">
                <a:latin typeface="Tahoma"/>
                <a:ea typeface="Tahoma"/>
                <a:cs typeface="Tahoma"/>
              </a:rPr>
              <a:t>Sezonai aktuāli references dati - situācija lauksaimniecības un mežu zemēs, sniega segas esamība, applūšana, ledus stāvoklis, sanešu plūsmas u.c.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1F4BC24-280A-FB9D-FF73-F8641C8F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245" y="351"/>
            <a:ext cx="5028639" cy="68556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01A0F3-7E80-7997-B573-BA92EEB66C49}"/>
              </a:ext>
            </a:extLst>
          </p:cNvPr>
          <p:cNvSpPr txBox="1">
            <a:spLocks/>
          </p:cNvSpPr>
          <p:nvPr/>
        </p:nvSpPr>
        <p:spPr>
          <a:xfrm>
            <a:off x="803564" y="543579"/>
            <a:ext cx="6359237" cy="2147046"/>
          </a:xfrm>
          <a:prstGeom prst="rect">
            <a:avLst/>
          </a:prstGeom>
        </p:spPr>
        <p:txBody>
          <a:bodyPr lIns="91440" tIns="45720" rIns="91440" bIns="91440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cap="all" baseline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lv-LV" sz="4400">
                <a:ea typeface="+mj-lt"/>
                <a:cs typeface="+mj-lt"/>
              </a:rPr>
              <a:t>SENTINEL-2  AKTUĀLĀ MOZAĪKA</a:t>
            </a:r>
            <a:endParaRPr lang="lv-LV" sz="4400" b="0">
              <a:ea typeface="+mj-lt"/>
              <a:cs typeface="+mj-lt"/>
            </a:endParaRPr>
          </a:p>
          <a:p>
            <a:endParaRPr lang="lv-LV" sz="440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A21477A-93DE-D743-22E1-1F781D87C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" r="4412" b="595"/>
          <a:stretch/>
        </p:blipFill>
        <p:spPr>
          <a:xfrm>
            <a:off x="2034072" y="4875958"/>
            <a:ext cx="1514740" cy="1292685"/>
          </a:xfrm>
          <a:prstGeom prst="rect">
            <a:avLst/>
          </a:prstGeom>
        </p:spPr>
      </p:pic>
      <p:pic>
        <p:nvPicPr>
          <p:cNvPr id="6" name="Picture 8" descr="Map&#10;&#10;Description automatically generated">
            <a:extLst>
              <a:ext uri="{FF2B5EF4-FFF2-40B4-BE49-F238E27FC236}">
                <a16:creationId xmlns:a16="http://schemas.microsoft.com/office/drawing/2014/main" id="{D378A47D-C8AF-9628-E4C0-A243CDDC4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" t="18966" r="-833" b="-18534"/>
          <a:stretch/>
        </p:blipFill>
        <p:spPr>
          <a:xfrm>
            <a:off x="5292012" y="4874933"/>
            <a:ext cx="1506927" cy="1554691"/>
          </a:xfrm>
          <a:prstGeom prst="rect">
            <a:avLst/>
          </a:prstGeom>
        </p:spPr>
      </p:pic>
      <p:pic>
        <p:nvPicPr>
          <p:cNvPr id="9" name="Picture 9" descr="A picture containing stone&#10;&#10;Description automatically generated">
            <a:extLst>
              <a:ext uri="{FF2B5EF4-FFF2-40B4-BE49-F238E27FC236}">
                <a16:creationId xmlns:a16="http://schemas.microsoft.com/office/drawing/2014/main" id="{505EFE46-3428-6573-33F1-8A0AD83F07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82" r="13598" b="-461"/>
          <a:stretch/>
        </p:blipFill>
        <p:spPr>
          <a:xfrm>
            <a:off x="3612503" y="4876742"/>
            <a:ext cx="1585001" cy="12799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82E8E3E-E313-6C52-27CA-9E7782CE0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90" y="4877774"/>
            <a:ext cx="1561323" cy="12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lv-LV" sz="2400">
                <a:latin typeface="Tahoma"/>
                <a:ea typeface="Tahoma"/>
                <a:cs typeface="Tahoma"/>
              </a:rPr>
              <a:t>Zemes reljefa modelis (DTM)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8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56C52-B889-12C5-C3A3-1C1427EB0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18" y="1690688"/>
            <a:ext cx="3409214" cy="262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BB562-9C18-1343-2793-D9D4097CF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765"/>
            <a:ext cx="5627026" cy="428519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CC4B878-800E-CCEE-111A-F873E9A3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11" y="4157303"/>
            <a:ext cx="7046789" cy="248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4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E10B-FF67-EF47-8B3D-5CC3585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ALS (</a:t>
            </a:r>
            <a:r>
              <a:rPr lang="lv-LV" err="1"/>
              <a:t>liDAR</a:t>
            </a:r>
            <a:r>
              <a:rPr lang="lv-LV"/>
              <a:t>) produkti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7415-6137-DAEB-65B4-4F93129E3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lv-LV" sz="2400">
                <a:latin typeface="Tahoma"/>
                <a:ea typeface="Tahoma"/>
                <a:cs typeface="Tahoma"/>
              </a:rPr>
              <a:t>Virsmas modelis (DSM)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F2F1-0242-583A-F0EA-AD115C3C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388" y="6286223"/>
            <a:ext cx="763013" cy="477714"/>
          </a:xfr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fld id="{2C33E77D-BB9E-42E5-8E70-21A8BE35892F}" type="slidenum">
              <a:rPr lang="lv-LV" sz="1800">
                <a:solidFill>
                  <a:srgbClr val="7A8C8E">
                    <a:lumMod val="60000"/>
                    <a:lumOff val="40000"/>
                  </a:srgbClr>
                </a:solidFill>
                <a:latin typeface="Tahoma"/>
                <a:ea typeface="Tahoma"/>
                <a:cs typeface="Tahoma"/>
              </a:rPr>
              <a:pPr/>
              <a:t>9</a:t>
            </a:fld>
            <a:endParaRPr lang="lv-LV" sz="1800">
              <a:solidFill>
                <a:srgbClr val="7A8C8E">
                  <a:lumMod val="60000"/>
                  <a:lumOff val="40000"/>
                </a:srgb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938C-71EF-1577-9DFB-F94E883BF7AC}"/>
              </a:ext>
            </a:extLst>
          </p:cNvPr>
          <p:cNvSpPr txBox="1"/>
          <p:nvPr/>
        </p:nvSpPr>
        <p:spPr>
          <a:xfrm>
            <a:off x="160599" y="6340414"/>
            <a:ext cx="142630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7A8C8E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12.04.2023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80355-8495-AB78-1B14-EAB511CE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72"/>
            <a:ext cx="5626800" cy="432113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6C02CA0-4A5B-EC06-C88C-97436C47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00" y="4157583"/>
            <a:ext cx="7045200" cy="2486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409AF0-05F9-F902-2484-F61871116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18" y="1691529"/>
            <a:ext cx="3412144" cy="26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9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siness plan presentati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ielāgots 6">
      <a:majorFont>
        <a:latin typeface="Tahoma BOL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Zinojums_APV_ITprojekti.potx" id="{40B7C018-6CCA-4B8A-BCF4-ACCF5FE8FB6C}" vid="{726849CD-2FA5-4AF6-B401-59E4FDDCF1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Office PowerPoint</Application>
  <PresentationFormat>Widescreen</PresentationFormat>
  <Paragraphs>147</Paragraphs>
  <Slides>20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Open Sans</vt:lpstr>
      <vt:lpstr>Tahoma</vt:lpstr>
      <vt:lpstr>Tahoma BOLD</vt:lpstr>
      <vt:lpstr>Wingdings</vt:lpstr>
      <vt:lpstr>Business plan presentation</vt:lpstr>
      <vt:lpstr>Office Theme</vt:lpstr>
      <vt:lpstr>Attālā izpēte AS “Latvijas valsts meži”  no pamatkartēm līdz datiem</vt:lpstr>
      <vt:lpstr>Pamatkartes un FONA KARTES</vt:lpstr>
      <vt:lpstr>ortofoto</vt:lpstr>
      <vt:lpstr>Fotoplāni</vt:lpstr>
      <vt:lpstr>Satelītattēli</vt:lpstr>
      <vt:lpstr>Sentinel-2 vasaras mozaīkaS</vt:lpstr>
      <vt:lpstr>PowerPoint Presentation</vt:lpstr>
      <vt:lpstr>ALS (liDAR) produkti</vt:lpstr>
      <vt:lpstr>ALS (liDAR) produkti</vt:lpstr>
      <vt:lpstr>ALS (liDAR) produkti</vt:lpstr>
      <vt:lpstr>ALS (liDAR) produkti</vt:lpstr>
      <vt:lpstr>ALS (liDAR) produkti</vt:lpstr>
      <vt:lpstr>ALS (liDAR) produkti</vt:lpstr>
      <vt:lpstr>Dati no attālās izpētes</vt:lpstr>
      <vt:lpstr>Dati no attālās izpētes</vt:lpstr>
      <vt:lpstr>Dati no attālās izpētes</vt:lpstr>
      <vt:lpstr>Dati no attālās izpētes</vt:lpstr>
      <vt:lpstr>LVM GEO un OLIS</vt:lpstr>
      <vt:lpstr>LVM GEO un OLIS</vt:lpstr>
      <vt:lpstr>LVM GEO KLIENTI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Attālā izpēte AS “Latvijas valsts meži”  no pamatkartēm līdz datiem</dc:title>
  <dc:creator>Agnis Rečs</dc:creator>
  <cp:lastModifiedBy>Karīna Dvorjaņinova</cp:lastModifiedBy>
  <cp:revision>82</cp:revision>
  <dcterms:created xsi:type="dcterms:W3CDTF">2023-04-10T16:06:41Z</dcterms:created>
  <dcterms:modified xsi:type="dcterms:W3CDTF">2023-04-14T11:22:09Z</dcterms:modified>
</cp:coreProperties>
</file>