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1" r:id="rId4"/>
    <p:sldId id="259" r:id="rId5"/>
    <p:sldId id="29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2" r:id="rId23"/>
    <p:sldId id="280" r:id="rId24"/>
    <p:sldId id="281" r:id="rId25"/>
    <p:sldId id="276" r:id="rId26"/>
    <p:sldId id="277" r:id="rId27"/>
    <p:sldId id="278" r:id="rId28"/>
    <p:sldId id="286" r:id="rId29"/>
    <p:sldId id="292" r:id="rId30"/>
    <p:sldId id="288" r:id="rId31"/>
    <p:sldId id="28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8F7299-C1F5-4B9D-A28E-709C0BD9C3A6}" v="273" dt="2023-04-10T10:30:50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C77F-4251-BB71-ECD8-2C249268C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12D2D-EE78-9577-48CE-D471E40BF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7D1B4-F37F-7187-CC71-7FFE87CA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0A2D9-E728-4E17-AAFA-90792044E5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BAD61-D4D9-C196-1C5C-19394C40A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D6E44-616E-99B9-BE38-53889368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2394-1817-4379-A60F-E197AFAF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9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76A14-6CD6-6770-C1BF-97E58AA25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DD2F29-C646-7928-BD25-B75FA319F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2E8EB-E9F0-9733-1238-4A29BEE63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0A2D9-E728-4E17-AAFA-90792044E5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BE2F9-B720-3ACF-AAE0-B1606058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37269-46CF-BE80-159E-2F6AFA95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2394-1817-4379-A60F-E197AFAF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AEDFB7-6D60-DD85-DEEB-1668B831FF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9C152D-86BA-C714-578B-345E6C44E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CC6CB-5B9E-6898-19B4-80C486F30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0A2D9-E728-4E17-AAFA-90792044E5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AAA00-0CFE-FF0B-C8CF-92E4EE8B1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7EDF-6820-54D1-3717-75FF9152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2394-1817-4379-A60F-E197AFAF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C63A4-9EA1-8B1F-D0B1-DB7BF6A3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B3B1F-87E9-A738-E369-F426A4665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FC45E-B387-CD59-1727-5E0F6C246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0A2D9-E728-4E17-AAFA-90792044E5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C24B5-7518-B819-D6F6-36819E95F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904A7-D3A6-F1CB-B7B1-AA7AE919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2394-1817-4379-A60F-E197AFAF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6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9B06-DB6E-FC8D-0968-4DBE70BBA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18DE2-2DCA-76B6-32D5-4348E3A6B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D5249-C2DD-ED43-FE26-A270B64AA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0A2D9-E728-4E17-AAFA-90792044E5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A8AFF-DBD4-8E3A-2BC2-340FB4328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8F6DE-A849-C4AA-55FB-F4BE9AE1E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2394-1817-4379-A60F-E197AFAF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6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7E0A9-2679-FAF5-C330-E47026D1E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F1BC2-4FC7-DCA2-384B-A136DEBB78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DBE91-0C74-DD9B-ED51-9B27F9861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1ADC7-4F85-6E9A-A102-49C55B63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0A2D9-E728-4E17-AAFA-90792044E5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4A595-BE88-1763-D91F-D96F15DE5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E15F7-A0BB-C917-B3B6-1315C8C3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2394-1817-4379-A60F-E197AFAF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1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C0E3-F2F5-BEBD-63A5-C2C4B4CB2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68B04-697A-2D4C-805F-E4374523B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201542-40B0-4261-5F01-745709A72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A2AAC1-3EF7-2A04-F536-652572C18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9A31DC-7482-6345-A3E3-FC0AAB6C8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16BD3B-508E-5D97-8839-07B727CF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0A2D9-E728-4E17-AAFA-90792044E5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BCB1B9-7749-1BD0-0875-64C2A3491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6C32DD-B5DD-E58B-6EAE-99A57E9E2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2394-1817-4379-A60F-E197AFAF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9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595C6-09DA-A722-959A-1554529A3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BAFBA-EF37-056B-FBB5-5C9DA8B5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0A2D9-E728-4E17-AAFA-90792044E5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3FD00-95B4-92E1-8D30-9F0756B1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74640-2913-0FC7-D49F-49644D96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2394-1817-4379-A60F-E197AFAF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4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E59245-FC3D-2F7E-7D16-DB6579CC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0A2D9-E728-4E17-AAFA-90792044E5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A3A963-D15C-76D4-C115-12603180D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FA4C7-4078-DA86-8F20-16D3BF3A3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2394-1817-4379-A60F-E197AFAF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12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BBE4-CE7C-DD92-6319-8D71309CC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25213-C3CA-44DB-EBD1-889CB93B7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507FB-FA83-11DD-25A5-508EF93D5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4E408-1B24-E73D-DA1D-9286F0B5C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0A2D9-E728-4E17-AAFA-90792044E5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818E1-A40C-4364-7BA5-4BD26EBD4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630ED-4F23-8DD1-7F79-A10098BD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2394-1817-4379-A60F-E197AFAF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04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4FC62-C581-B7A4-3CE2-333CBA9A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D56DC-C011-C47D-6DAB-D8FF76F808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438F0-35F4-709D-FEF7-619C7BAB6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39E8E-507A-2A5A-145E-EAF5154C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0A2D9-E728-4E17-AAFA-90792044E5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3F817-77DD-C5F5-89D2-EF21AAC70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0549F-63FE-BE2D-324F-0073E0FB6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2394-1817-4379-A60F-E197AFAF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76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22623-CFFB-2673-24F8-01DE92A2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E507A-2807-B3B7-2C03-93B0C8B56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4F1F6-8ECD-130C-F8BE-AEA14C36A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0A2D9-E728-4E17-AAFA-90792044E5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C9D2A-2EA9-ACB1-E344-299C6BC0D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85716-BF8D-661C-CAF4-CC34F2065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42394-1817-4379-A60F-E197AFAFA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9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7.JP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8.sv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22.sv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A08BFB-F722-3C79-D9C3-CD0B98FF4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073" y="5733866"/>
            <a:ext cx="1625927" cy="914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806A0B-EA28-1E7A-F6B7-0A6CABC4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33" b="97"/>
          <a:stretch/>
        </p:blipFill>
        <p:spPr>
          <a:xfrm>
            <a:off x="0" y="-1"/>
            <a:ext cx="12192000" cy="4410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653578-8BF9-5592-1454-B692D2957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950" y="4410074"/>
            <a:ext cx="9972675" cy="1074450"/>
          </a:xfrm>
        </p:spPr>
        <p:txBody>
          <a:bodyPr>
            <a:normAutofit/>
          </a:bodyPr>
          <a:lstStyle/>
          <a:p>
            <a:pPr algn="l"/>
            <a:r>
              <a:rPr lang="lv-LV" sz="3200" b="1" dirty="0">
                <a:latin typeface="+mn-lt"/>
              </a:rPr>
              <a:t>Sentinel satelītu datos balstīta pieeja</a:t>
            </a:r>
            <a:br>
              <a:rPr lang="lv-LV" sz="3200" b="1" dirty="0">
                <a:latin typeface="+mn-lt"/>
              </a:rPr>
            </a:br>
            <a:r>
              <a:rPr lang="lv-LV" sz="3200" b="1" dirty="0">
                <a:latin typeface="+mn-lt"/>
              </a:rPr>
              <a:t>derīgo izrakteņu ieguves vietu attālinātam monitoringam</a:t>
            </a:r>
            <a:endParaRPr lang="en-US" sz="32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2E6419-BDFB-9BA8-5023-F923A0F10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529" y="5733866"/>
            <a:ext cx="8763000" cy="712210"/>
          </a:xfrm>
        </p:spPr>
        <p:txBody>
          <a:bodyPr>
            <a:normAutofit fontScale="92500"/>
          </a:bodyPr>
          <a:lstStyle/>
          <a:p>
            <a:pPr algn="l"/>
            <a:r>
              <a:rPr lang="lv-LV" sz="1600" b="1" dirty="0"/>
              <a:t>Dace Zariņa</a:t>
            </a:r>
            <a:r>
              <a:rPr lang="lv-LV" sz="1600" dirty="0"/>
              <a:t>, Valsts vides dienesta Attīstības un uzraudzības departamenta Zemes dzīļu kontroles vadītāja</a:t>
            </a:r>
          </a:p>
          <a:p>
            <a:pPr algn="l"/>
            <a:r>
              <a:rPr lang="lv-LV" sz="1600" b="1" dirty="0"/>
              <a:t>Dainis Jakovels</a:t>
            </a:r>
            <a:r>
              <a:rPr lang="lv-LV" sz="1600" dirty="0"/>
              <a:t>, Vides risinājumu institūta vadošais pētnieks</a:t>
            </a:r>
          </a:p>
        </p:txBody>
      </p:sp>
      <p:pic>
        <p:nvPicPr>
          <p:cNvPr id="8" name="Picture 2" descr="Sākumlapa | Valsts vides dienests">
            <a:extLst>
              <a:ext uri="{FF2B5EF4-FFF2-40B4-BE49-F238E27FC236}">
                <a16:creationId xmlns:a16="http://schemas.microsoft.com/office/drawing/2014/main" id="{D77FC2BE-45F9-7AE3-D3B7-BFB46B1E5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737" y="5713176"/>
            <a:ext cx="619125" cy="93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EED2E77-B17E-AAF1-F41B-7E503E7B3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682" y="5713176"/>
            <a:ext cx="1484412" cy="8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87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587F2-852B-113C-F777-FE8979ECB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945"/>
            <a:ext cx="12192000" cy="597211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B00E4C-DA7D-821B-E310-109C3B80E08E}"/>
              </a:ext>
            </a:extLst>
          </p:cNvPr>
          <p:cNvSpPr txBox="1">
            <a:spLocks/>
          </p:cNvSpPr>
          <p:nvPr/>
        </p:nvSpPr>
        <p:spPr>
          <a:xfrm>
            <a:off x="171452" y="80855"/>
            <a:ext cx="10515600" cy="362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Zemes seguma izmaiņas pēdējā gada laikā</a:t>
            </a: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25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5726CF-02E6-766C-7A99-247511AF9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651"/>
            <a:ext cx="12192000" cy="5946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CFB34C-688B-6F00-5D31-43A1D4C37FF8}"/>
              </a:ext>
            </a:extLst>
          </p:cNvPr>
          <p:cNvSpPr txBox="1">
            <a:spLocks/>
          </p:cNvSpPr>
          <p:nvPr/>
        </p:nvSpPr>
        <p:spPr>
          <a:xfrm>
            <a:off x="171452" y="80855"/>
            <a:ext cx="10515600" cy="362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Zemes seguma izmaiņu veida novērtēšana</a:t>
            </a: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744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1519822099">
            <a:hlinkClick r:id="" action="ppaction://media"/>
            <a:extLst>
              <a:ext uri="{FF2B5EF4-FFF2-40B4-BE49-F238E27FC236}">
                <a16:creationId xmlns:a16="http://schemas.microsoft.com/office/drawing/2014/main" id="{793340AD-B844-53BF-E470-2F8D47E8D4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14"/>
                </p14:media>
              </p:ext>
            </p:extLst>
          </p:nvPr>
        </p:nvPicPr>
        <p:blipFill rotWithShape="1">
          <a:blip r:embed="rId4"/>
          <a:srcRect t="9168" b="3889"/>
          <a:stretch/>
        </p:blipFill>
        <p:spPr>
          <a:xfrm>
            <a:off x="0" y="457199"/>
            <a:ext cx="12192000" cy="59626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B8007C-D385-D009-7AE1-C1F11FDE2E9E}"/>
              </a:ext>
            </a:extLst>
          </p:cNvPr>
          <p:cNvSpPr txBox="1">
            <a:spLocks/>
          </p:cNvSpPr>
          <p:nvPr/>
        </p:nvSpPr>
        <p:spPr>
          <a:xfrm>
            <a:off x="171452" y="80855"/>
            <a:ext cx="10515600" cy="362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Zemes seguma izmaiņu veida ikmēneša novērtēšana</a:t>
            </a: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19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D9EC41-7CA1-9A16-6649-7ECDAE138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2945"/>
            <a:ext cx="12192000" cy="5972110"/>
          </a:xfrm>
          <a:prstGeom prst="rect">
            <a:avLst/>
          </a:prstGeom>
        </p:spPr>
      </p:pic>
      <p:pic>
        <p:nvPicPr>
          <p:cNvPr id="2" name="Dalderi_20210721_20221017">
            <a:hlinkClick r:id="" action="ppaction://media"/>
            <a:extLst>
              <a:ext uri="{FF2B5EF4-FFF2-40B4-BE49-F238E27FC236}">
                <a16:creationId xmlns:a16="http://schemas.microsoft.com/office/drawing/2014/main" id="{44BE005A-5D2A-58AA-A382-D491B3068E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1115" t="10806" r="26904" b="24791"/>
          <a:stretch/>
        </p:blipFill>
        <p:spPr>
          <a:xfrm>
            <a:off x="7629525" y="2722707"/>
            <a:ext cx="4495800" cy="3362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E0AC8DD-6209-A042-437C-7451BAB26D78}"/>
              </a:ext>
            </a:extLst>
          </p:cNvPr>
          <p:cNvSpPr/>
          <p:nvPr/>
        </p:nvSpPr>
        <p:spPr>
          <a:xfrm>
            <a:off x="9255629" y="4313382"/>
            <a:ext cx="1061390" cy="996280"/>
          </a:xfrm>
          <a:custGeom>
            <a:avLst/>
            <a:gdLst>
              <a:gd name="connsiteX0" fmla="*/ 1087120 w 1107440"/>
              <a:gd name="connsiteY0" fmla="*/ 629920 h 985520"/>
              <a:gd name="connsiteX1" fmla="*/ 284480 w 1107440"/>
              <a:gd name="connsiteY1" fmla="*/ 985520 h 985520"/>
              <a:gd name="connsiteX2" fmla="*/ 0 w 1107440"/>
              <a:gd name="connsiteY2" fmla="*/ 426720 h 985520"/>
              <a:gd name="connsiteX3" fmla="*/ 172720 w 1107440"/>
              <a:gd name="connsiteY3" fmla="*/ 0 h 985520"/>
              <a:gd name="connsiteX4" fmla="*/ 528320 w 1107440"/>
              <a:gd name="connsiteY4" fmla="*/ 30480 h 985520"/>
              <a:gd name="connsiteX5" fmla="*/ 1107440 w 1107440"/>
              <a:gd name="connsiteY5" fmla="*/ 518160 h 985520"/>
              <a:gd name="connsiteX6" fmla="*/ 1087120 w 1107440"/>
              <a:gd name="connsiteY6" fmla="*/ 629920 h 98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440" h="985520">
                <a:moveTo>
                  <a:pt x="1087120" y="629920"/>
                </a:moveTo>
                <a:lnTo>
                  <a:pt x="284480" y="985520"/>
                </a:lnTo>
                <a:lnTo>
                  <a:pt x="0" y="426720"/>
                </a:lnTo>
                <a:lnTo>
                  <a:pt x="172720" y="0"/>
                </a:lnTo>
                <a:lnTo>
                  <a:pt x="528320" y="30480"/>
                </a:lnTo>
                <a:lnTo>
                  <a:pt x="1107440" y="518160"/>
                </a:lnTo>
                <a:lnTo>
                  <a:pt x="1087120" y="629920"/>
                </a:lnTo>
                <a:close/>
              </a:path>
            </a:pathLst>
          </a:cu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E9432D-F051-D291-209C-A610A53E7261}"/>
              </a:ext>
            </a:extLst>
          </p:cNvPr>
          <p:cNvSpPr txBox="1">
            <a:spLocks/>
          </p:cNvSpPr>
          <p:nvPr/>
        </p:nvSpPr>
        <p:spPr>
          <a:xfrm>
            <a:off x="171452" y="80855"/>
            <a:ext cx="10515600" cy="362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Detalizētāks ieskats Zemes seguma izmaiņās</a:t>
            </a: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61B28D-B594-4430-7DFA-7816B453AF35}"/>
              </a:ext>
            </a:extLst>
          </p:cNvPr>
          <p:cNvSpPr txBox="1">
            <a:spLocks/>
          </p:cNvSpPr>
          <p:nvPr/>
        </p:nvSpPr>
        <p:spPr>
          <a:xfrm>
            <a:off x="9786324" y="5791200"/>
            <a:ext cx="2677967" cy="362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600" dirty="0">
                <a:solidFill>
                  <a:schemeClr val="bg1"/>
                </a:solidFill>
                <a:latin typeface="+mn-lt"/>
              </a:rPr>
              <a:t>PlanetScope 3.7 m/pix dati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12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00640-DC22-FC9E-5FC5-6952998DA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651"/>
            <a:ext cx="12192000" cy="5946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AB1719-17C7-9306-79CC-D56434F0DB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172" t="78191" r="86016" b="2749"/>
          <a:stretch/>
        </p:blipFill>
        <p:spPr>
          <a:xfrm>
            <a:off x="142875" y="5105400"/>
            <a:ext cx="1562100" cy="1133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7577D4-C9B9-6CD5-3E60-5388245F235D}"/>
              </a:ext>
            </a:extLst>
          </p:cNvPr>
          <p:cNvSpPr txBox="1">
            <a:spLocks/>
          </p:cNvSpPr>
          <p:nvPr/>
        </p:nvSpPr>
        <p:spPr>
          <a:xfrm>
            <a:off x="171452" y="80855"/>
            <a:ext cx="10515600" cy="362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Detektēto gadījumu ranžēšana pēc izmaiņu nozīmīguma</a:t>
            </a: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599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4F147-0FD8-D216-B7F7-91CE21BAD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729"/>
            <a:ext cx="12192000" cy="5946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6BD149-FA75-1D5D-CC41-A6651141C4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094" t="78512" r="86172" b="3068"/>
          <a:stretch/>
        </p:blipFill>
        <p:spPr>
          <a:xfrm>
            <a:off x="133350" y="5124450"/>
            <a:ext cx="15525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01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5DD00-DC6B-0CD5-A810-877BF3F05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828"/>
            <a:ext cx="12192000" cy="5940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D909C7-E07D-D930-AD6C-D1A081865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094" t="78512" r="86172" b="3068"/>
          <a:stretch/>
        </p:blipFill>
        <p:spPr>
          <a:xfrm>
            <a:off x="133350" y="5124450"/>
            <a:ext cx="15525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52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81E96F-D503-F558-432C-39DB500AE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923"/>
            <a:ext cx="12192000" cy="5956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667CB-2A3E-105E-7116-F95745470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094" t="78512" r="86172" b="3068"/>
          <a:stretch/>
        </p:blipFill>
        <p:spPr>
          <a:xfrm>
            <a:off x="133350" y="5124450"/>
            <a:ext cx="15525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76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C037C8-4134-90AC-D2A3-08DF63E91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79"/>
            <a:ext cx="12192000" cy="5943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3B5C3F-071E-BE06-48C2-26096C408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938" t="78527" r="86016" b="2883"/>
          <a:stretch/>
        </p:blipFill>
        <p:spPr>
          <a:xfrm>
            <a:off x="114300" y="5124450"/>
            <a:ext cx="15906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83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DB1C5-47DF-8B2D-0102-F681C18C4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359"/>
            <a:ext cx="12192000" cy="5943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49FB26-B85E-6531-AE66-EF7049B0A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938" t="78527" r="86016" b="2883"/>
          <a:stretch/>
        </p:blipFill>
        <p:spPr>
          <a:xfrm>
            <a:off x="114300" y="5124450"/>
            <a:ext cx="15906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03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ākumlapa | Valsts vides dienests">
            <a:extLst>
              <a:ext uri="{FF2B5EF4-FFF2-40B4-BE49-F238E27FC236}">
                <a16:creationId xmlns:a16="http://schemas.microsoft.com/office/drawing/2014/main" id="{288FD6E8-F311-2E4E-5B8B-6843FB605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165959"/>
            <a:ext cx="619125" cy="93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FE0F98B-E25F-1C2F-9BC6-07F030BC6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07" y="165959"/>
            <a:ext cx="1484412" cy="894500"/>
          </a:xfrm>
          <a:prstGeom prst="rect">
            <a:avLst/>
          </a:prstGeom>
        </p:spPr>
      </p:pic>
      <p:sp>
        <p:nvSpPr>
          <p:cNvPr id="25" name="Trapezoid 24">
            <a:extLst>
              <a:ext uri="{FF2B5EF4-FFF2-40B4-BE49-F238E27FC236}">
                <a16:creationId xmlns:a16="http://schemas.microsoft.com/office/drawing/2014/main" id="{F41114F8-9938-1D72-82A1-6239BDA74AB8}"/>
              </a:ext>
            </a:extLst>
          </p:cNvPr>
          <p:cNvSpPr/>
          <p:nvPr/>
        </p:nvSpPr>
        <p:spPr>
          <a:xfrm>
            <a:off x="4586480" y="2919097"/>
            <a:ext cx="1542474" cy="166256"/>
          </a:xfrm>
          <a:prstGeom prst="trapezoid">
            <a:avLst>
              <a:gd name="adj" fmla="val 178815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4D891C-4359-E335-9082-D77A4DF6D5EF}"/>
              </a:ext>
            </a:extLst>
          </p:cNvPr>
          <p:cNvSpPr/>
          <p:nvPr/>
        </p:nvSpPr>
        <p:spPr>
          <a:xfrm>
            <a:off x="5323081" y="2411096"/>
            <a:ext cx="69273" cy="50800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28246E0-6D8D-297C-A575-93B803281E9E}"/>
              </a:ext>
            </a:extLst>
          </p:cNvPr>
          <p:cNvSpPr/>
          <p:nvPr/>
        </p:nvSpPr>
        <p:spPr>
          <a:xfrm rot="1127983" flipV="1">
            <a:off x="3725291" y="2394614"/>
            <a:ext cx="3322999" cy="6856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8D9C2FE-84C6-EB2C-1A5C-0C2CD5F555CF}"/>
              </a:ext>
            </a:extLst>
          </p:cNvPr>
          <p:cNvSpPr/>
          <p:nvPr/>
        </p:nvSpPr>
        <p:spPr>
          <a:xfrm rot="1079509">
            <a:off x="6391341" y="2755568"/>
            <a:ext cx="604747" cy="11967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FB35D74-ED4F-9EC1-DFA9-7CDB9169282A}"/>
              </a:ext>
            </a:extLst>
          </p:cNvPr>
          <p:cNvSpPr/>
          <p:nvPr/>
        </p:nvSpPr>
        <p:spPr>
          <a:xfrm rot="1079509">
            <a:off x="3817246" y="1875471"/>
            <a:ext cx="626015" cy="12007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3AD0AD7D-38C6-C793-6E50-00A27D51F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9277">
            <a:off x="3917966" y="774179"/>
            <a:ext cx="794653" cy="1099578"/>
          </a:xfrm>
          <a:prstGeom prst="rect">
            <a:avLst/>
          </a:prstGeom>
        </p:spPr>
      </p:pic>
      <p:pic>
        <p:nvPicPr>
          <p:cNvPr id="37" name="Picture 36" descr="A picture containing transport, power shovel&#10;&#10;Description automatically generated">
            <a:extLst>
              <a:ext uri="{FF2B5EF4-FFF2-40B4-BE49-F238E27FC236}">
                <a16:creationId xmlns:a16="http://schemas.microsoft.com/office/drawing/2014/main" id="{D49BFD55-3889-C264-21FA-2330F6528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7401">
            <a:off x="6416481" y="1786576"/>
            <a:ext cx="1137524" cy="992132"/>
          </a:xfrm>
          <a:prstGeom prst="rect">
            <a:avLst/>
          </a:prstGeom>
        </p:spPr>
      </p:pic>
      <p:sp>
        <p:nvSpPr>
          <p:cNvPr id="45" name="Rectangle 3">
            <a:extLst>
              <a:ext uri="{FF2B5EF4-FFF2-40B4-BE49-F238E27FC236}">
                <a16:creationId xmlns:a16="http://schemas.microsoft.com/office/drawing/2014/main" id="{6F9A29E1-2E7E-0FF5-6CD8-78F7B3B82D6A}"/>
              </a:ext>
            </a:extLst>
          </p:cNvPr>
          <p:cNvSpPr/>
          <p:nvPr/>
        </p:nvSpPr>
        <p:spPr>
          <a:xfrm>
            <a:off x="5038190" y="969205"/>
            <a:ext cx="428903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1600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Latvijā ir vairāk kā </a:t>
            </a:r>
            <a:r>
              <a:rPr lang="lv-LV" sz="16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950</a:t>
            </a:r>
            <a:r>
              <a:rPr lang="lv-LV" sz="1600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aktīvas derīgo izrakteņu ieguves vietas un </a:t>
            </a:r>
            <a:r>
              <a:rPr lang="lv-LV" sz="16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</a:t>
            </a:r>
            <a:r>
              <a:rPr lang="lv-LV" sz="1600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aktīvas dabas resursu lietošanas atļaujas</a:t>
            </a:r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F333EB24-860E-1547-47C7-81D9A2D9FC20}"/>
              </a:ext>
            </a:extLst>
          </p:cNvPr>
          <p:cNvSpPr/>
          <p:nvPr/>
        </p:nvSpPr>
        <p:spPr>
          <a:xfrm>
            <a:off x="1857375" y="2688264"/>
            <a:ext cx="250959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v-LV" sz="1600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Derīgo izrakteņu ieguves kontroli VVD veic </a:t>
            </a:r>
            <a:r>
              <a:rPr lang="lv-LV" sz="16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  <a:r>
              <a:rPr lang="lv-LV" sz="1600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inspektori</a:t>
            </a:r>
          </a:p>
        </p:txBody>
      </p:sp>
      <p:sp>
        <p:nvSpPr>
          <p:cNvPr id="47" name="Arrow: Curved Right 46">
            <a:extLst>
              <a:ext uri="{FF2B5EF4-FFF2-40B4-BE49-F238E27FC236}">
                <a16:creationId xmlns:a16="http://schemas.microsoft.com/office/drawing/2014/main" id="{D320B6C4-55B2-8C4B-5F39-8EA2370A5B86}"/>
              </a:ext>
            </a:extLst>
          </p:cNvPr>
          <p:cNvSpPr/>
          <p:nvPr/>
        </p:nvSpPr>
        <p:spPr>
          <a:xfrm rot="1812515">
            <a:off x="2844960" y="1510053"/>
            <a:ext cx="545137" cy="1092050"/>
          </a:xfrm>
          <a:prstGeom prst="curvedRightArrow">
            <a:avLst/>
          </a:prstGeom>
          <a:solidFill>
            <a:schemeClr val="accent6">
              <a:lumMod val="75000"/>
              <a:alpha val="6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48" name="Arrow: Curved Right 47">
            <a:extLst>
              <a:ext uri="{FF2B5EF4-FFF2-40B4-BE49-F238E27FC236}">
                <a16:creationId xmlns:a16="http://schemas.microsoft.com/office/drawing/2014/main" id="{4A02F155-CF28-AD8B-7C21-708788561DDB}"/>
              </a:ext>
            </a:extLst>
          </p:cNvPr>
          <p:cNvSpPr/>
          <p:nvPr/>
        </p:nvSpPr>
        <p:spPr>
          <a:xfrm rot="11975426">
            <a:off x="7368598" y="1883526"/>
            <a:ext cx="545137" cy="1236250"/>
          </a:xfrm>
          <a:prstGeom prst="curvedRightArrow">
            <a:avLst/>
          </a:prstGeom>
          <a:solidFill>
            <a:schemeClr val="accent6">
              <a:lumMod val="75000"/>
              <a:alpha val="6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49" name="Arrow: Chevron 48">
            <a:extLst>
              <a:ext uri="{FF2B5EF4-FFF2-40B4-BE49-F238E27FC236}">
                <a16:creationId xmlns:a16="http://schemas.microsoft.com/office/drawing/2014/main" id="{C1ADDCE6-937B-2B9C-3CE2-0E670A9BA8DE}"/>
              </a:ext>
            </a:extLst>
          </p:cNvPr>
          <p:cNvSpPr/>
          <p:nvPr/>
        </p:nvSpPr>
        <p:spPr>
          <a:xfrm>
            <a:off x="385595" y="1955107"/>
            <a:ext cx="1213091" cy="1143000"/>
          </a:xfrm>
          <a:prstGeom prst="chevr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sp>
        <p:nvSpPr>
          <p:cNvPr id="50" name="Arrow: Chevron 49">
            <a:extLst>
              <a:ext uri="{FF2B5EF4-FFF2-40B4-BE49-F238E27FC236}">
                <a16:creationId xmlns:a16="http://schemas.microsoft.com/office/drawing/2014/main" id="{A72934E8-08D7-D363-DE51-EBEB31CB4BAB}"/>
              </a:ext>
            </a:extLst>
          </p:cNvPr>
          <p:cNvSpPr/>
          <p:nvPr/>
        </p:nvSpPr>
        <p:spPr>
          <a:xfrm>
            <a:off x="324068" y="4764992"/>
            <a:ext cx="1213091" cy="1143000"/>
          </a:xfrm>
          <a:prstGeom prst="chevron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EE9D2D8-3B11-D8E7-5359-AC48AC457F89}"/>
              </a:ext>
            </a:extLst>
          </p:cNvPr>
          <p:cNvCxnSpPr/>
          <p:nvPr/>
        </p:nvCxnSpPr>
        <p:spPr>
          <a:xfrm>
            <a:off x="1537159" y="3524250"/>
            <a:ext cx="8797466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 descr="Text&#10;&#10;Description automatically generated">
            <a:extLst>
              <a:ext uri="{FF2B5EF4-FFF2-40B4-BE49-F238E27FC236}">
                <a16:creationId xmlns:a16="http://schemas.microsoft.com/office/drawing/2014/main" id="{017692D9-1EEF-0F54-9765-9B607382B7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0"/>
          <a:stretch/>
        </p:blipFill>
        <p:spPr>
          <a:xfrm>
            <a:off x="1864292" y="4322624"/>
            <a:ext cx="1485900" cy="1585368"/>
          </a:xfrm>
          <a:prstGeom prst="rect">
            <a:avLst/>
          </a:prstGeom>
        </p:spPr>
      </p:pic>
      <p:sp>
        <p:nvSpPr>
          <p:cNvPr id="55" name="Rectangle 3">
            <a:extLst>
              <a:ext uri="{FF2B5EF4-FFF2-40B4-BE49-F238E27FC236}">
                <a16:creationId xmlns:a16="http://schemas.microsoft.com/office/drawing/2014/main" id="{43049466-B0C0-BC25-A217-F75D9B8AD0C8}"/>
              </a:ext>
            </a:extLst>
          </p:cNvPr>
          <p:cNvSpPr/>
          <p:nvPr/>
        </p:nvSpPr>
        <p:spPr>
          <a:xfrm>
            <a:off x="3374586" y="4014002"/>
            <a:ext cx="6638924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v-LV" sz="16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Uz riskiem balstīta pārbaužu plānošana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v-LV" sz="16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Efektīva cilvēkresursu izmantošana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v-LV" sz="16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Savlaicīga pārkāpuma konstatēšana un novēršana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lv-LV" sz="16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Iekšējos un ārējos normatīvajos aktos noteikto mērķu efektīva sasniegšana</a:t>
            </a:r>
          </a:p>
          <a:p>
            <a:pPr marL="285750" indent="-28575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lv-LV" sz="1600" b="1" dirty="0">
              <a:solidFill>
                <a:srgbClr val="4F742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ctr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lv-LV" sz="1600" b="1" dirty="0">
              <a:solidFill>
                <a:srgbClr val="4F742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E367FD6-6E0A-536A-13FF-3F09821EA3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440" y="2318298"/>
            <a:ext cx="3667479" cy="2221404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6364A2E-9D5B-9712-7D65-9F12A42E88C9}"/>
              </a:ext>
            </a:extLst>
          </p:cNvPr>
          <p:cNvSpPr txBox="1"/>
          <p:nvPr/>
        </p:nvSpPr>
        <p:spPr>
          <a:xfrm>
            <a:off x="8334376" y="4322623"/>
            <a:ext cx="3577008" cy="21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800" dirty="0">
                <a:solidFill>
                  <a:schemeClr val="bg1">
                    <a:lumMod val="65000"/>
                  </a:schemeClr>
                </a:solidFill>
              </a:rPr>
              <a:t>https://videscentrs.lvgmc.lv/iebuvets/zemes-dzilu-informacijas-sistema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D54FF23-3C3D-95C3-E9C8-C14057EACD76}"/>
              </a:ext>
            </a:extLst>
          </p:cNvPr>
          <p:cNvSpPr txBox="1"/>
          <p:nvPr/>
        </p:nvSpPr>
        <p:spPr>
          <a:xfrm>
            <a:off x="385595" y="336869"/>
            <a:ext cx="8153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400" dirty="0">
                <a:latin typeface="Open Sans ExtraBold"/>
                <a:ea typeface="Open Sans ExtraBold"/>
                <a:cs typeface="Open Sans ExtraBold"/>
                <a:sym typeface="Open Sans ExtraBold"/>
              </a:rPr>
              <a:t>Motivācija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2287963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6867BC-8CB7-4DA7-05A6-1C6F0DA4E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369"/>
            <a:ext cx="12192000" cy="595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50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669465-63AF-9FA1-4E2F-E51AE9C9B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0458"/>
            <a:ext cx="12192000" cy="5937084"/>
          </a:xfrm>
          <a:prstGeom prst="rect">
            <a:avLst/>
          </a:prstGeom>
        </p:spPr>
      </p:pic>
      <p:pic>
        <p:nvPicPr>
          <p:cNvPr id="4" name="Kudras_krautuve_20200101_20221031">
            <a:hlinkClick r:id="" action="ppaction://media"/>
            <a:extLst>
              <a:ext uri="{FF2B5EF4-FFF2-40B4-BE49-F238E27FC236}">
                <a16:creationId xmlns:a16="http://schemas.microsoft.com/office/drawing/2014/main" id="{63B7496E-7FE2-C9F7-B6D8-CA41CF728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28" t="10935" r="18491" b="20498"/>
          <a:stretch/>
        </p:blipFill>
        <p:spPr>
          <a:xfrm>
            <a:off x="7060811" y="3196666"/>
            <a:ext cx="5064514" cy="2870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781DF72-214D-CF6F-1205-416662AED842}"/>
              </a:ext>
            </a:extLst>
          </p:cNvPr>
          <p:cNvSpPr>
            <a:spLocks noChangeAspect="1"/>
          </p:cNvSpPr>
          <p:nvPr/>
        </p:nvSpPr>
        <p:spPr>
          <a:xfrm>
            <a:off x="8974890" y="4265332"/>
            <a:ext cx="1521660" cy="906743"/>
          </a:xfrm>
          <a:custGeom>
            <a:avLst/>
            <a:gdLst>
              <a:gd name="connsiteX0" fmla="*/ 0 w 1390650"/>
              <a:gd name="connsiteY0" fmla="*/ 238125 h 866775"/>
              <a:gd name="connsiteX1" fmla="*/ 19050 w 1390650"/>
              <a:gd name="connsiteY1" fmla="*/ 657225 h 866775"/>
              <a:gd name="connsiteX2" fmla="*/ 85725 w 1390650"/>
              <a:gd name="connsiteY2" fmla="*/ 819150 h 866775"/>
              <a:gd name="connsiteX3" fmla="*/ 257175 w 1390650"/>
              <a:gd name="connsiteY3" fmla="*/ 866775 h 866775"/>
              <a:gd name="connsiteX4" fmla="*/ 1171575 w 1390650"/>
              <a:gd name="connsiteY4" fmla="*/ 828675 h 866775"/>
              <a:gd name="connsiteX5" fmla="*/ 1314450 w 1390650"/>
              <a:gd name="connsiteY5" fmla="*/ 742950 h 866775"/>
              <a:gd name="connsiteX6" fmla="*/ 1390650 w 1390650"/>
              <a:gd name="connsiteY6" fmla="*/ 657225 h 866775"/>
              <a:gd name="connsiteX7" fmla="*/ 1362075 w 1390650"/>
              <a:gd name="connsiteY7" fmla="*/ 133350 h 866775"/>
              <a:gd name="connsiteX8" fmla="*/ 1295400 w 1390650"/>
              <a:gd name="connsiteY8" fmla="*/ 47625 h 866775"/>
              <a:gd name="connsiteX9" fmla="*/ 1181100 w 1390650"/>
              <a:gd name="connsiteY9" fmla="*/ 0 h 866775"/>
              <a:gd name="connsiteX10" fmla="*/ 123825 w 1390650"/>
              <a:gd name="connsiteY10" fmla="*/ 38100 h 866775"/>
              <a:gd name="connsiteX11" fmla="*/ 47625 w 1390650"/>
              <a:gd name="connsiteY11" fmla="*/ 114300 h 866775"/>
              <a:gd name="connsiteX12" fmla="*/ 0 w 1390650"/>
              <a:gd name="connsiteY12" fmla="*/ 23812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90650" h="866775">
                <a:moveTo>
                  <a:pt x="0" y="238125"/>
                </a:moveTo>
                <a:lnTo>
                  <a:pt x="19050" y="657225"/>
                </a:lnTo>
                <a:lnTo>
                  <a:pt x="85725" y="819150"/>
                </a:lnTo>
                <a:lnTo>
                  <a:pt x="257175" y="866775"/>
                </a:lnTo>
                <a:lnTo>
                  <a:pt x="1171575" y="828675"/>
                </a:lnTo>
                <a:lnTo>
                  <a:pt x="1314450" y="742950"/>
                </a:lnTo>
                <a:lnTo>
                  <a:pt x="1390650" y="657225"/>
                </a:lnTo>
                <a:lnTo>
                  <a:pt x="1362075" y="133350"/>
                </a:lnTo>
                <a:lnTo>
                  <a:pt x="1295400" y="47625"/>
                </a:lnTo>
                <a:lnTo>
                  <a:pt x="1181100" y="0"/>
                </a:lnTo>
                <a:lnTo>
                  <a:pt x="123825" y="38100"/>
                </a:lnTo>
                <a:lnTo>
                  <a:pt x="47625" y="114300"/>
                </a:lnTo>
                <a:lnTo>
                  <a:pt x="0" y="238125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5271AD-F186-1FE1-88D4-FA26676C1A11}"/>
              </a:ext>
            </a:extLst>
          </p:cNvPr>
          <p:cNvSpPr txBox="1">
            <a:spLocks/>
          </p:cNvSpPr>
          <p:nvPr/>
        </p:nvSpPr>
        <p:spPr>
          <a:xfrm>
            <a:off x="10528841" y="5772727"/>
            <a:ext cx="1629821" cy="362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600" dirty="0">
                <a:solidFill>
                  <a:schemeClr val="bg1"/>
                </a:solidFill>
                <a:latin typeface="+mn-lt"/>
              </a:rPr>
              <a:t>PlanetScope dati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905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9DA9D-CABD-7A14-9C1A-725537AA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828"/>
            <a:ext cx="12192000" cy="594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20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407438-4142-5944-0950-80B9E3275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744"/>
            <a:ext cx="12192000" cy="59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69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554E95-5644-509B-5340-8B8911882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651"/>
            <a:ext cx="12192000" cy="594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98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AB0E67-439F-47C1-ADE4-690911F95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651"/>
            <a:ext cx="12192000" cy="5946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4686C-B491-DF57-92C8-48F76CC9ECDC}"/>
              </a:ext>
            </a:extLst>
          </p:cNvPr>
          <p:cNvSpPr txBox="1"/>
          <p:nvPr/>
        </p:nvSpPr>
        <p:spPr>
          <a:xfrm>
            <a:off x="9671262" y="5681625"/>
            <a:ext cx="2473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lv-LV" dirty="0">
                <a:solidFill>
                  <a:schemeClr val="bg1"/>
                </a:solidFill>
              </a:rPr>
              <a:t>Google Earth: Aug-2020 </a:t>
            </a:r>
          </a:p>
        </p:txBody>
      </p:sp>
    </p:spTree>
    <p:extLst>
      <p:ext uri="{BB962C8B-B14F-4D97-AF65-F5344CB8AC3E}">
        <p14:creationId xmlns:p14="http://schemas.microsoft.com/office/powerpoint/2010/main" val="1128965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F045D-AB65-CA69-7E9A-2DBCB96BD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298"/>
            <a:ext cx="12192000" cy="59594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99C342-4088-78AF-4AC3-6A837F981302}"/>
              </a:ext>
            </a:extLst>
          </p:cNvPr>
          <p:cNvSpPr txBox="1"/>
          <p:nvPr/>
        </p:nvSpPr>
        <p:spPr>
          <a:xfrm>
            <a:off x="8679941" y="5691150"/>
            <a:ext cx="345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lv-LV" dirty="0">
                <a:solidFill>
                  <a:schemeClr val="bg1"/>
                </a:solidFill>
              </a:rPr>
              <a:t>LĢIA 8. cikla ortofoto: 26-Jun-2022 </a:t>
            </a:r>
          </a:p>
        </p:txBody>
      </p:sp>
    </p:spTree>
    <p:extLst>
      <p:ext uri="{BB962C8B-B14F-4D97-AF65-F5344CB8AC3E}">
        <p14:creationId xmlns:p14="http://schemas.microsoft.com/office/powerpoint/2010/main" val="3583971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D9BE6B-3562-6E6A-17FE-3A6BEE1CD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945"/>
            <a:ext cx="12192000" cy="5972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F7482C-938C-E7F5-206B-AFAA596796DA}"/>
              </a:ext>
            </a:extLst>
          </p:cNvPr>
          <p:cNvSpPr txBox="1"/>
          <p:nvPr/>
        </p:nvSpPr>
        <p:spPr>
          <a:xfrm>
            <a:off x="9918912" y="5700675"/>
            <a:ext cx="2203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lv-LV" dirty="0">
                <a:solidFill>
                  <a:schemeClr val="bg1"/>
                </a:solidFill>
              </a:rPr>
              <a:t>Sentinel-2: Aug-2022 </a:t>
            </a:r>
          </a:p>
        </p:txBody>
      </p:sp>
    </p:spTree>
    <p:extLst>
      <p:ext uri="{BB962C8B-B14F-4D97-AF65-F5344CB8AC3E}">
        <p14:creationId xmlns:p14="http://schemas.microsoft.com/office/powerpoint/2010/main" val="1670093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F045D-AB65-CA69-7E9A-2DBCB96BD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9298"/>
            <a:ext cx="12192000" cy="5959404"/>
          </a:xfrm>
          <a:prstGeom prst="rect">
            <a:avLst/>
          </a:prstGeom>
        </p:spPr>
      </p:pic>
      <p:pic>
        <p:nvPicPr>
          <p:cNvPr id="2" name="Kokmuiza_20200505_20221017">
            <a:hlinkClick r:id="" action="ppaction://media"/>
            <a:extLst>
              <a:ext uri="{FF2B5EF4-FFF2-40B4-BE49-F238E27FC236}">
                <a16:creationId xmlns:a16="http://schemas.microsoft.com/office/drawing/2014/main" id="{4546C7BF-832B-3C50-5A16-5FD32CA33A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843"/>
                </p14:media>
              </p:ext>
            </p:extLst>
          </p:nvPr>
        </p:nvPicPr>
        <p:blipFill rotWithShape="1">
          <a:blip r:embed="rId5"/>
          <a:srcRect l="28854" t="11112" r="31146" b="17244"/>
          <a:stretch/>
        </p:blipFill>
        <p:spPr>
          <a:xfrm>
            <a:off x="8228522" y="790575"/>
            <a:ext cx="3830128" cy="3344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D634A8E-5B14-8CF5-2935-82D000E17CF2}"/>
              </a:ext>
            </a:extLst>
          </p:cNvPr>
          <p:cNvSpPr>
            <a:spLocks noChangeAspect="1"/>
          </p:cNvSpPr>
          <p:nvPr/>
        </p:nvSpPr>
        <p:spPr>
          <a:xfrm>
            <a:off x="9371374" y="2033517"/>
            <a:ext cx="2068152" cy="2101356"/>
          </a:xfrm>
          <a:custGeom>
            <a:avLst/>
            <a:gdLst>
              <a:gd name="connsiteX0" fmla="*/ 0 w 4152900"/>
              <a:gd name="connsiteY0" fmla="*/ 19050 h 4219575"/>
              <a:gd name="connsiteX1" fmla="*/ 333375 w 4152900"/>
              <a:gd name="connsiteY1" fmla="*/ 0 h 4219575"/>
              <a:gd name="connsiteX2" fmla="*/ 2095500 w 4152900"/>
              <a:gd name="connsiteY2" fmla="*/ 1390650 h 4219575"/>
              <a:gd name="connsiteX3" fmla="*/ 2828925 w 4152900"/>
              <a:gd name="connsiteY3" fmla="*/ 1628775 h 4219575"/>
              <a:gd name="connsiteX4" fmla="*/ 4152900 w 4152900"/>
              <a:gd name="connsiteY4" fmla="*/ 2809875 h 4219575"/>
              <a:gd name="connsiteX5" fmla="*/ 3905250 w 4152900"/>
              <a:gd name="connsiteY5" fmla="*/ 3048000 h 4219575"/>
              <a:gd name="connsiteX6" fmla="*/ 3162300 w 4152900"/>
              <a:gd name="connsiteY6" fmla="*/ 4219575 h 4219575"/>
              <a:gd name="connsiteX7" fmla="*/ 1990725 w 4152900"/>
              <a:gd name="connsiteY7" fmla="*/ 3667125 h 4219575"/>
              <a:gd name="connsiteX8" fmla="*/ 1038225 w 4152900"/>
              <a:gd name="connsiteY8" fmla="*/ 2124075 h 4219575"/>
              <a:gd name="connsiteX9" fmla="*/ 180975 w 4152900"/>
              <a:gd name="connsiteY9" fmla="*/ 600075 h 4219575"/>
              <a:gd name="connsiteX10" fmla="*/ 0 w 4152900"/>
              <a:gd name="connsiteY10" fmla="*/ 19050 h 421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2900" h="4219575">
                <a:moveTo>
                  <a:pt x="0" y="19050"/>
                </a:moveTo>
                <a:lnTo>
                  <a:pt x="333375" y="0"/>
                </a:lnTo>
                <a:lnTo>
                  <a:pt x="2095500" y="1390650"/>
                </a:lnTo>
                <a:lnTo>
                  <a:pt x="2828925" y="1628775"/>
                </a:lnTo>
                <a:lnTo>
                  <a:pt x="4152900" y="2809875"/>
                </a:lnTo>
                <a:lnTo>
                  <a:pt x="3905250" y="3048000"/>
                </a:lnTo>
                <a:lnTo>
                  <a:pt x="3162300" y="4219575"/>
                </a:lnTo>
                <a:lnTo>
                  <a:pt x="1990725" y="3667125"/>
                </a:lnTo>
                <a:lnTo>
                  <a:pt x="1038225" y="2124075"/>
                </a:lnTo>
                <a:lnTo>
                  <a:pt x="180975" y="600075"/>
                </a:lnTo>
                <a:lnTo>
                  <a:pt x="0" y="1905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530D21-AB8E-AA4B-EF88-AF49EB73555D}"/>
              </a:ext>
            </a:extLst>
          </p:cNvPr>
          <p:cNvSpPr/>
          <p:nvPr/>
        </p:nvSpPr>
        <p:spPr>
          <a:xfrm>
            <a:off x="5343814" y="3502891"/>
            <a:ext cx="1773381" cy="1715655"/>
          </a:xfrm>
          <a:prstGeom prst="ellipse">
            <a:avLst/>
          </a:prstGeom>
          <a:noFill/>
          <a:ln w="254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C7B10D-766D-94E4-1A4D-7FDE9A141FC1}"/>
              </a:ext>
            </a:extLst>
          </p:cNvPr>
          <p:cNvSpPr>
            <a:spLocks noChangeAspect="1"/>
          </p:cNvSpPr>
          <p:nvPr/>
        </p:nvSpPr>
        <p:spPr>
          <a:xfrm>
            <a:off x="10220325" y="2966101"/>
            <a:ext cx="897875" cy="868648"/>
          </a:xfrm>
          <a:prstGeom prst="ellipse">
            <a:avLst/>
          </a:prstGeom>
          <a:noFill/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15D0B3-428A-C469-F0D8-1170B6299879}"/>
              </a:ext>
            </a:extLst>
          </p:cNvPr>
          <p:cNvSpPr txBox="1">
            <a:spLocks/>
          </p:cNvSpPr>
          <p:nvPr/>
        </p:nvSpPr>
        <p:spPr>
          <a:xfrm>
            <a:off x="10504740" y="781339"/>
            <a:ext cx="1629821" cy="362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600" dirty="0">
                <a:solidFill>
                  <a:schemeClr val="bg1"/>
                </a:solidFill>
                <a:latin typeface="+mn-lt"/>
              </a:rPr>
              <a:t>PlanetScope dati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7CE5FB-919F-6A27-733B-492B692628A2}"/>
              </a:ext>
            </a:extLst>
          </p:cNvPr>
          <p:cNvSpPr txBox="1"/>
          <p:nvPr/>
        </p:nvSpPr>
        <p:spPr>
          <a:xfrm>
            <a:off x="8676820" y="5707329"/>
            <a:ext cx="3457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lv-LV" dirty="0">
                <a:solidFill>
                  <a:schemeClr val="bg1"/>
                </a:solidFill>
              </a:rPr>
              <a:t>LĢIA 8. cikla ortofoto: 26-Jun-2022 </a:t>
            </a:r>
          </a:p>
        </p:txBody>
      </p:sp>
    </p:spTree>
    <p:extLst>
      <p:ext uri="{BB962C8B-B14F-4D97-AF65-F5344CB8AC3E}">
        <p14:creationId xmlns:p14="http://schemas.microsoft.com/office/powerpoint/2010/main" val="413324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EBEB520-F7A3-5E2D-5E8B-78BA20338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178" y="3225758"/>
            <a:ext cx="2477065" cy="239272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B888CFE-1A2A-490F-8BA8-D889176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11957"/>
            <a:ext cx="10515600" cy="724766"/>
          </a:xfrm>
        </p:spPr>
        <p:txBody>
          <a:bodyPr>
            <a:normAutofit/>
          </a:bodyPr>
          <a:lstStyle/>
          <a:p>
            <a:r>
              <a:rPr lang="lv-LV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Līdzšinējie rezultāti</a:t>
            </a:r>
            <a:endParaRPr lang="en-US" sz="2800" b="1" dirty="0">
              <a:latin typeface="+mn-lt"/>
            </a:endParaRPr>
          </a:p>
        </p:txBody>
      </p:sp>
      <p:pic>
        <p:nvPicPr>
          <p:cNvPr id="6" name="Picture 2" descr="Sākumlapa | Valsts vides dienests">
            <a:extLst>
              <a:ext uri="{FF2B5EF4-FFF2-40B4-BE49-F238E27FC236}">
                <a16:creationId xmlns:a16="http://schemas.microsoft.com/office/drawing/2014/main" id="{288FD6E8-F311-2E4E-5B8B-6843FB605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165959"/>
            <a:ext cx="619125" cy="93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FE0F98B-E25F-1C2F-9BC6-07F030BC6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07" y="165959"/>
            <a:ext cx="1484412" cy="89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BCBB8E-5D91-2679-0EDA-13E4BD9D9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8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525"/>
            <a:ext cx="12192000" cy="1835727"/>
          </a:xfrm>
          <a:prstGeom prst="rect">
            <a:avLst/>
          </a:prstGeom>
          <a:effectLst/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431CB6BB-67E0-1274-57D8-B371B941DEDC}"/>
              </a:ext>
            </a:extLst>
          </p:cNvPr>
          <p:cNvSpPr/>
          <p:nvPr/>
        </p:nvSpPr>
        <p:spPr>
          <a:xfrm>
            <a:off x="1154145" y="1060459"/>
            <a:ext cx="8455464" cy="28315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2000"/>
              </a:spcAft>
            </a:pPr>
            <a:r>
              <a:rPr lang="lv-LV" sz="20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lv-LV" sz="16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gadījumā konstatēta ieguves uzsākšana bez ieguves projekta</a:t>
            </a:r>
          </a:p>
          <a:p>
            <a:pPr>
              <a:spcAft>
                <a:spcPts val="2000"/>
              </a:spcAft>
            </a:pPr>
            <a:r>
              <a:rPr lang="lv-LV" sz="20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</a:t>
            </a:r>
            <a:r>
              <a:rPr lang="lv-LV" sz="16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gadījumā veicot references datu ievākšanu, konstatēta ieguve ārpus licences laukuma un </a:t>
            </a:r>
            <a:r>
              <a:rPr lang="lv-LV" sz="1600" b="1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atradnes izstrāde </a:t>
            </a:r>
            <a:r>
              <a:rPr lang="lv-LV" sz="16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neatbilstoši projekta nosacījumiem</a:t>
            </a:r>
          </a:p>
          <a:p>
            <a:pPr>
              <a:spcAft>
                <a:spcPts val="2000"/>
              </a:spcAft>
            </a:pPr>
            <a:r>
              <a:rPr lang="lv-LV" sz="20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lv-LV" sz="16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gadījumā projekta dati izmantoti veiktā pārkāpuma pierādījumu nostiprināšanai kriminālprocesa ietvaros</a:t>
            </a:r>
          </a:p>
          <a:p>
            <a:pPr>
              <a:spcAft>
                <a:spcPts val="2000"/>
              </a:spcAft>
            </a:pPr>
            <a:r>
              <a:rPr lang="lv-LV" sz="20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lv-LV" sz="16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gadījumos projekta dati izmantoti veiktā pārkāpuma pierādījumu nostiprināšanai, uzsākot administratīvā pārkāpuma procesu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0B094317-57BE-091D-20AD-5EADBC8F0B9B}"/>
              </a:ext>
            </a:extLst>
          </p:cNvPr>
          <p:cNvSpPr/>
          <p:nvPr/>
        </p:nvSpPr>
        <p:spPr>
          <a:xfrm>
            <a:off x="544105" y="1101233"/>
            <a:ext cx="511987" cy="449177"/>
          </a:xfrm>
          <a:prstGeom prst="chevron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9B58C0E8-92BC-8FCD-ED6D-E9E2181873BB}"/>
              </a:ext>
            </a:extLst>
          </p:cNvPr>
          <p:cNvSpPr/>
          <p:nvPr/>
        </p:nvSpPr>
        <p:spPr>
          <a:xfrm>
            <a:off x="544104" y="1807036"/>
            <a:ext cx="511987" cy="449177"/>
          </a:xfrm>
          <a:prstGeom prst="chevron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CFCAFD09-9D32-4F53-8061-A553A33E62E3}"/>
              </a:ext>
            </a:extLst>
          </p:cNvPr>
          <p:cNvSpPr/>
          <p:nvPr/>
        </p:nvSpPr>
        <p:spPr>
          <a:xfrm>
            <a:off x="544104" y="2490796"/>
            <a:ext cx="511987" cy="449177"/>
          </a:xfrm>
          <a:prstGeom prst="chevron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873BCEC9-DE57-A754-E33B-F22F466209C0}"/>
              </a:ext>
            </a:extLst>
          </p:cNvPr>
          <p:cNvSpPr/>
          <p:nvPr/>
        </p:nvSpPr>
        <p:spPr>
          <a:xfrm>
            <a:off x="544104" y="3304708"/>
            <a:ext cx="511987" cy="449177"/>
          </a:xfrm>
          <a:prstGeom prst="chevron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C96E38E8-FD8B-6286-7D77-CC48CB6E0BDF}"/>
              </a:ext>
            </a:extLst>
          </p:cNvPr>
          <p:cNvSpPr/>
          <p:nvPr/>
        </p:nvSpPr>
        <p:spPr>
          <a:xfrm>
            <a:off x="1389467" y="4233037"/>
            <a:ext cx="3468284" cy="584775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600"/>
              </a:spcBef>
            </a:pPr>
            <a:r>
              <a:rPr lang="lv-LV" sz="1600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Uzlikto administratīvo sodu apmērs:  </a:t>
            </a:r>
            <a:r>
              <a:rPr lang="lv-LV" sz="1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4380 </a:t>
            </a:r>
            <a:r>
              <a:rPr lang="lv-LV" sz="1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</a:t>
            </a:r>
            <a:endParaRPr lang="lv-LV" sz="16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B6C8D2C-436A-0BA4-A6B8-EE73C70CED73}"/>
              </a:ext>
            </a:extLst>
          </p:cNvPr>
          <p:cNvSpPr/>
          <p:nvPr/>
        </p:nvSpPr>
        <p:spPr>
          <a:xfrm>
            <a:off x="6945800" y="4256318"/>
            <a:ext cx="3970651" cy="584775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600"/>
              </a:spcBef>
            </a:pPr>
            <a:r>
              <a:rPr lang="lv-LV" sz="1600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Uzrēķināta </a:t>
            </a:r>
            <a:r>
              <a:rPr lang="lv-LV" sz="1600" dirty="0" err="1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desmitkāršā</a:t>
            </a:r>
            <a:r>
              <a:rPr lang="lv-LV" sz="1600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nodokļa likme </a:t>
            </a:r>
            <a:r>
              <a:rPr lang="lv-LV" sz="1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14011,20 </a:t>
            </a:r>
            <a:r>
              <a:rPr lang="lv-LV" sz="16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</a:t>
            </a:r>
            <a:r>
              <a:rPr lang="lv-LV" sz="1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6841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888CFE-1A2A-490F-8BA8-D889176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76467"/>
            <a:ext cx="9237212" cy="724766"/>
          </a:xfrm>
        </p:spPr>
        <p:txBody>
          <a:bodyPr>
            <a:normAutofit fontScale="90000"/>
          </a:bodyPr>
          <a:lstStyle/>
          <a:p>
            <a:r>
              <a:rPr lang="lv-LV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Biežāk sastopamie pārkāpumi derīgos izrakteņu ieguves laikā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2" descr="Sākumlapa | Valsts vides dienests">
            <a:extLst>
              <a:ext uri="{FF2B5EF4-FFF2-40B4-BE49-F238E27FC236}">
                <a16:creationId xmlns:a16="http://schemas.microsoft.com/office/drawing/2014/main" id="{288FD6E8-F311-2E4E-5B8B-6843FB605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165959"/>
            <a:ext cx="619125" cy="93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FE0F98B-E25F-1C2F-9BC6-07F030BC6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07" y="165959"/>
            <a:ext cx="1484412" cy="89450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45BC4213-4709-1F85-E5A4-510FE3B2AA0A}"/>
              </a:ext>
            </a:extLst>
          </p:cNvPr>
          <p:cNvSpPr/>
          <p:nvPr/>
        </p:nvSpPr>
        <p:spPr>
          <a:xfrm>
            <a:off x="949273" y="1288120"/>
            <a:ext cx="7267575" cy="6155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v-LV" sz="1700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Derīgo izrakteņu ieguve </a:t>
            </a:r>
            <a:r>
              <a:rPr lang="lv-LV" sz="17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 spēkā esošas licences/atļaujas, bez saskaņota ieguves projekta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EB17BA2E-3373-2EE4-1E86-276631ED4881}"/>
              </a:ext>
            </a:extLst>
          </p:cNvPr>
          <p:cNvSpPr/>
          <p:nvPr/>
        </p:nvSpPr>
        <p:spPr>
          <a:xfrm>
            <a:off x="266700" y="1230341"/>
            <a:ext cx="633580" cy="588068"/>
          </a:xfrm>
          <a:prstGeom prst="chevr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DC0FFAF-A0AD-F0FA-8113-12BEAB5EF35A}"/>
              </a:ext>
            </a:extLst>
          </p:cNvPr>
          <p:cNvSpPr/>
          <p:nvPr/>
        </p:nvSpPr>
        <p:spPr>
          <a:xfrm>
            <a:off x="949273" y="2026268"/>
            <a:ext cx="4186070" cy="6155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v-LV" sz="1700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Derīgo izrakteņu ieguve </a:t>
            </a:r>
            <a:r>
              <a:rPr lang="lv-LV" sz="17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ārpus licences laukuma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73032156-0BFD-B4C4-6E47-008A5E573815}"/>
              </a:ext>
            </a:extLst>
          </p:cNvPr>
          <p:cNvSpPr/>
          <p:nvPr/>
        </p:nvSpPr>
        <p:spPr>
          <a:xfrm>
            <a:off x="266700" y="2014258"/>
            <a:ext cx="633580" cy="588068"/>
          </a:xfrm>
          <a:prstGeom prst="chevr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6AEEA5C-E76F-4149-517F-D3B0D85B1FF7}"/>
              </a:ext>
            </a:extLst>
          </p:cNvPr>
          <p:cNvSpPr/>
          <p:nvPr/>
        </p:nvSpPr>
        <p:spPr>
          <a:xfrm>
            <a:off x="944539" y="2855605"/>
            <a:ext cx="5414795" cy="6155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v-LV" sz="1700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Derīgo izrakteņu </a:t>
            </a:r>
            <a:r>
              <a:rPr lang="lv-LV" sz="1700" b="1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ieguves projekta nosacījumu neievēršana</a:t>
            </a: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76134C87-CE0A-2EA6-61DF-2D116304F300}"/>
              </a:ext>
            </a:extLst>
          </p:cNvPr>
          <p:cNvSpPr/>
          <p:nvPr/>
        </p:nvSpPr>
        <p:spPr>
          <a:xfrm>
            <a:off x="266699" y="2773886"/>
            <a:ext cx="633580" cy="588068"/>
          </a:xfrm>
          <a:prstGeom prst="chevr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F6E7A2BD-B5BB-D3D2-5A12-D657FCDE381D}"/>
              </a:ext>
            </a:extLst>
          </p:cNvPr>
          <p:cNvSpPr/>
          <p:nvPr/>
        </p:nvSpPr>
        <p:spPr>
          <a:xfrm>
            <a:off x="944538" y="3640122"/>
            <a:ext cx="4808561" cy="6155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v-LV" sz="1700" dirty="0">
                <a:solidFill>
                  <a:srgbClr val="4F74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Atkritumu apglabāšana derīgo izrakteņu ieguves vietās</a:t>
            </a:r>
            <a:endParaRPr lang="lv-LV" sz="1700" b="1" dirty="0">
              <a:solidFill>
                <a:srgbClr val="4F742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C8435349-A7DC-76C9-CDB9-E3C115FF7DEB}"/>
              </a:ext>
            </a:extLst>
          </p:cNvPr>
          <p:cNvSpPr/>
          <p:nvPr/>
        </p:nvSpPr>
        <p:spPr>
          <a:xfrm>
            <a:off x="266698" y="3639920"/>
            <a:ext cx="633580" cy="588068"/>
          </a:xfrm>
          <a:prstGeom prst="chevron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30048A-B1F3-04A0-D367-F9554F177A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67" y="4634064"/>
            <a:ext cx="2764217" cy="2014862"/>
          </a:xfrm>
          <a:prstGeom prst="rect">
            <a:avLst/>
          </a:prstGeom>
          <a:noFill/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86D7ACB1-DD02-4A9E-8F23-5A1FC91A22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56080" y="4621454"/>
            <a:ext cx="2730885" cy="20141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64AA0B6B-DE41-4A47-B16B-657EF0EE61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4629515"/>
            <a:ext cx="2764217" cy="2010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34994302-B67A-5EC1-F5FC-A15FFCD33F48}"/>
              </a:ext>
            </a:extLst>
          </p:cNvPr>
          <p:cNvSpPr/>
          <p:nvPr/>
        </p:nvSpPr>
        <p:spPr>
          <a:xfrm>
            <a:off x="9262107" y="3591463"/>
            <a:ext cx="2764217" cy="2985433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400"/>
              </a:spcBef>
            </a:pPr>
            <a:r>
              <a:rPr lang="lv-LV" sz="17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Neatbilstoši apsaimniekots neatjaunojams dabas resurss</a:t>
            </a:r>
          </a:p>
          <a:p>
            <a:pPr>
              <a:spcBef>
                <a:spcPts val="1400"/>
              </a:spcBef>
            </a:pPr>
            <a:r>
              <a:rPr lang="lv-LV" sz="17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Netiek maksāts dabas resursu nodoklis</a:t>
            </a:r>
          </a:p>
          <a:p>
            <a:pPr>
              <a:spcBef>
                <a:spcPts val="1400"/>
              </a:spcBef>
            </a:pPr>
            <a:r>
              <a:rPr lang="lv-LV" sz="17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Radīts vides piesārņojums</a:t>
            </a:r>
          </a:p>
          <a:p>
            <a:pPr>
              <a:spcBef>
                <a:spcPts val="1400"/>
              </a:spcBef>
            </a:pPr>
            <a:r>
              <a:rPr lang="lv-LV" sz="17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Negodīga konkurence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FED1DAB6-43D7-C29D-F4C4-7004C7E6EE68}"/>
              </a:ext>
            </a:extLst>
          </p:cNvPr>
          <p:cNvSpPr/>
          <p:nvPr/>
        </p:nvSpPr>
        <p:spPr>
          <a:xfrm>
            <a:off x="9000681" y="3532413"/>
            <a:ext cx="225252" cy="523220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400"/>
              </a:spcBef>
            </a:pPr>
            <a:r>
              <a:rPr lang="lv-LV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A16A7292-38EE-948D-64C4-6CDC675B4589}"/>
              </a:ext>
            </a:extLst>
          </p:cNvPr>
          <p:cNvSpPr/>
          <p:nvPr/>
        </p:nvSpPr>
        <p:spPr>
          <a:xfrm>
            <a:off x="9024797" y="4711927"/>
            <a:ext cx="225252" cy="523220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400"/>
              </a:spcBef>
            </a:pPr>
            <a:r>
              <a:rPr lang="lv-LV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E574A4C4-BC36-BF3F-9EFF-0D995C0F68AB}"/>
              </a:ext>
            </a:extLst>
          </p:cNvPr>
          <p:cNvSpPr/>
          <p:nvPr/>
        </p:nvSpPr>
        <p:spPr>
          <a:xfrm>
            <a:off x="9036855" y="5446938"/>
            <a:ext cx="225252" cy="523220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400"/>
              </a:spcBef>
            </a:pPr>
            <a:r>
              <a:rPr lang="lv-LV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72693A68-A747-6A95-B48E-18E71D353313}"/>
              </a:ext>
            </a:extLst>
          </p:cNvPr>
          <p:cNvSpPr/>
          <p:nvPr/>
        </p:nvSpPr>
        <p:spPr>
          <a:xfrm>
            <a:off x="9042623" y="6112416"/>
            <a:ext cx="225252" cy="523220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400"/>
              </a:spcBef>
            </a:pPr>
            <a:r>
              <a:rPr lang="lv-LV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4B342D5-07B2-F709-6DF2-F753A91CD6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500" t="25294" r="65588" b="21634"/>
          <a:stretch/>
        </p:blipFill>
        <p:spPr>
          <a:xfrm>
            <a:off x="6359334" y="2353766"/>
            <a:ext cx="2497209" cy="2204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CE195A-C440-99D4-A181-1F02377E2E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270" y="1234332"/>
            <a:ext cx="3405762" cy="2186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5377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888CFE-1A2A-490F-8BA8-D889176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11957"/>
            <a:ext cx="10515600" cy="724766"/>
          </a:xfrm>
        </p:spPr>
        <p:txBody>
          <a:bodyPr>
            <a:normAutofit/>
          </a:bodyPr>
          <a:lstStyle/>
          <a:p>
            <a:r>
              <a:rPr lang="lv-LV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Galvenās</a:t>
            </a:r>
            <a:r>
              <a:rPr lang="lv-LV" sz="2800" b="1" dirty="0">
                <a:latin typeface="+mn-lt"/>
              </a:rPr>
              <a:t> atziņas</a:t>
            </a:r>
            <a:endParaRPr lang="en-US" sz="2800" b="1" dirty="0">
              <a:latin typeface="+mn-lt"/>
            </a:endParaRPr>
          </a:p>
        </p:txBody>
      </p:sp>
      <p:pic>
        <p:nvPicPr>
          <p:cNvPr id="6" name="Picture 2" descr="Sākumlapa | Valsts vides dienests">
            <a:extLst>
              <a:ext uri="{FF2B5EF4-FFF2-40B4-BE49-F238E27FC236}">
                <a16:creationId xmlns:a16="http://schemas.microsoft.com/office/drawing/2014/main" id="{288FD6E8-F311-2E4E-5B8B-6843FB605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165959"/>
            <a:ext cx="619125" cy="93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FE0F98B-E25F-1C2F-9BC6-07F030BC6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07" y="165959"/>
            <a:ext cx="1484412" cy="894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A1E9F6-E86B-EA3C-C320-FE084695596D}"/>
              </a:ext>
            </a:extLst>
          </p:cNvPr>
          <p:cNvSpPr txBox="1"/>
          <p:nvPr/>
        </p:nvSpPr>
        <p:spPr>
          <a:xfrm>
            <a:off x="476250" y="1247231"/>
            <a:ext cx="109176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Sentinel datu ievākšanas biežums spēj nodrošināt </a:t>
            </a:r>
            <a:r>
              <a:rPr lang="lv-LV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aktuālāko informāciju </a:t>
            </a: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 Zemes segumu vidēji </a:t>
            </a:r>
            <a:r>
              <a:rPr lang="lv-LV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biežāk nekā reizi mēnesī</a:t>
            </a: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Sentinel datu telpiskā izšķirtspēja (</a:t>
            </a:r>
            <a:r>
              <a:rPr lang="lv-LV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m/pix</a:t>
            </a: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šobrīd ir </a:t>
            </a:r>
            <a:r>
              <a:rPr lang="lv-LV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labākā brīvpieejas datu segmentā</a:t>
            </a: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augstākai detalizācijai ir iespējams izmantot komercsektora datus, piem., PlanetScope 3…4 m/pix.</a:t>
            </a:r>
          </a:p>
          <a:p>
            <a:pPr marL="342900" indent="-342900"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lv-LV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Automatizētas</a:t>
            </a: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Zemes seguma izmaiņu </a:t>
            </a:r>
            <a:r>
              <a:rPr lang="lv-LV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novērtēšanas pamatā </a:t>
            </a: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 datu </a:t>
            </a:r>
            <a:r>
              <a:rPr lang="lv-LV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spektrālā analīze</a:t>
            </a: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kuru iespējams pielietot katrai atsevišķai bezmākoņu ainai, tomēr augstākas ticamības iegūšanai </a:t>
            </a:r>
            <a:r>
              <a:rPr lang="lv-LV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ieteicams izmantot sezonas vai gada laikrindu analīzi</a:t>
            </a: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Sentinel dati ir </a:t>
            </a:r>
            <a:r>
              <a:rPr lang="lv-LV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piemēroti </a:t>
            </a: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interesējošo Zemes seguma </a:t>
            </a:r>
            <a:r>
              <a:rPr lang="lv-LV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izmaiņu (&gt;0,5 ha, kā arī mazāku) automatizētai detektēšanai</a:t>
            </a: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visā Latvijas teritorijā, kā arī detektēto gadījumu </a:t>
            </a:r>
            <a:r>
              <a:rPr lang="lv-LV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risku prioritizēšanai</a:t>
            </a: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 </a:t>
            </a:r>
          </a:p>
          <a:p>
            <a:pPr marL="342900" indent="-342900"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Satelītdati </a:t>
            </a:r>
            <a:r>
              <a:rPr lang="lv-LV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nevar aizvietot inspektoru</a:t>
            </a: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bet </a:t>
            </a:r>
            <a:r>
              <a:rPr lang="lv-LV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 palīdzēt efektīvāk plānot pārbaudes, prioritizēt atbilstoši izvēlētam kritērijam.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B411B0-CE36-7A48-7389-F03256DA78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t="49060" b="25668"/>
          <a:stretch/>
        </p:blipFill>
        <p:spPr>
          <a:xfrm>
            <a:off x="0" y="5426765"/>
            <a:ext cx="12192000" cy="143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68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806A0B-EA28-1E7A-F6B7-0A6CABC438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28" b="97"/>
          <a:stretch/>
        </p:blipFill>
        <p:spPr>
          <a:xfrm>
            <a:off x="0" y="0"/>
            <a:ext cx="12192000" cy="527684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52E6419-BDFB-9BA8-5023-F923A0F10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20200" y="5713176"/>
            <a:ext cx="2714625" cy="712210"/>
          </a:xfrm>
        </p:spPr>
        <p:txBody>
          <a:bodyPr>
            <a:noAutofit/>
          </a:bodyPr>
          <a:lstStyle/>
          <a:p>
            <a:pPr algn="r"/>
            <a:r>
              <a:rPr lang="lv-LV" sz="2000" b="1" dirty="0"/>
              <a:t>Dace.Zarina</a:t>
            </a:r>
            <a:r>
              <a:rPr lang="lv-LV" sz="2000" dirty="0"/>
              <a:t>@vvd.gov.lv </a:t>
            </a:r>
          </a:p>
          <a:p>
            <a:pPr algn="r"/>
            <a:r>
              <a:rPr lang="lv-LV" sz="2000" b="1" dirty="0"/>
              <a:t>Dainis.Jakovels</a:t>
            </a:r>
            <a:r>
              <a:rPr lang="lv-LV" sz="2000" dirty="0"/>
              <a:t>@vri.lv</a:t>
            </a:r>
          </a:p>
        </p:txBody>
      </p:sp>
      <p:pic>
        <p:nvPicPr>
          <p:cNvPr id="8" name="Picture 2" descr="Sākumlapa | Valsts vides dienests">
            <a:extLst>
              <a:ext uri="{FF2B5EF4-FFF2-40B4-BE49-F238E27FC236}">
                <a16:creationId xmlns:a16="http://schemas.microsoft.com/office/drawing/2014/main" id="{D77FC2BE-45F9-7AE3-D3B7-BFB46B1E5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601644"/>
            <a:ext cx="619125" cy="93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EED2E77-B17E-AAF1-F41B-7E503E7B3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88" y="5622031"/>
            <a:ext cx="1484412" cy="8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96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2B76-C098-9ABF-E37B-D5A124FA2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49" y="417751"/>
            <a:ext cx="10515600" cy="724766"/>
          </a:xfrm>
        </p:spPr>
        <p:txBody>
          <a:bodyPr>
            <a:normAutofit/>
          </a:bodyPr>
          <a:lstStyle/>
          <a:p>
            <a:r>
              <a:rPr lang="lv-LV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Sentinel satelītu dati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S2_Dalderi_2021_2022">
            <a:hlinkClick r:id="" action="ppaction://media"/>
            <a:extLst>
              <a:ext uri="{FF2B5EF4-FFF2-40B4-BE49-F238E27FC236}">
                <a16:creationId xmlns:a16="http://schemas.microsoft.com/office/drawing/2014/main" id="{E86E9380-3870-532E-F082-9551DD895A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6955414" y="1641330"/>
            <a:ext cx="4581525" cy="4581525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FC6CDAE-F62B-E653-46B3-4BB609A3D098}"/>
              </a:ext>
            </a:extLst>
          </p:cNvPr>
          <p:cNvSpPr/>
          <p:nvPr/>
        </p:nvSpPr>
        <p:spPr>
          <a:xfrm>
            <a:off x="7420983" y="3717348"/>
            <a:ext cx="1205347" cy="1117600"/>
          </a:xfrm>
          <a:custGeom>
            <a:avLst/>
            <a:gdLst>
              <a:gd name="connsiteX0" fmla="*/ 1087120 w 1107440"/>
              <a:gd name="connsiteY0" fmla="*/ 629920 h 985520"/>
              <a:gd name="connsiteX1" fmla="*/ 284480 w 1107440"/>
              <a:gd name="connsiteY1" fmla="*/ 985520 h 985520"/>
              <a:gd name="connsiteX2" fmla="*/ 0 w 1107440"/>
              <a:gd name="connsiteY2" fmla="*/ 426720 h 985520"/>
              <a:gd name="connsiteX3" fmla="*/ 172720 w 1107440"/>
              <a:gd name="connsiteY3" fmla="*/ 0 h 985520"/>
              <a:gd name="connsiteX4" fmla="*/ 528320 w 1107440"/>
              <a:gd name="connsiteY4" fmla="*/ 30480 h 985520"/>
              <a:gd name="connsiteX5" fmla="*/ 1107440 w 1107440"/>
              <a:gd name="connsiteY5" fmla="*/ 518160 h 985520"/>
              <a:gd name="connsiteX6" fmla="*/ 1087120 w 1107440"/>
              <a:gd name="connsiteY6" fmla="*/ 629920 h 98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440" h="985520">
                <a:moveTo>
                  <a:pt x="1087120" y="629920"/>
                </a:moveTo>
                <a:lnTo>
                  <a:pt x="284480" y="985520"/>
                </a:lnTo>
                <a:lnTo>
                  <a:pt x="0" y="426720"/>
                </a:lnTo>
                <a:lnTo>
                  <a:pt x="172720" y="0"/>
                </a:lnTo>
                <a:lnTo>
                  <a:pt x="528320" y="30480"/>
                </a:lnTo>
                <a:lnTo>
                  <a:pt x="1107440" y="518160"/>
                </a:lnTo>
                <a:lnTo>
                  <a:pt x="1087120" y="629920"/>
                </a:lnTo>
                <a:close/>
              </a:path>
            </a:pathLst>
          </a:cu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Sākumlapa | Valsts vides dienests">
            <a:extLst>
              <a:ext uri="{FF2B5EF4-FFF2-40B4-BE49-F238E27FC236}">
                <a16:creationId xmlns:a16="http://schemas.microsoft.com/office/drawing/2014/main" id="{F52A2C90-9F76-6A03-53DB-6FE7F001B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165959"/>
            <a:ext cx="619125" cy="93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EE9AF93A-0419-3B5B-1BB1-9294111798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07" y="165959"/>
            <a:ext cx="1484412" cy="894500"/>
          </a:xfrm>
          <a:prstGeom prst="rect">
            <a:avLst/>
          </a:prstGeom>
        </p:spPr>
      </p:pic>
      <p:pic>
        <p:nvPicPr>
          <p:cNvPr id="6" name="Picture 5" descr="Image result for Sentinel-2">
            <a:extLst>
              <a:ext uri="{FF2B5EF4-FFF2-40B4-BE49-F238E27FC236}">
                <a16:creationId xmlns:a16="http://schemas.microsoft.com/office/drawing/2014/main" id="{13A80E59-2F0E-3154-1969-259F424F7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2" b="94632" l="10000" r="94833">
                        <a14:foregroundMark x1="80500" y1="90548" x2="87417" y2="64761"/>
                        <a14:foregroundMark x1="87417" y1="94632" x2="94833" y2="68845"/>
                        <a14:foregroundMark x1="34417" y1="84131" x2="24167" y2="36756"/>
                        <a14:foregroundMark x1="24167" y1="36756" x2="28083" y2="28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33" y="4729851"/>
            <a:ext cx="2305405" cy="16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2DE9AC-04FB-0478-AD5B-380E7BA016AB}"/>
              </a:ext>
            </a:extLst>
          </p:cNvPr>
          <p:cNvSpPr txBox="1"/>
          <p:nvPr/>
        </p:nvSpPr>
        <p:spPr>
          <a:xfrm>
            <a:off x="323851" y="1304926"/>
            <a:ext cx="65246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lv-LV" sz="20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Copernicus programma nodrošina labākos brīvpieejas satelītu datus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lv-LV" sz="20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Sentinel-2 ir augstākās izšķirtspējas brīvpieejas satelīti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lv-LV" sz="20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Telpiskā izšķirtspēja – 10 m/pikseli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lv-LV" sz="20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Datu ievākšanas biežums – reizi 5 dienās ar 2 satelītiem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lv-LV" sz="20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Datu arhīvs pieejams kopš 2015. gada jūlija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60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888CFE-1A2A-490F-8BA8-D889176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74073"/>
            <a:ext cx="9467850" cy="724766"/>
          </a:xfrm>
        </p:spPr>
        <p:txBody>
          <a:bodyPr>
            <a:noAutofit/>
          </a:bodyPr>
          <a:lstStyle/>
          <a:p>
            <a:r>
              <a:rPr lang="lv-LV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Sentinel satelītu datos balstīta pieeja derīgo izrakteņu ieguves vietu</a:t>
            </a:r>
            <a:br>
              <a:rPr lang="lv-LV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lv-LV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attālinātam monitoringam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2" descr="Sākumlapa | Valsts vides dienests">
            <a:extLst>
              <a:ext uri="{FF2B5EF4-FFF2-40B4-BE49-F238E27FC236}">
                <a16:creationId xmlns:a16="http://schemas.microsoft.com/office/drawing/2014/main" id="{288FD6E8-F311-2E4E-5B8B-6843FB605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165959"/>
            <a:ext cx="619125" cy="93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FE0F98B-E25F-1C2F-9BC6-07F030BC6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07" y="165959"/>
            <a:ext cx="1484412" cy="894500"/>
          </a:xfrm>
          <a:prstGeom prst="rect">
            <a:avLst/>
          </a:prstGeom>
        </p:spPr>
      </p:pic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3E1D3DB8-344C-DECD-6098-EFC3EAEF7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407" y="1651434"/>
            <a:ext cx="4022064" cy="2300894"/>
          </a:xfrm>
          <a:prstGeom prst="rect">
            <a:avLst/>
          </a:prstGeom>
        </p:spPr>
      </p:pic>
      <p:pic>
        <p:nvPicPr>
          <p:cNvPr id="3" name="S2_Dalderi_2021_2022">
            <a:hlinkClick r:id="" action="ppaction://media"/>
            <a:extLst>
              <a:ext uri="{FF2B5EF4-FFF2-40B4-BE49-F238E27FC236}">
                <a16:creationId xmlns:a16="http://schemas.microsoft.com/office/drawing/2014/main" id="{18F025D7-1710-2938-DB2A-7BD7FF127B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lum bright="20000"/>
          </a:blip>
          <a:stretch>
            <a:fillRect/>
          </a:stretch>
        </p:blipFill>
        <p:spPr>
          <a:xfrm>
            <a:off x="4673620" y="1651434"/>
            <a:ext cx="2300894" cy="2300894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F4A353E-C719-955A-3B72-4F0868AE6AE8}"/>
              </a:ext>
            </a:extLst>
          </p:cNvPr>
          <p:cNvSpPr/>
          <p:nvPr/>
        </p:nvSpPr>
        <p:spPr>
          <a:xfrm>
            <a:off x="4899812" y="2721404"/>
            <a:ext cx="605340" cy="499628"/>
          </a:xfrm>
          <a:custGeom>
            <a:avLst/>
            <a:gdLst>
              <a:gd name="connsiteX0" fmla="*/ 1087120 w 1107440"/>
              <a:gd name="connsiteY0" fmla="*/ 629920 h 985520"/>
              <a:gd name="connsiteX1" fmla="*/ 284480 w 1107440"/>
              <a:gd name="connsiteY1" fmla="*/ 985520 h 985520"/>
              <a:gd name="connsiteX2" fmla="*/ 0 w 1107440"/>
              <a:gd name="connsiteY2" fmla="*/ 426720 h 985520"/>
              <a:gd name="connsiteX3" fmla="*/ 172720 w 1107440"/>
              <a:gd name="connsiteY3" fmla="*/ 0 h 985520"/>
              <a:gd name="connsiteX4" fmla="*/ 528320 w 1107440"/>
              <a:gd name="connsiteY4" fmla="*/ 30480 h 985520"/>
              <a:gd name="connsiteX5" fmla="*/ 1107440 w 1107440"/>
              <a:gd name="connsiteY5" fmla="*/ 518160 h 985520"/>
              <a:gd name="connsiteX6" fmla="*/ 1087120 w 1107440"/>
              <a:gd name="connsiteY6" fmla="*/ 629920 h 98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440" h="985520">
                <a:moveTo>
                  <a:pt x="1087120" y="629920"/>
                </a:moveTo>
                <a:lnTo>
                  <a:pt x="284480" y="985520"/>
                </a:lnTo>
                <a:lnTo>
                  <a:pt x="0" y="426720"/>
                </a:lnTo>
                <a:lnTo>
                  <a:pt x="172720" y="0"/>
                </a:lnTo>
                <a:lnTo>
                  <a:pt x="528320" y="30480"/>
                </a:lnTo>
                <a:lnTo>
                  <a:pt x="1107440" y="518160"/>
                </a:lnTo>
                <a:lnTo>
                  <a:pt x="1087120" y="629920"/>
                </a:lnTo>
                <a:close/>
              </a:path>
            </a:pathLst>
          </a:cu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7361A1-E5CC-C16B-3051-E6FBC230D0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5663" y="1651434"/>
            <a:ext cx="4719906" cy="2300893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B1302895-7CBF-8F50-42AC-DA3FFBE9D290}"/>
              </a:ext>
            </a:extLst>
          </p:cNvPr>
          <p:cNvSpPr/>
          <p:nvPr/>
        </p:nvSpPr>
        <p:spPr>
          <a:xfrm>
            <a:off x="4373648" y="2590957"/>
            <a:ext cx="415945" cy="42184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DB8434A-0213-F531-EEAF-C49FB4D63BDA}"/>
              </a:ext>
            </a:extLst>
          </p:cNvPr>
          <p:cNvSpPr/>
          <p:nvPr/>
        </p:nvSpPr>
        <p:spPr>
          <a:xfrm>
            <a:off x="6914209" y="2590957"/>
            <a:ext cx="415945" cy="42184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2D44EC-05DC-F07C-1170-E38C08A8EDB4}"/>
              </a:ext>
            </a:extLst>
          </p:cNvPr>
          <p:cNvSpPr txBox="1"/>
          <p:nvPr/>
        </p:nvSpPr>
        <p:spPr>
          <a:xfrm>
            <a:off x="452762" y="4179725"/>
            <a:ext cx="39391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 derīgo izrakteņu atradnes</a:t>
            </a:r>
          </a:p>
          <a:p>
            <a:pPr marL="285750" indent="-285750">
              <a:spcAft>
                <a:spcPts val="12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Interesējošā buferzona monitoringam – 800 m</a:t>
            </a:r>
          </a:p>
          <a:p>
            <a:pPr marL="285750" indent="-285750">
              <a:spcAft>
                <a:spcPts val="12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Monitorējamo zemes vienību sasaiste ar kadastra vienībām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478C57-7B68-FDAE-7567-AF57A6C33222}"/>
              </a:ext>
            </a:extLst>
          </p:cNvPr>
          <p:cNvSpPr txBox="1"/>
          <p:nvPr/>
        </p:nvSpPr>
        <p:spPr>
          <a:xfrm>
            <a:off x="4432471" y="4132752"/>
            <a:ext cx="278319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Sentinel-2 datu arhīvs 2016-2022</a:t>
            </a:r>
          </a:p>
          <a:p>
            <a:pPr marL="285750" indent="-285750">
              <a:spcAft>
                <a:spcPts val="12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Automatizēta izmaiņu detektēšana Zemes segumā</a:t>
            </a:r>
          </a:p>
          <a:p>
            <a:pPr marL="285750" indent="-285750">
              <a:spcAft>
                <a:spcPts val="12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Izmaiņu rakstura novērtēšana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87320-AE3B-C619-D874-3F6FF9D3BFD8}"/>
              </a:ext>
            </a:extLst>
          </p:cNvPr>
          <p:cNvSpPr txBox="1"/>
          <p:nvPr/>
        </p:nvSpPr>
        <p:spPr>
          <a:xfrm>
            <a:off x="7505697" y="4132752"/>
            <a:ext cx="41398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Tiešsaites rīks rezultāta vizualizēšanai un analīzei</a:t>
            </a:r>
          </a:p>
          <a:p>
            <a:pPr marL="285750" indent="-285750">
              <a:spcAft>
                <a:spcPts val="12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Detektēto gadījumu prioritizēšana pēc potenciālā riska</a:t>
            </a:r>
          </a:p>
          <a:p>
            <a:pPr marL="285750" indent="-285750">
              <a:spcAft>
                <a:spcPts val="1200"/>
              </a:spcAft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</a:pPr>
            <a:r>
              <a:rPr lang="lv-LV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Prototipa testēšana, iesaistot inspektorus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44F225-DB73-8E08-11A9-0859C8B063CB}"/>
              </a:ext>
            </a:extLst>
          </p:cNvPr>
          <p:cNvCxnSpPr>
            <a:cxnSpLocks/>
          </p:cNvCxnSpPr>
          <p:nvPr/>
        </p:nvCxnSpPr>
        <p:spPr>
          <a:xfrm flipV="1">
            <a:off x="4306227" y="4179725"/>
            <a:ext cx="0" cy="2175214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8E1973-CFB0-8995-9912-D02C9E296F1A}"/>
              </a:ext>
            </a:extLst>
          </p:cNvPr>
          <p:cNvCxnSpPr>
            <a:cxnSpLocks/>
          </p:cNvCxnSpPr>
          <p:nvPr/>
        </p:nvCxnSpPr>
        <p:spPr>
          <a:xfrm flipV="1">
            <a:off x="7330154" y="4214696"/>
            <a:ext cx="0" cy="2175214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93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4B7E09-9D5E-7EF8-BEB5-5AA129B2B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474"/>
            <a:ext cx="12192000" cy="59530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338684-28CD-2A69-12AD-EC095FB3B77F}"/>
              </a:ext>
            </a:extLst>
          </p:cNvPr>
          <p:cNvSpPr txBox="1"/>
          <p:nvPr/>
        </p:nvSpPr>
        <p:spPr>
          <a:xfrm>
            <a:off x="8400561" y="4852950"/>
            <a:ext cx="3769365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lv-LV" dirty="0"/>
              <a:t>Jaunākā pieejamā aina:</a:t>
            </a:r>
          </a:p>
          <a:p>
            <a:pPr marL="285750" indent="-285750">
              <a:buFontTx/>
              <a:buChar char="-"/>
            </a:pPr>
            <a:r>
              <a:rPr lang="lv-LV" b="1" dirty="0"/>
              <a:t>LĢIA 7. cikla ortofoto: 26-Jun-2020</a:t>
            </a:r>
          </a:p>
          <a:p>
            <a:pPr marL="285750" indent="-285750">
              <a:buFontTx/>
              <a:buChar char="-"/>
            </a:pPr>
            <a:endParaRPr lang="lv-LV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FDE47-27B9-B6F1-2209-1C595E9B26A7}"/>
              </a:ext>
            </a:extLst>
          </p:cNvPr>
          <p:cNvSpPr txBox="1">
            <a:spLocks/>
          </p:cNvSpPr>
          <p:nvPr/>
        </p:nvSpPr>
        <p:spPr>
          <a:xfrm>
            <a:off x="171452" y="80855"/>
            <a:ext cx="10515600" cy="362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Pieejamo datu aktualitāte</a:t>
            </a: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1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6701E-60E5-B40A-1D9D-0366EC9E7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298"/>
            <a:ext cx="12192000" cy="59594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AB5024-6C6E-CBE3-74E6-A47B310834BF}"/>
              </a:ext>
            </a:extLst>
          </p:cNvPr>
          <p:cNvSpPr txBox="1"/>
          <p:nvPr/>
        </p:nvSpPr>
        <p:spPr>
          <a:xfrm>
            <a:off x="8400561" y="4852950"/>
            <a:ext cx="3712619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lv-LV" dirty="0"/>
              <a:t>Jaunākā pieejamā aina:</a:t>
            </a:r>
          </a:p>
          <a:p>
            <a:pPr marL="285750" indent="-285750">
              <a:buFontTx/>
              <a:buChar char="-"/>
            </a:pPr>
            <a:r>
              <a:rPr lang="lv-LV" dirty="0"/>
              <a:t>LĢIA 7. cikla ortofoto: 26-Jun-2020</a:t>
            </a:r>
          </a:p>
          <a:p>
            <a:pPr marL="285750" indent="-285750">
              <a:buFontTx/>
              <a:buChar char="-"/>
            </a:pPr>
            <a:r>
              <a:rPr lang="lv-LV" b="1" dirty="0"/>
              <a:t>Google Earth: Mar-2022</a:t>
            </a:r>
          </a:p>
          <a:p>
            <a:pPr marL="285750" indent="-285750">
              <a:buFontTx/>
              <a:buChar char="-"/>
            </a:pPr>
            <a:endParaRPr lang="lv-LV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45F2CE-283A-B345-338C-8E50B90EEEF6}"/>
              </a:ext>
            </a:extLst>
          </p:cNvPr>
          <p:cNvSpPr txBox="1">
            <a:spLocks/>
          </p:cNvSpPr>
          <p:nvPr/>
        </p:nvSpPr>
        <p:spPr>
          <a:xfrm>
            <a:off x="171452" y="80855"/>
            <a:ext cx="10515600" cy="362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Pieejamo datu aktualitāte</a:t>
            </a: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17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87E3E-3BEE-E6E4-3806-D4B500CBB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025"/>
            <a:ext cx="12192000" cy="5949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F660F-4EF5-0994-A341-D68EDBAE80B5}"/>
              </a:ext>
            </a:extLst>
          </p:cNvPr>
          <p:cNvSpPr txBox="1"/>
          <p:nvPr/>
        </p:nvSpPr>
        <p:spPr>
          <a:xfrm>
            <a:off x="8400561" y="4852950"/>
            <a:ext cx="3712619" cy="120032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lv-LV" dirty="0"/>
              <a:t>Jaunākā pieejamā aina:</a:t>
            </a:r>
          </a:p>
          <a:p>
            <a:pPr marL="285750" indent="-285750">
              <a:buFontTx/>
              <a:buChar char="-"/>
            </a:pPr>
            <a:r>
              <a:rPr lang="lv-LV" dirty="0"/>
              <a:t>LĢIA 7. cikla ortofoto: 26-Jun-2020</a:t>
            </a:r>
          </a:p>
          <a:p>
            <a:pPr marL="285750" indent="-285750">
              <a:buFontTx/>
              <a:buChar char="-"/>
            </a:pPr>
            <a:r>
              <a:rPr lang="lv-LV" dirty="0"/>
              <a:t>Google Earth: Mar-2022</a:t>
            </a:r>
          </a:p>
          <a:p>
            <a:pPr marL="285750" indent="-285750">
              <a:buFontTx/>
              <a:buChar char="-"/>
            </a:pPr>
            <a:r>
              <a:rPr lang="lv-LV" b="1" dirty="0"/>
              <a:t>Sentinel-2: 02-Apr-2023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6D5CA5-28D1-EDD5-F9B5-2E3315752F3E}"/>
              </a:ext>
            </a:extLst>
          </p:cNvPr>
          <p:cNvSpPr txBox="1">
            <a:spLocks/>
          </p:cNvSpPr>
          <p:nvPr/>
        </p:nvSpPr>
        <p:spPr>
          <a:xfrm>
            <a:off x="171452" y="80855"/>
            <a:ext cx="10515600" cy="362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Pieejamo datu aktualitāte</a:t>
            </a: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373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1952DD-0916-827D-2D55-9C813E0EC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474"/>
            <a:ext cx="12192000" cy="5953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14D659-3A0B-3499-0D6F-9C2A46E91488}"/>
              </a:ext>
            </a:extLst>
          </p:cNvPr>
          <p:cNvSpPr txBox="1">
            <a:spLocks/>
          </p:cNvSpPr>
          <p:nvPr/>
        </p:nvSpPr>
        <p:spPr>
          <a:xfrm>
            <a:off x="171452" y="80855"/>
            <a:ext cx="10515600" cy="362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Sentinel datu arhīva analīze ieskata gūšanai par izmaiņām Zemes segumā</a:t>
            </a: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75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1857</TotalTime>
  <Words>583</Words>
  <Application>Microsoft Office PowerPoint</Application>
  <PresentationFormat>Widescreen</PresentationFormat>
  <Paragraphs>80</Paragraphs>
  <Slides>31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Open sans</vt:lpstr>
      <vt:lpstr>Open sans</vt:lpstr>
      <vt:lpstr>Open Sans ExtraBold</vt:lpstr>
      <vt:lpstr>Wingdings</vt:lpstr>
      <vt:lpstr>Office Theme</vt:lpstr>
      <vt:lpstr>Sentinel satelītu datos balstīta pieeja derīgo izrakteņu ieguves vietu attālinātam monitoringam</vt:lpstr>
      <vt:lpstr>PowerPoint Presentation</vt:lpstr>
      <vt:lpstr>Biežāk sastopamie pārkāpumi derīgos izrakteņu ieguves laikā</vt:lpstr>
      <vt:lpstr>Sentinel satelītu dati</vt:lpstr>
      <vt:lpstr>Sentinel satelītu datos balstīta pieeja derīgo izrakteņu ieguves vietu attālinātam monitoringam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Līdzšinējie rezultāti</vt:lpstr>
      <vt:lpstr>Galvenās atziņas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Sentinel satelītu datos balstīta pieeja derīgo izrakteņu ieguves vietu attālinātam monitoringam</dc:title>
  <dc:creator>Dainis Jakovels</dc:creator>
  <cp:lastModifiedBy>Karīna Dvorjaņinova</cp:lastModifiedBy>
  <cp:revision>9</cp:revision>
  <dcterms:created xsi:type="dcterms:W3CDTF">2023-04-05T07:32:47Z</dcterms:created>
  <dcterms:modified xsi:type="dcterms:W3CDTF">2023-04-14T11:23:40Z</dcterms:modified>
</cp:coreProperties>
</file>