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6"/>
  </p:notesMasterIdLst>
  <p:handoutMasterIdLst>
    <p:handoutMasterId r:id="rId17"/>
  </p:handoutMasterIdLst>
  <p:sldIdLst>
    <p:sldId id="327" r:id="rId2"/>
    <p:sldId id="410" r:id="rId3"/>
    <p:sldId id="398" r:id="rId4"/>
    <p:sldId id="413" r:id="rId5"/>
    <p:sldId id="422" r:id="rId6"/>
    <p:sldId id="423" r:id="rId7"/>
    <p:sldId id="424" r:id="rId8"/>
    <p:sldId id="425" r:id="rId9"/>
    <p:sldId id="426" r:id="rId10"/>
    <p:sldId id="427" r:id="rId11"/>
    <p:sldId id="421" r:id="rId12"/>
    <p:sldId id="428" r:id="rId13"/>
    <p:sldId id="411" r:id="rId14"/>
    <p:sldId id="397" r:id="rId15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aidi" id="{3138D0C9-815B-4821-BA3A-ABB0E9C27787}">
          <p14:sldIdLst>
            <p14:sldId id="327"/>
            <p14:sldId id="410"/>
            <p14:sldId id="398"/>
            <p14:sldId id="413"/>
            <p14:sldId id="422"/>
            <p14:sldId id="423"/>
            <p14:sldId id="424"/>
            <p14:sldId id="425"/>
            <p14:sldId id="426"/>
            <p14:sldId id="427"/>
            <p14:sldId id="421"/>
            <p14:sldId id="428"/>
            <p14:sldId id="411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35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98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Vidējā darba samaksa par 3.ceturksni (ar piemaksām)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8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215332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421EFD2-E743-4E61-B0B9-8721F0EA7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3" r="32432"/>
          <a:stretch/>
        </p:blipFill>
        <p:spPr>
          <a:xfrm>
            <a:off x="1866900" y="-8213"/>
            <a:ext cx="2053242" cy="2482342"/>
          </a:xfrm>
          <a:prstGeom prst="rect">
            <a:avLst/>
          </a:prstGeom>
        </p:spPr>
      </p:pic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18FED7C7-5FCC-4A8D-9678-BDDE7CB77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6900" y="5303838"/>
            <a:ext cx="5780809" cy="482600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lv-LV" dirty="0"/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976926DA-6A8E-438B-A78D-E6E7FCACCAB3}"/>
              </a:ext>
            </a:extLst>
          </p:cNvPr>
          <p:cNvSpPr/>
          <p:nvPr userDrawn="1"/>
        </p:nvSpPr>
        <p:spPr>
          <a:xfrm>
            <a:off x="66502" y="6350924"/>
            <a:ext cx="881149" cy="507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ukšs-slaid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4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3_Tukšs-slaid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A8B94FE5-0B61-4022-9E49-B4935F0E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A444-76E6-4754-9011-39516ABE35FB}" type="datetimeFigureOut">
              <a:rPr lang="lv-LV" smtClean="0"/>
              <a:t>14.04.2023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0E80B87-922A-46A1-A308-699B618B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7ABD4A4-7A06-437F-BD79-4773020E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E146-617E-4FD4-941E-3848B38CDF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285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ēmas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a vietturis 5">
            <a:extLst>
              <a:ext uri="{FF2B5EF4-FFF2-40B4-BE49-F238E27FC236}">
                <a16:creationId xmlns:a16="http://schemas.microsoft.com/office/drawing/2014/main" id="{DA1EA8BC-FF76-40E2-BFB9-97495716D8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900" y="4322763"/>
            <a:ext cx="4229100" cy="2019300"/>
          </a:xfrm>
        </p:spPr>
        <p:txBody>
          <a:bodyPr/>
          <a:lstStyle>
            <a:lvl3pPr>
              <a:defRPr sz="1400"/>
            </a:lvl3pPr>
          </a:lstStyle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Attēla vietturis 7">
            <a:extLst>
              <a:ext uri="{FF2B5EF4-FFF2-40B4-BE49-F238E27FC236}">
                <a16:creationId xmlns:a16="http://schemas.microsoft.com/office/drawing/2014/main" id="{7F2D1812-FCF8-4B4C-9F3F-602F1EFB7A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2738" y="0"/>
            <a:ext cx="5529262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algn="ctr">
              <a:defRPr sz="1200" b="1"/>
            </a:lvl1pPr>
          </a:lstStyle>
          <a:p>
            <a:r>
              <a:rPr lang="lv-LV"/>
              <a:t>Noklikšķiniet uz ikonas, lai pievienotu attēlu</a:t>
            </a:r>
            <a:endParaRPr lang="lv-LV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ksta vietturis 5">
            <a:extLst>
              <a:ext uri="{FF2B5EF4-FFF2-40B4-BE49-F238E27FC236}">
                <a16:creationId xmlns:a16="http://schemas.microsoft.com/office/drawing/2014/main" id="{D2F9D8F9-90D6-4DD1-8570-B5381BA964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900" y="2778034"/>
            <a:ext cx="4229100" cy="3564029"/>
          </a:xfrm>
        </p:spPr>
        <p:txBody>
          <a:bodyPr/>
          <a:lstStyle>
            <a:lvl3pPr>
              <a:defRPr sz="1400"/>
            </a:lvl3pPr>
          </a:lstStyle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6" name="Attēla vietturis 7">
            <a:extLst>
              <a:ext uri="{FF2B5EF4-FFF2-40B4-BE49-F238E27FC236}">
                <a16:creationId xmlns:a16="http://schemas.microsoft.com/office/drawing/2014/main" id="{C9E59730-708B-479C-B401-19B520EF85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2738" y="0"/>
            <a:ext cx="5529262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algn="ctr">
              <a:defRPr sz="1200" b="1"/>
            </a:lvl1pPr>
          </a:lstStyle>
          <a:p>
            <a:r>
              <a:rPr lang="lv-LV"/>
              <a:t>Noklikšķiniet uz ikonas, lai pievienotu attēlu</a:t>
            </a:r>
            <a:endParaRPr lang="lv-LV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35161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849689" y="0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9689" y="2329542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849689" y="4659085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ksta vietturis 5">
            <a:extLst>
              <a:ext uri="{FF2B5EF4-FFF2-40B4-BE49-F238E27FC236}">
                <a16:creationId xmlns:a16="http://schemas.microsoft.com/office/drawing/2014/main" id="{32AA593D-2F7F-41B1-8864-88DA788027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900" y="2778034"/>
            <a:ext cx="4229100" cy="3564029"/>
          </a:xfrm>
        </p:spPr>
        <p:txBody>
          <a:bodyPr/>
          <a:lstStyle>
            <a:lvl3pPr>
              <a:defRPr sz="1400"/>
            </a:lvl3pPr>
          </a:lstStyle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</p:spTree>
    <p:extLst>
      <p:ext uri="{BB962C8B-B14F-4D97-AF65-F5344CB8AC3E}">
        <p14:creationId xmlns:p14="http://schemas.microsoft.com/office/powerpoint/2010/main" val="93756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Starp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599" y="0"/>
            <a:ext cx="11201401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k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415887" y="1055732"/>
            <a:ext cx="5360225" cy="353012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lv-LV" dirty="0"/>
              <a:t>Ievietot 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ukšs-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7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bg2">
                    <a:lumMod val="50000"/>
                    <a:alpha val="70000"/>
                  </a:schemeClr>
                </a:solidFill>
                <a:latin typeface="+mn-lt"/>
                <a:ea typeface="Montserrat Medium" charset="0"/>
                <a:cs typeface="Montserrat Medium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isnstūris 7">
            <a:extLst>
              <a:ext uri="{FF2B5EF4-FFF2-40B4-BE49-F238E27FC236}">
                <a16:creationId xmlns:a16="http://schemas.microsoft.com/office/drawing/2014/main" id="{8C8E36A3-AF59-4F8A-A728-6CCE00C2AA18}"/>
              </a:ext>
            </a:extLst>
          </p:cNvPr>
          <p:cNvSpPr/>
          <p:nvPr userDrawn="1"/>
        </p:nvSpPr>
        <p:spPr>
          <a:xfrm>
            <a:off x="450958" y="3172296"/>
            <a:ext cx="85710" cy="531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4" r:id="rId4"/>
    <p:sldLayoutId id="2147484032" r:id="rId5"/>
    <p:sldLayoutId id="2147484041" r:id="rId6"/>
    <p:sldLayoutId id="2147484038" r:id="rId7"/>
    <p:sldLayoutId id="2147484039" r:id="rId8"/>
    <p:sldLayoutId id="2147484018" r:id="rId9"/>
    <p:sldLayoutId id="2147484040" r:id="rId10"/>
    <p:sldLayoutId id="2147484042" r:id="rId11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000" b="1" kern="1200" spc="-151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acebook.com/Valstszemesdienest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6898" y="2829560"/>
            <a:ext cx="10154525" cy="1198880"/>
          </a:xfrm>
        </p:spPr>
        <p:txBody>
          <a:bodyPr/>
          <a:lstStyle/>
          <a:p>
            <a:r>
              <a:rPr lang="lv-LV" dirty="0"/>
              <a:t>Pilotprojekts </a:t>
            </a:r>
            <a:r>
              <a:rPr lang="lv-LV" dirty="0" err="1"/>
              <a:t>tālizpētes</a:t>
            </a:r>
            <a:r>
              <a:rPr lang="lv-LV" dirty="0"/>
              <a:t> datu izmantošanai Kadastra datu</a:t>
            </a:r>
            <a:br>
              <a:rPr lang="lv-LV" dirty="0"/>
            </a:br>
            <a:r>
              <a:rPr lang="lv-LV" dirty="0"/>
              <a:t>reģistrācijā un aktualizācijā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6899" y="4995360"/>
            <a:ext cx="5300255" cy="2646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lv-LV" sz="1600" dirty="0">
                <a:solidFill>
                  <a:schemeClr val="accent1"/>
                </a:solidFill>
                <a:latin typeface="+mj-lt"/>
              </a:rPr>
              <a:t>Vents Priedoliņš, Kadastra attīstības vadītājs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66898" y="5743625"/>
            <a:ext cx="3588617" cy="2904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v-LV" sz="1200" dirty="0">
                <a:solidFill>
                  <a:schemeClr val="tx1">
                    <a:alpha val="80000"/>
                  </a:schemeClr>
                </a:solidFill>
              </a:rPr>
              <a:t>Rīga, 2023</a:t>
            </a:r>
            <a:endParaRPr lang="en-US" sz="12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4446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FE7D74BE-EAD7-47FC-8A60-8333035B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873B6449-14AB-44A9-A0A1-67E7B81F00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9623" y="2787150"/>
            <a:ext cx="3896728" cy="943559"/>
          </a:xfrm>
        </p:spPr>
        <p:txBody>
          <a:bodyPr/>
          <a:lstStyle/>
          <a:p>
            <a:r>
              <a:rPr lang="lv-LV" dirty="0">
                <a:solidFill>
                  <a:schemeClr val="bg1"/>
                </a:solidFill>
              </a:rPr>
              <a:t>Ēkas, kuras Kadastrā nav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54D85CD7-6167-4EED-BA2D-C1BE2B4FC8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35" y="1439586"/>
            <a:ext cx="4406114" cy="4169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7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902" y="2726351"/>
            <a:ext cx="4738164" cy="13517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dirty="0"/>
              <a:t>Apskatītajās teritorijās konstatēts</a:t>
            </a:r>
            <a:endParaRPr lang="en-US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49DA3D36-B3F3-439E-B56F-4F8A27BE79F5}"/>
              </a:ext>
            </a:extLst>
          </p:cNvPr>
          <p:cNvGrpSpPr/>
          <p:nvPr/>
        </p:nvGrpSpPr>
        <p:grpSpPr>
          <a:xfrm>
            <a:off x="5617497" y="2167136"/>
            <a:ext cx="6606600" cy="2950140"/>
            <a:chOff x="9328828" y="886727"/>
            <a:chExt cx="2996536" cy="29501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2956DF-E6BA-4C1A-920E-884EB16D56C1}"/>
                </a:ext>
              </a:extLst>
            </p:cNvPr>
            <p:cNvSpPr txBox="1"/>
            <p:nvPr/>
          </p:nvSpPr>
          <p:spPr>
            <a:xfrm>
              <a:off x="9348484" y="1436776"/>
              <a:ext cx="23572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/>
                <a:t>Ēkas kontūras novietojums būtu precizējams</a:t>
              </a:r>
              <a:endParaRPr lang="lv-LV" sz="1600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9C822E-616F-4B0E-AA7C-334D1AE9B6A0}"/>
                </a:ext>
              </a:extLst>
            </p:cNvPr>
            <p:cNvSpPr txBox="1"/>
            <p:nvPr/>
          </p:nvSpPr>
          <p:spPr>
            <a:xfrm>
              <a:off x="9348484" y="886727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600" b="1" dirty="0">
                  <a:solidFill>
                    <a:schemeClr val="tx2"/>
                  </a:solidFill>
                </a:rPr>
                <a:t>33%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6D92D4-F811-4D70-8E32-0D99546EEA69}"/>
                </a:ext>
              </a:extLst>
            </p:cNvPr>
            <p:cNvSpPr txBox="1"/>
            <p:nvPr/>
          </p:nvSpPr>
          <p:spPr>
            <a:xfrm>
              <a:off x="9348484" y="1868845"/>
              <a:ext cx="2976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600" b="1" dirty="0">
                  <a:solidFill>
                    <a:schemeClr val="accent6"/>
                  </a:solidFill>
                </a:rPr>
                <a:t>24%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58C653-41D0-4B73-8D16-A7F4175DA41C}"/>
                </a:ext>
              </a:extLst>
            </p:cNvPr>
            <p:cNvSpPr txBox="1"/>
            <p:nvPr/>
          </p:nvSpPr>
          <p:spPr>
            <a:xfrm>
              <a:off x="9328828" y="2916527"/>
              <a:ext cx="2976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600" b="1" dirty="0">
                  <a:solidFill>
                    <a:schemeClr val="accent4"/>
                  </a:solidFill>
                </a:rPr>
                <a:t>16%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C78D2D-EB65-4352-9E7A-0483C6342076}"/>
                </a:ext>
              </a:extLst>
            </p:cNvPr>
            <p:cNvSpPr txBox="1"/>
            <p:nvPr/>
          </p:nvSpPr>
          <p:spPr>
            <a:xfrm>
              <a:off x="9354183" y="2434691"/>
              <a:ext cx="2872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/>
                <a:t>Ēkas apjoma rādītāji ir būtiski mainījušies</a:t>
              </a:r>
              <a:endParaRPr lang="lv-LV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A476FD-AA02-4FE7-81F2-001F66C69D5C}"/>
                </a:ext>
              </a:extLst>
            </p:cNvPr>
            <p:cNvSpPr txBox="1"/>
            <p:nvPr/>
          </p:nvSpPr>
          <p:spPr>
            <a:xfrm>
              <a:off x="9328829" y="3498313"/>
              <a:ext cx="2223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/>
                <a:t>Ēkām Kadastrā būtu jābūt par </a:t>
              </a:r>
              <a:r>
                <a:rPr lang="lv-LV" sz="1600" b="1" dirty="0"/>
                <a:t>16%</a:t>
              </a:r>
              <a:r>
                <a:rPr lang="lv-LV" sz="1600" dirty="0"/>
                <a:t> vairāk</a:t>
              </a:r>
              <a:endParaRPr lang="lv-LV" sz="1600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163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70E5F43-1281-4137-AA43-42BBB92E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833" y="2973758"/>
            <a:ext cx="4524473" cy="1327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v-LV" sz="3200" dirty="0"/>
              <a:t>Kāpēc </a:t>
            </a:r>
            <a:r>
              <a:rPr lang="lv-LV" sz="3200" dirty="0" err="1"/>
              <a:t>LiDAR</a:t>
            </a:r>
            <a:r>
              <a:rPr lang="lv-LV" sz="3200" dirty="0"/>
              <a:t>?</a:t>
            </a:r>
            <a:endParaRPr lang="lv-LV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035B2-2BD1-4A35-A9E8-572079B8EB03}"/>
              </a:ext>
            </a:extLst>
          </p:cNvPr>
          <p:cNvSpPr txBox="1"/>
          <p:nvPr/>
        </p:nvSpPr>
        <p:spPr>
          <a:xfrm>
            <a:off x="1562100" y="3924300"/>
            <a:ext cx="3295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Ēkas zem kokiem un krūmiem</a:t>
            </a:r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err="1"/>
              <a:t>Ortofoto</a:t>
            </a:r>
            <a:r>
              <a:rPr lang="lv-LV" dirty="0"/>
              <a:t> nobīde</a:t>
            </a:r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Nākotnē skatāmies arī uz citiem datiem – ēkas augstums, jumta konfigurācija u.c.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0BA79D77-B384-4751-98AD-634C613771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83" y="1244362"/>
            <a:ext cx="6250492" cy="4369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9111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FE7D74BE-EAD7-47FC-8A60-8333035B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873B6449-14AB-44A9-A0A1-67E7B81F00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5347" y="3050925"/>
            <a:ext cx="5329989" cy="943559"/>
          </a:xfrm>
        </p:spPr>
        <p:txBody>
          <a:bodyPr/>
          <a:lstStyle/>
          <a:p>
            <a:r>
              <a:rPr lang="lv-LV" dirty="0">
                <a:solidFill>
                  <a:schemeClr val="bg1"/>
                </a:solidFill>
              </a:rPr>
              <a:t>PILOTPROJEKTS  2022 - 2023</a:t>
            </a: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26C2881A-30A9-40CA-A921-4902EDDE0491}"/>
              </a:ext>
            </a:extLst>
          </p:cNvPr>
          <p:cNvSpPr/>
          <p:nvPr/>
        </p:nvSpPr>
        <p:spPr>
          <a:xfrm>
            <a:off x="6753225" y="0"/>
            <a:ext cx="5438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7" name="Attēls 2">
            <a:extLst>
              <a:ext uri="{FF2B5EF4-FFF2-40B4-BE49-F238E27FC236}">
                <a16:creationId xmlns:a16="http://schemas.microsoft.com/office/drawing/2014/main" id="{07B00B8A-60DC-4FD6-8DD4-94B7EAF2A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4" y="990868"/>
            <a:ext cx="5346721" cy="310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BD4D46-ECD8-49FD-B815-E76C0949772B}"/>
              </a:ext>
            </a:extLst>
          </p:cNvPr>
          <p:cNvSpPr txBox="1"/>
          <p:nvPr/>
        </p:nvSpPr>
        <p:spPr>
          <a:xfrm>
            <a:off x="7201862" y="4567534"/>
            <a:ext cx="37947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err="1"/>
              <a:t>Nepieciešmi</a:t>
            </a:r>
            <a:r>
              <a:rPr lang="lv-LV" dirty="0"/>
              <a:t> grozījumi normatīvajos aktos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Pašvaldību iesaiste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2250358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07DA862-CD84-4E79-AF15-AD49CEE1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3215333"/>
            <a:ext cx="4229100" cy="696792"/>
          </a:xfrm>
        </p:spPr>
        <p:txBody>
          <a:bodyPr/>
          <a:lstStyle/>
          <a:p>
            <a:r>
              <a:rPr lang="lv-LV" dirty="0"/>
              <a:t>PALDIES!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AEF7DBD3-06EB-4F73-B618-329B40E699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2115" y="4242062"/>
            <a:ext cx="5215594" cy="1544376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tx2"/>
                </a:solidFill>
              </a:rPr>
              <a:t>www.vzd.gov.lv</a:t>
            </a:r>
          </a:p>
          <a:p>
            <a:r>
              <a:rPr lang="lv-LV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lv-LV" b="1" dirty="0" err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Valstszemesdienests</a:t>
            </a:r>
            <a:r>
              <a:rPr lang="lv-LV" b="1" dirty="0">
                <a:solidFill>
                  <a:schemeClr val="tx2"/>
                </a:solidFill>
              </a:rPr>
              <a:t> </a:t>
            </a:r>
          </a:p>
          <a:p>
            <a:r>
              <a:rPr lang="lv-LV" b="1" dirty="0">
                <a:solidFill>
                  <a:schemeClr val="tx2"/>
                </a:solidFill>
              </a:rPr>
              <a:t>@</a:t>
            </a:r>
            <a:r>
              <a:rPr lang="lv-LV" b="1" dirty="0" err="1">
                <a:solidFill>
                  <a:schemeClr val="tx2"/>
                </a:solidFill>
              </a:rPr>
              <a:t>ZemesDienests</a:t>
            </a:r>
            <a:endParaRPr lang="lv-LV" b="1" dirty="0">
              <a:solidFill>
                <a:schemeClr val="tx2"/>
              </a:solidFill>
            </a:endParaRPr>
          </a:p>
          <a:p>
            <a:endParaRPr lang="lv-LV" dirty="0"/>
          </a:p>
        </p:txBody>
      </p:sp>
      <p:pic>
        <p:nvPicPr>
          <p:cNvPr id="5" name="Grafika 4" descr="Kursors">
            <a:extLst>
              <a:ext uri="{FF2B5EF4-FFF2-40B4-BE49-F238E27FC236}">
                <a16:creationId xmlns:a16="http://schemas.microsoft.com/office/drawing/2014/main" id="{29245A5A-D41E-4EE6-82C9-2048E6225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4235" y="4242062"/>
            <a:ext cx="457200" cy="457200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6304215B-8F71-4837-891C-0E3D41362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06" y="4800599"/>
            <a:ext cx="325618" cy="325618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80CA75E3-831D-4D97-8212-A1D7E80A3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04" y="5329238"/>
            <a:ext cx="325619" cy="32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106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FE7D74BE-EAD7-47FC-8A60-8333035B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873B6449-14AB-44A9-A0A1-67E7B81F00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5347" y="3050925"/>
            <a:ext cx="5329989" cy="943559"/>
          </a:xfrm>
        </p:spPr>
        <p:txBody>
          <a:bodyPr/>
          <a:lstStyle/>
          <a:p>
            <a:r>
              <a:rPr lang="lv-LV" dirty="0">
                <a:solidFill>
                  <a:schemeClr val="bg1"/>
                </a:solidFill>
              </a:rPr>
              <a:t>PILOTPROJEKTS  2020 - 2021</a:t>
            </a:r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26C2881A-30A9-40CA-A921-4902EDDE0491}"/>
              </a:ext>
            </a:extLst>
          </p:cNvPr>
          <p:cNvSpPr/>
          <p:nvPr/>
        </p:nvSpPr>
        <p:spPr>
          <a:xfrm>
            <a:off x="6753225" y="0"/>
            <a:ext cx="5438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" name="Attēls 17">
            <a:extLst>
              <a:ext uri="{FF2B5EF4-FFF2-40B4-BE49-F238E27FC236}">
                <a16:creationId xmlns:a16="http://schemas.microsoft.com/office/drawing/2014/main" id="{63762A2C-8AD2-4240-B2E8-1180F15EC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361" y="787967"/>
            <a:ext cx="5334501" cy="307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AAFC49-D702-4DD9-9282-5E0FAFE907CB}"/>
              </a:ext>
            </a:extLst>
          </p:cNvPr>
          <p:cNvSpPr txBox="1"/>
          <p:nvPr/>
        </p:nvSpPr>
        <p:spPr>
          <a:xfrm>
            <a:off x="7163762" y="4637809"/>
            <a:ext cx="37947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LĢIA iegūtie </a:t>
            </a:r>
            <a:r>
              <a:rPr lang="lv-LV" dirty="0" err="1"/>
              <a:t>LiDAR</a:t>
            </a:r>
            <a:r>
              <a:rPr lang="lv-LV" dirty="0"/>
              <a:t> dati (vismaz 4pt/m2)</a:t>
            </a:r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Rēzeknes tehnoloģiju akadēmija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822489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5F516B4B-E80A-4D0E-B11A-E84CA8EB0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Virsraksts 5">
            <a:extLst>
              <a:ext uri="{FF2B5EF4-FFF2-40B4-BE49-F238E27FC236}">
                <a16:creationId xmlns:a16="http://schemas.microsoft.com/office/drawing/2014/main" id="{D9B72782-81C3-4ABC-96B8-6721B9E7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99" y="935161"/>
            <a:ext cx="7637827" cy="1621619"/>
          </a:xfrm>
        </p:spPr>
        <p:txBody>
          <a:bodyPr/>
          <a:lstStyle/>
          <a:p>
            <a:r>
              <a:rPr lang="lv-LV" dirty="0"/>
              <a:t>Iespēja izvērtēt skenera tipus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576BE0D7-59B3-467A-BDB6-48884C3889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51" y="1745970"/>
            <a:ext cx="3519805" cy="3933825"/>
          </a:xfrm>
          <a:prstGeom prst="rect">
            <a:avLst/>
          </a:prstGeom>
          <a:noFill/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606FA3D0-B97B-4C0F-A332-14E2A90D03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94" y="1745970"/>
            <a:ext cx="4897755" cy="381381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CF65B8-5D2F-4BD6-9EDB-0635CEDE6C66}"/>
              </a:ext>
            </a:extLst>
          </p:cNvPr>
          <p:cNvSpPr txBox="1"/>
          <p:nvPr/>
        </p:nvSpPr>
        <p:spPr>
          <a:xfrm>
            <a:off x="1475451" y="5693495"/>
            <a:ext cx="3794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Svārsta tipa skeneris</a:t>
            </a:r>
          </a:p>
          <a:p>
            <a:endParaRPr lang="lv-LV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6AA79-B7BF-45D6-8870-81635781015A}"/>
              </a:ext>
            </a:extLst>
          </p:cNvPr>
          <p:cNvSpPr txBox="1"/>
          <p:nvPr/>
        </p:nvSpPr>
        <p:spPr>
          <a:xfrm>
            <a:off x="6921842" y="5670646"/>
            <a:ext cx="3794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Rotācijas tipa skeneris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2370985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FE7D74BE-EAD7-47FC-8A60-8333035B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873B6449-14AB-44A9-A0A1-67E7B81F00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8172" y="3034800"/>
            <a:ext cx="5329989" cy="943559"/>
          </a:xfrm>
        </p:spPr>
        <p:txBody>
          <a:bodyPr/>
          <a:lstStyle/>
          <a:p>
            <a:r>
              <a:rPr lang="lv-LV" dirty="0">
                <a:solidFill>
                  <a:schemeClr val="bg1"/>
                </a:solidFill>
              </a:rPr>
              <a:t>IZMANTOJAMIE DATI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72D81A89-59A8-4DA9-AAF7-8C5AAE3A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25" y="1521039"/>
            <a:ext cx="6257402" cy="451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6CE6E1FF-5029-4887-9521-5E80CC9BF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25" y="1521039"/>
            <a:ext cx="6257402" cy="453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04410C0A-A0B6-4E5A-9E2F-83FBD0A4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543464"/>
            <a:ext cx="6231602" cy="44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DFF9ADAB-C353-44AB-A50B-0C48E48D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49" y="1543464"/>
            <a:ext cx="6254778" cy="450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369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70E5F43-1281-4137-AA43-42BBB92E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833" y="2449883"/>
            <a:ext cx="4524473" cy="13278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lv-LV" sz="3200" dirty="0"/>
              <a:t>Ēkas, kur kontūras kadastra kartē un saņemtajos materiālos sakrīt</a:t>
            </a:r>
            <a:endParaRPr lang="lv-LV" sz="40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445E5D47-BDCE-4423-9AF9-8288138F12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30" y="1948155"/>
            <a:ext cx="3287378" cy="3401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294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70E5F43-1281-4137-AA43-42BBB92E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833" y="2449883"/>
            <a:ext cx="4524473" cy="13278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lv-LV" sz="3200" dirty="0"/>
              <a:t>Ēkas, kuras ir reģistrētas Kadastrā, bet novietojums ir neatbilstošs</a:t>
            </a:r>
            <a:endParaRPr lang="lv-LV" sz="4000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F36D3759-946B-4072-ABA0-7915B528C6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54" y="1735760"/>
            <a:ext cx="4769887" cy="3652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4024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70E5F43-1281-4137-AA43-42BBB92E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833" y="2449883"/>
            <a:ext cx="4524473" cy="13278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lv-LV" sz="3200" dirty="0"/>
              <a:t>Ēkas, kurām konstatējamas neatbilstības apjoma rādītājos</a:t>
            </a:r>
            <a:endParaRPr lang="lv-LV" sz="40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085CC85F-DD24-427D-8DD0-42ACE8E7D8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58" y="752311"/>
            <a:ext cx="4812743" cy="5353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7623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70E5F43-1281-4137-AA43-42BBB92E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833" y="2449883"/>
            <a:ext cx="4524473" cy="13278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lv-LV" sz="3200" dirty="0"/>
              <a:t>Ēkas, kurām konstatējamas iespējamas pārbūves</a:t>
            </a:r>
            <a:endParaRPr lang="lv-LV" sz="4000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504903ED-5D75-44D8-8CC5-5E45C04043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93" y="1022675"/>
            <a:ext cx="4828449" cy="4812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5141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ida numura vietturis 2">
            <a:extLst>
              <a:ext uri="{FF2B5EF4-FFF2-40B4-BE49-F238E27FC236}">
                <a16:creationId xmlns:a16="http://schemas.microsoft.com/office/drawing/2014/main" id="{FE7D74BE-EAD7-47FC-8A60-8333035B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Virsraksts 3">
            <a:extLst>
              <a:ext uri="{FF2B5EF4-FFF2-40B4-BE49-F238E27FC236}">
                <a16:creationId xmlns:a16="http://schemas.microsoft.com/office/drawing/2014/main" id="{873B6449-14AB-44A9-A0A1-67E7B81F00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8173" y="1977525"/>
            <a:ext cx="3896728" cy="943559"/>
          </a:xfrm>
        </p:spPr>
        <p:txBody>
          <a:bodyPr/>
          <a:lstStyle/>
          <a:p>
            <a:r>
              <a:rPr lang="lv-LV" dirty="0">
                <a:solidFill>
                  <a:schemeClr val="bg1"/>
                </a:solidFill>
              </a:rPr>
              <a:t>Ēkas, kuras ir Kadastrā, bet </a:t>
            </a:r>
            <a:r>
              <a:rPr lang="lv-LV" dirty="0" err="1">
                <a:solidFill>
                  <a:schemeClr val="bg1"/>
                </a:solidFill>
              </a:rPr>
              <a:t>tālizpētes</a:t>
            </a:r>
            <a:r>
              <a:rPr lang="lv-LV" dirty="0">
                <a:solidFill>
                  <a:schemeClr val="bg1"/>
                </a:solidFill>
              </a:rPr>
              <a:t> materiālos neparādās tieši</a:t>
            </a:r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3A576E1F-6762-4F60-9ABF-6BF749B16B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502367"/>
            <a:ext cx="3686175" cy="355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416162BE-1938-4024-A738-505ABA4823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70" y="1088745"/>
            <a:ext cx="3059501" cy="4302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9793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&amp;D-Powerpoint Template_16x9">
  <a:themeElements>
    <a:clrScheme name="VZD">
      <a:dk1>
        <a:srgbClr val="2E294E"/>
      </a:dk1>
      <a:lt1>
        <a:srgbClr val="FFFFFF"/>
      </a:lt1>
      <a:dk2>
        <a:srgbClr val="990066"/>
      </a:dk2>
      <a:lt2>
        <a:srgbClr val="FFFFFF"/>
      </a:lt2>
      <a:accent1>
        <a:srgbClr val="993366"/>
      </a:accent1>
      <a:accent2>
        <a:srgbClr val="CC0099"/>
      </a:accent2>
      <a:accent3>
        <a:srgbClr val="C9D2FD"/>
      </a:accent3>
      <a:accent4>
        <a:srgbClr val="5E78FA"/>
      </a:accent4>
      <a:accent5>
        <a:srgbClr val="0420AB"/>
      </a:accent5>
      <a:accent6>
        <a:srgbClr val="FFD416"/>
      </a:accent6>
      <a:hlink>
        <a:srgbClr val="FFD416"/>
      </a:hlink>
      <a:folHlink>
        <a:srgbClr val="BFBFBF"/>
      </a:folHlink>
    </a:clrScheme>
    <a:fontScheme name="VZ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ācija11" id="{5B504429-2F63-4611-A8DC-4B4A1F91129F}" vid="{540DC6AC-4903-489A-9003-8CDFA77439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VZD-PPT_VEIDNE</Template>
  <TotalTime>345</TotalTime>
  <Words>194</Words>
  <Application>Microsoft Office PowerPoint</Application>
  <PresentationFormat>Widescreen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B&amp;D-Powerpoint Template_16x9</vt:lpstr>
      <vt:lpstr>Pilotprojekts tālizpētes datu izmantošanai Kadastra datu reģistrācijā un aktualizācijā</vt:lpstr>
      <vt:lpstr>PILOTPROJEKTS  2020 - 2021</vt:lpstr>
      <vt:lpstr>Iespēja izvērtēt skenera tipus</vt:lpstr>
      <vt:lpstr>IZMANTOJAMIE DATI</vt:lpstr>
      <vt:lpstr>Ēkas, kur kontūras kadastra kartē un saņemtajos materiālos sakrīt</vt:lpstr>
      <vt:lpstr>Ēkas, kuras ir reģistrētas Kadastrā, bet novietojums ir neatbilstošs</vt:lpstr>
      <vt:lpstr>Ēkas, kurām konstatējamas neatbilstības apjoma rādītājos</vt:lpstr>
      <vt:lpstr>Ēkas, kurām konstatējamas iespējamas pārbūves</vt:lpstr>
      <vt:lpstr>Ēkas, kuras ir Kadastrā, bet tālizpētes materiālos neparādās tieši</vt:lpstr>
      <vt:lpstr>Ēkas, kuras Kadastrā nav</vt:lpstr>
      <vt:lpstr>Apskatītajās teritorijās konstatēts</vt:lpstr>
      <vt:lpstr>Kāpēc LiDAR?</vt:lpstr>
      <vt:lpstr>PILOTPROJEKTS  2022 - 2023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VIRSRAKSTS</dc:title>
  <dc:creator>Sandra Notruma</dc:creator>
  <cp:lastModifiedBy>Karīna Dvorjaņinova</cp:lastModifiedBy>
  <cp:revision>15</cp:revision>
  <cp:lastPrinted>2017-03-09T03:48:56Z</cp:lastPrinted>
  <dcterms:created xsi:type="dcterms:W3CDTF">2021-04-15T12:38:48Z</dcterms:created>
  <dcterms:modified xsi:type="dcterms:W3CDTF">2023-04-14T11:24:42Z</dcterms:modified>
</cp:coreProperties>
</file>