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4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5.xml" ContentType="application/vnd.openxmlformats-officedocument.drawingml.chartshape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5E0647A-81A5-B00C-CA85-778E3444FAE3}" name="Agnese Aizpuriete" initials="AA" userId="S::agnese.aizpuriete@vvd.gov.lv::3d087c51-4a12-42f9-ab1e-b85fe8332eb2" providerId="AD"/>
  <p188:author id="{7670BFA5-4D38-5D92-E284-CB4121345075}" name="Dace Šatrovska" initials="DŠ" userId="S::dace.satrovska@vvd.gov.lv::cfad09f3-8d9a-4cb2-8422-69cc1603495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0000"/>
    <a:srgbClr val="EDB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90" d="100"/>
          <a:sy n="90" d="100"/>
        </p:scale>
        <p:origin x="119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vide-my.sharepoint.com/personal/dace_satrovska_vvd_gov_lv/Documents/RDC_vadlinijas_2020/Sabiedrisk&#257;s%20domas%20aptauja%202024/Rezultati%2010.07.%20334resp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vide-my.sharepoint.com/personal/dace_satrovska_vvd_gov_lv/Documents/RDC_vadlinijas_2020/Sabiedrisk&#257;s%20domas%20aptauja%202024/Rezultati%2010.07.%20334resp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vide-my.sharepoint.com/personal/dace_satrovska_vvd_gov_lv/Documents/RDC_vadlinijas_2020/Sabiedrisk&#257;s%20domas%20aptauja%202024/Rezultati%2010.07.%20334resp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vide-my.sharepoint.com/personal/dace_satrovska_vvd_gov_lv/Documents/RDC_vadlinijas_2020/Sabiedrisk&#257;s%20domas%20aptauja%202024/Rezultati%2010.07.%20334resp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vide-my.sharepoint.com/personal/dace_satrovska_vvd_gov_lv/Documents/RDC_vadlinijas_2020/Sabiedrisk&#257;s%20domas%20aptauja%202024/Rezultati%2010.07.%20334resp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vide-my.sharepoint.com/personal/dace_satrovska_vvd_gov_lv/Documents/RDC_vadlinijas_2020/Sabiedrisk&#257;s%20domas%20aptauja%202024/Rezultati%2010.07.%20334resp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'Grafiki infografikai'!$B$4:$B$7</c:f>
              <c:strCache>
                <c:ptCount val="4"/>
                <c:pt idx="0">
                  <c:v>Pietiekamas</c:v>
                </c:pt>
                <c:pt idx="1">
                  <c:v>Drīzāk pietiekamas</c:v>
                </c:pt>
                <c:pt idx="2">
                  <c:v>Drīzāk nepietiekamas</c:v>
                </c:pt>
                <c:pt idx="3">
                  <c:v>Nepietiekamas</c:v>
                </c:pt>
              </c:strCache>
            </c:strRef>
          </c:cat>
          <c:val>
            <c:numRef>
              <c:f>'Grafiki infografikai'!$C$4:$C$7</c:f>
            </c:numRef>
          </c:val>
          <c:extLst>
            <c:ext xmlns:c16="http://schemas.microsoft.com/office/drawing/2014/chart" uri="{C3380CC4-5D6E-409C-BE32-E72D297353CC}">
              <c16:uniqueId val="{00000000-802C-42A2-B65C-380913A9CE64}"/>
            </c:ext>
          </c:extLst>
        </c:ser>
        <c:ser>
          <c:idx val="1"/>
          <c:order val="1"/>
          <c:spPr>
            <a:solidFill>
              <a:srgbClr val="70AD47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54823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802C-42A2-B65C-380913A9CE64}"/>
              </c:ext>
            </c:extLst>
          </c:dPt>
          <c:dPt>
            <c:idx val="2"/>
            <c:invertIfNegative val="0"/>
            <c:bubble3D val="0"/>
            <c:spPr>
              <a:solidFill>
                <a:srgbClr val="BFBFB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802C-42A2-B65C-380913A9CE64}"/>
              </c:ext>
            </c:extLst>
          </c:dPt>
          <c:dPt>
            <c:idx val="3"/>
            <c:invertIfNegative val="0"/>
            <c:bubble3D val="0"/>
            <c:spPr>
              <a:solidFill>
                <a:srgbClr val="59595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802C-42A2-B65C-380913A9CE64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802C-42A2-B65C-380913A9CE64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802C-42A2-B65C-380913A9CE6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'Grafiki infografikai'!$B$4:$B$7</c:f>
              <c:strCache>
                <c:ptCount val="4"/>
                <c:pt idx="0">
                  <c:v>Pietiekamas</c:v>
                </c:pt>
                <c:pt idx="1">
                  <c:v>Drīzāk pietiekamas</c:v>
                </c:pt>
                <c:pt idx="2">
                  <c:v>Drīzāk nepietiekamas</c:v>
                </c:pt>
                <c:pt idx="3">
                  <c:v>Nepietiekamas</c:v>
                </c:pt>
              </c:strCache>
            </c:strRef>
          </c:cat>
          <c:val>
            <c:numRef>
              <c:f>'Grafiki infografikai'!$D$4:$D$7</c:f>
              <c:numCache>
                <c:formatCode>0%</c:formatCode>
                <c:ptCount val="4"/>
                <c:pt idx="0">
                  <c:v>0.47904191616766467</c:v>
                </c:pt>
                <c:pt idx="1">
                  <c:v>0.43712574850299402</c:v>
                </c:pt>
                <c:pt idx="2">
                  <c:v>7.1856287425149698E-2</c:v>
                </c:pt>
                <c:pt idx="3">
                  <c:v>1.1976047904191617E-2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02C-42A2-B65C-380913A9CE6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0"/>
        <c:overlap val="-27"/>
        <c:axId val="1139183623"/>
        <c:axId val="1139185671"/>
      </c:barChart>
      <c:catAx>
        <c:axId val="113918362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139185671"/>
        <c:crosses val="autoZero"/>
        <c:auto val="1"/>
        <c:lblAlgn val="ctr"/>
        <c:lblOffset val="100"/>
        <c:noMultiLvlLbl val="0"/>
      </c:catAx>
      <c:valAx>
        <c:axId val="113918567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1391836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'Grafiki infografikai'!$B$4:$B$7</c:f>
              <c:strCache>
                <c:ptCount val="4"/>
                <c:pt idx="0">
                  <c:v>Pietiekamas</c:v>
                </c:pt>
                <c:pt idx="1">
                  <c:v>Drīzāk pietiekamas</c:v>
                </c:pt>
                <c:pt idx="2">
                  <c:v>Drīzāk nepietiekamas</c:v>
                </c:pt>
                <c:pt idx="3">
                  <c:v>Nepietiekamas</c:v>
                </c:pt>
              </c:strCache>
            </c:strRef>
          </c:cat>
          <c:val>
            <c:numRef>
              <c:f>'Grafiki infografikai'!$E$4:$E$7</c:f>
            </c:numRef>
          </c:val>
          <c:extLst>
            <c:ext xmlns:c16="http://schemas.microsoft.com/office/drawing/2014/chart" uri="{C3380CC4-5D6E-409C-BE32-E72D297353CC}">
              <c16:uniqueId val="{00000000-9531-43BB-AAD1-0041EFF45013}"/>
            </c:ext>
          </c:extLst>
        </c:ser>
        <c:ser>
          <c:idx val="1"/>
          <c:order val="1"/>
          <c:spPr>
            <a:solidFill>
              <a:srgbClr val="70AD47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54823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9531-43BB-AAD1-0041EFF45013}"/>
              </c:ext>
            </c:extLst>
          </c:dPt>
          <c:dPt>
            <c:idx val="2"/>
            <c:invertIfNegative val="0"/>
            <c:bubble3D val="0"/>
            <c:spPr>
              <a:solidFill>
                <a:srgbClr val="BFBFB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9531-43BB-AAD1-0041EFF45013}"/>
              </c:ext>
            </c:extLst>
          </c:dPt>
          <c:dPt>
            <c:idx val="3"/>
            <c:invertIfNegative val="0"/>
            <c:bubble3D val="0"/>
            <c:spPr>
              <a:solidFill>
                <a:srgbClr val="59595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9531-43BB-AAD1-0041EFF45013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9531-43BB-AAD1-0041EFF45013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9531-43BB-AAD1-0041EFF450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'Grafiki infografikai'!$B$4:$B$7</c:f>
              <c:strCache>
                <c:ptCount val="4"/>
                <c:pt idx="0">
                  <c:v>Pietiekamas</c:v>
                </c:pt>
                <c:pt idx="1">
                  <c:v>Drīzāk pietiekamas</c:v>
                </c:pt>
                <c:pt idx="2">
                  <c:v>Drīzāk nepietiekamas</c:v>
                </c:pt>
                <c:pt idx="3">
                  <c:v>Nepietiekamas</c:v>
                </c:pt>
              </c:strCache>
            </c:strRef>
          </c:cat>
          <c:val>
            <c:numRef>
              <c:f>'Grafiki infografikai'!$F$4:$F$7</c:f>
              <c:numCache>
                <c:formatCode>0%</c:formatCode>
                <c:ptCount val="4"/>
                <c:pt idx="0">
                  <c:v>0.3532934131736527</c:v>
                </c:pt>
                <c:pt idx="1">
                  <c:v>0.52</c:v>
                </c:pt>
                <c:pt idx="2">
                  <c:v>0.11077844311377245</c:v>
                </c:pt>
                <c:pt idx="3">
                  <c:v>2.0958083832335328E-2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531-43BB-AAD1-0041EFF45013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0"/>
        <c:overlap val="-27"/>
        <c:axId val="1139183623"/>
        <c:axId val="1139185671"/>
      </c:barChart>
      <c:catAx>
        <c:axId val="113918362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139185671"/>
        <c:crosses val="autoZero"/>
        <c:auto val="1"/>
        <c:lblAlgn val="ctr"/>
        <c:lblOffset val="100"/>
        <c:noMultiLvlLbl val="0"/>
      </c:catAx>
      <c:valAx>
        <c:axId val="113918567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1391836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'Grafiki infografikai'!$B$4:$B$7</c:f>
              <c:strCache>
                <c:ptCount val="4"/>
                <c:pt idx="0">
                  <c:v>Pietiekamas</c:v>
                </c:pt>
                <c:pt idx="1">
                  <c:v>Drīzāk pietiekamas</c:v>
                </c:pt>
                <c:pt idx="2">
                  <c:v>Drīzāk nepietiekamas</c:v>
                </c:pt>
                <c:pt idx="3">
                  <c:v>Nepietiekamas</c:v>
                </c:pt>
              </c:strCache>
            </c:strRef>
          </c:cat>
          <c:val>
            <c:numRef>
              <c:f>'Grafiki infografikai'!$G$4:$G$7</c:f>
            </c:numRef>
          </c:val>
          <c:extLst>
            <c:ext xmlns:c16="http://schemas.microsoft.com/office/drawing/2014/chart" uri="{C3380CC4-5D6E-409C-BE32-E72D297353CC}">
              <c16:uniqueId val="{00000000-3A0E-4212-A360-EA1CAC13E193}"/>
            </c:ext>
          </c:extLst>
        </c:ser>
        <c:ser>
          <c:idx val="1"/>
          <c:order val="1"/>
          <c:spPr>
            <a:solidFill>
              <a:srgbClr val="70AD47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54823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3A0E-4212-A360-EA1CAC13E193}"/>
              </c:ext>
            </c:extLst>
          </c:dPt>
          <c:dPt>
            <c:idx val="2"/>
            <c:invertIfNegative val="0"/>
            <c:bubble3D val="0"/>
            <c:spPr>
              <a:solidFill>
                <a:srgbClr val="BFBFB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3A0E-4212-A360-EA1CAC13E193}"/>
              </c:ext>
            </c:extLst>
          </c:dPt>
          <c:dPt>
            <c:idx val="3"/>
            <c:invertIfNegative val="0"/>
            <c:bubble3D val="0"/>
            <c:spPr>
              <a:solidFill>
                <a:srgbClr val="59595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3A0E-4212-A360-EA1CAC13E193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3A0E-4212-A360-EA1CAC13E193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3A0E-4212-A360-EA1CAC13E1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'Grafiki infografikai'!$B$4:$B$7</c:f>
              <c:strCache>
                <c:ptCount val="4"/>
                <c:pt idx="0">
                  <c:v>Pietiekamas</c:v>
                </c:pt>
                <c:pt idx="1">
                  <c:v>Drīzāk pietiekamas</c:v>
                </c:pt>
                <c:pt idx="2">
                  <c:v>Drīzāk nepietiekamas</c:v>
                </c:pt>
                <c:pt idx="3">
                  <c:v>Nepietiekamas</c:v>
                </c:pt>
              </c:strCache>
            </c:strRef>
          </c:cat>
          <c:val>
            <c:numRef>
              <c:f>'Grafiki infografikai'!$H$4:$H$7</c:f>
              <c:numCache>
                <c:formatCode>0%</c:formatCode>
                <c:ptCount val="4"/>
                <c:pt idx="0">
                  <c:v>0.47169811320754718</c:v>
                </c:pt>
                <c:pt idx="1">
                  <c:v>0.48584905660377359</c:v>
                </c:pt>
                <c:pt idx="2">
                  <c:v>1.8867924528301886E-2</c:v>
                </c:pt>
                <c:pt idx="3">
                  <c:v>2.358490566037736E-2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A0E-4212-A360-EA1CAC13E193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0"/>
        <c:overlap val="-27"/>
        <c:axId val="1139183623"/>
        <c:axId val="1139185671"/>
      </c:barChart>
      <c:catAx>
        <c:axId val="113918362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139185671"/>
        <c:crosses val="autoZero"/>
        <c:auto val="1"/>
        <c:lblAlgn val="ctr"/>
        <c:lblOffset val="100"/>
        <c:noMultiLvlLbl val="0"/>
      </c:catAx>
      <c:valAx>
        <c:axId val="1139185671"/>
        <c:scaling>
          <c:orientation val="minMax"/>
          <c:max val="0.6"/>
        </c:scaling>
        <c:delete val="1"/>
        <c:axPos val="l"/>
        <c:numFmt formatCode="0%" sourceLinked="1"/>
        <c:majorTickMark val="none"/>
        <c:minorTickMark val="none"/>
        <c:tickLblPos val="nextTo"/>
        <c:crossAx val="11391836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13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1508131057680984E-2"/>
          <c:y val="0.17336694551702345"/>
          <c:w val="0.64518999252429166"/>
          <c:h val="0.61168628789997714"/>
        </c:manualLayout>
      </c:layout>
      <c:pie3DChart>
        <c:varyColors val="1"/>
        <c:ser>
          <c:idx val="1"/>
          <c:order val="0"/>
          <c:tx>
            <c:strRef>
              <c:f>'q8'!$D$2</c:f>
              <c:strCache>
                <c:ptCount val="1"/>
                <c:pt idx="0">
                  <c:v>Kopā %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explosion val="5"/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D459-41D3-AD8A-7A5957A60A11}"/>
              </c:ext>
            </c:extLst>
          </c:dPt>
          <c:dPt>
            <c:idx val="1"/>
            <c:bubble3D val="0"/>
            <c:explosion val="18"/>
            <c:spPr>
              <a:solidFill>
                <a:srgbClr val="92D05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D459-41D3-AD8A-7A5957A60A11}"/>
              </c:ext>
            </c:extLst>
          </c:dPt>
          <c:dPt>
            <c:idx val="2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D459-41D3-AD8A-7A5957A60A11}"/>
              </c:ext>
            </c:extLst>
          </c:dPt>
          <c:dLbls>
            <c:dLbl>
              <c:idx val="0"/>
              <c:layout>
                <c:manualLayout>
                  <c:x val="-4.1729390682955858E-3"/>
                  <c:y val="-5.298023589069259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30A5004-CFD5-43ED-B286-8E69378055BD}" type="CATEGORYNAME">
                      <a:rPr lang="en-US" sz="1200"/>
                      <a:pPr>
                        <a:defRPr sz="1200" b="1">
                          <a:solidFill>
                            <a:sysClr val="windowText" lastClr="000000"/>
                          </a:solidFill>
                        </a:defRPr>
                      </a:pPr>
                      <a:t>[CATEGORY NAME]</a:t>
                    </a:fld>
                    <a:r>
                      <a:rPr lang="en-US" sz="1200"/>
                      <a:t> uzlabojušās zināšanas un izpratne</a:t>
                    </a:r>
                    <a:r>
                      <a:rPr lang="en-US" sz="1200" baseline="0"/>
                      <a:t>
</a:t>
                    </a:r>
                    <a:fld id="{8B5B7131-6398-43E3-BA97-6905DF834F9D}" type="VALUE">
                      <a:rPr lang="en-US" sz="1200" baseline="0"/>
                      <a:pPr>
                        <a:defRPr sz="1200" b="1">
                          <a:solidFill>
                            <a:sysClr val="windowText" lastClr="000000"/>
                          </a:solidFill>
                        </a:defRPr>
                      </a:pPr>
                      <a:t>[VALUE]</a:t>
                    </a:fld>
                    <a:endParaRPr lang="en-US" sz="1200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5975708412099017"/>
                      <c:h val="0.377636516198868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459-41D3-AD8A-7A5957A60A11}"/>
                </c:ext>
              </c:extLst>
            </c:dLbl>
            <c:dLbl>
              <c:idx val="1"/>
              <c:layout>
                <c:manualLayout>
                  <c:x val="1.0888010928078808E-7"/>
                  <c:y val="2.173979375002261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E9DE8C5-F121-4359-AB0F-8817781D3C85}" type="CATEGORYNAME">
                      <a:rPr lang="en-US" sz="1200"/>
                      <a:pPr>
                        <a:defRPr sz="1200" b="1">
                          <a:solidFill>
                            <a:sysClr val="windowText" lastClr="000000"/>
                          </a:solidFill>
                        </a:defRPr>
                      </a:pPr>
                      <a:t>[CATEGORY NAME]</a:t>
                    </a:fld>
                    <a:r>
                      <a:rPr lang="en-US" sz="1200"/>
                      <a:t> uzlabojušās zināšanas un izpratne</a:t>
                    </a:r>
                    <a:r>
                      <a:rPr lang="en-US" sz="1200" baseline="0"/>
                      <a:t>
</a:t>
                    </a:r>
                    <a:fld id="{48997B6D-8CDF-418D-8683-28CF8F0AE913}" type="VALUE">
                      <a:rPr lang="en-US" sz="1200" baseline="0"/>
                      <a:pPr>
                        <a:defRPr sz="1200" b="1">
                          <a:solidFill>
                            <a:sysClr val="windowText" lastClr="000000"/>
                          </a:solidFill>
                        </a:defRPr>
                      </a:pPr>
                      <a:t>[VALUE]</a:t>
                    </a:fld>
                    <a:endParaRPr lang="en-US" sz="1200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40168289452108752"/>
                      <c:h val="0.2590311554430306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459-41D3-AD8A-7A5957A60A11}"/>
                </c:ext>
              </c:extLst>
            </c:dLbl>
            <c:dLbl>
              <c:idx val="2"/>
              <c:layout>
                <c:manualLayout>
                  <c:x val="-0.46600577892068018"/>
                  <c:y val="6.919817506184229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275032027084146"/>
                      <c:h val="0.2165897194666123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459-41D3-AD8A-7A5957A60A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'q8'!$B$4:$B$6</c:f>
              <c:strCache>
                <c:ptCount val="3"/>
                <c:pt idx="0">
                  <c:v>Jā, būtiski</c:v>
                </c:pt>
                <c:pt idx="1">
                  <c:v>Jā, nedaudz</c:v>
                </c:pt>
                <c:pt idx="2">
                  <c:v>Nav izmaiņu</c:v>
                </c:pt>
              </c:strCache>
            </c:strRef>
          </c:cat>
          <c:val>
            <c:numRef>
              <c:f>'q8'!$D$4:$D$6</c:f>
              <c:numCache>
                <c:formatCode>0%</c:formatCode>
                <c:ptCount val="3"/>
                <c:pt idx="0">
                  <c:v>0.29220779220779219</c:v>
                </c:pt>
                <c:pt idx="1">
                  <c:v>0.50649350649350644</c:v>
                </c:pt>
                <c:pt idx="2">
                  <c:v>0.20129870129870131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459-41D3-AD8A-7A5957A60A1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'Grafiki infografikai'!$B$17:$B$20</c:f>
              <c:strCache>
                <c:ptCount val="4"/>
                <c:pt idx="0">
                  <c:v>Pietiekama</c:v>
                </c:pt>
                <c:pt idx="1">
                  <c:v>Drīzāk pietiekama</c:v>
                </c:pt>
                <c:pt idx="2">
                  <c:v>Drīzāk nepietiekama</c:v>
                </c:pt>
                <c:pt idx="3">
                  <c:v>Nepietiekama</c:v>
                </c:pt>
              </c:strCache>
            </c:strRef>
          </c:cat>
          <c:val>
            <c:numRef>
              <c:f>'Grafiki infografikai'!$C$17:$C$20</c:f>
            </c:numRef>
          </c:val>
          <c:extLst>
            <c:ext xmlns:c16="http://schemas.microsoft.com/office/drawing/2014/chart" uri="{C3380CC4-5D6E-409C-BE32-E72D297353CC}">
              <c16:uniqueId val="{00000000-7349-4C0D-BD62-F4C15493A03A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7349-4C0D-BD62-F4C15493A03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7349-4C0D-BD62-F4C15493A03A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7349-4C0D-BD62-F4C15493A03A}"/>
              </c:ext>
            </c:extLst>
          </c:dPt>
          <c:dPt>
            <c:idx val="3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7349-4C0D-BD62-F4C15493A03A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7349-4C0D-BD62-F4C15493A03A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7349-4C0D-BD62-F4C15493A03A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7349-4C0D-BD62-F4C15493A03A}"/>
                </c:ext>
              </c:extLst>
            </c:dLbl>
            <c:dLbl>
              <c:idx val="3"/>
              <c:layout>
                <c:manualLayout>
                  <c:x val="4.344333729716615E-3"/>
                  <c:y val="4.4542296868609384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rgbClr val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050575880758808"/>
                      <c:h val="0.1573230452674896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7349-4C0D-BD62-F4C15493A03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'Grafiki infografikai'!$B$17:$B$20</c:f>
              <c:strCache>
                <c:ptCount val="4"/>
                <c:pt idx="0">
                  <c:v>Pietiekama</c:v>
                </c:pt>
                <c:pt idx="1">
                  <c:v>Drīzāk pietiekama</c:v>
                </c:pt>
                <c:pt idx="2">
                  <c:v>Drīzāk nepietiekama</c:v>
                </c:pt>
                <c:pt idx="3">
                  <c:v>Nepietiekama</c:v>
                </c:pt>
              </c:strCache>
            </c:strRef>
          </c:cat>
          <c:val>
            <c:numRef>
              <c:f>'Grafiki infografikai'!$D$17:$D$20</c:f>
              <c:numCache>
                <c:formatCode>0%</c:formatCode>
                <c:ptCount val="4"/>
                <c:pt idx="0">
                  <c:v>0.38622754491017963</c:v>
                </c:pt>
                <c:pt idx="1">
                  <c:v>0.41017964071856289</c:v>
                </c:pt>
                <c:pt idx="2">
                  <c:v>0.16766467065868262</c:v>
                </c:pt>
                <c:pt idx="3">
                  <c:v>3.5928143712574849E-2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349-4C0D-BD62-F4C15493A03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5"/>
        <c:axId val="1139183623"/>
        <c:axId val="1139185671"/>
      </c:barChart>
      <c:catAx>
        <c:axId val="1139183623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1139185671"/>
        <c:crosses val="autoZero"/>
        <c:auto val="1"/>
        <c:lblAlgn val="ctr"/>
        <c:lblOffset val="100"/>
        <c:noMultiLvlLbl val="0"/>
      </c:catAx>
      <c:valAx>
        <c:axId val="1139185671"/>
        <c:scaling>
          <c:orientation val="minMax"/>
          <c:max val="0.60000000000000009"/>
        </c:scaling>
        <c:delete val="1"/>
        <c:axPos val="t"/>
        <c:numFmt formatCode="0%" sourceLinked="1"/>
        <c:majorTickMark val="out"/>
        <c:minorTickMark val="none"/>
        <c:tickLblPos val="nextTo"/>
        <c:crossAx val="11391836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'Grafiki infografikai'!$AB$16:$AB$20</c:f>
              <c:strCache>
                <c:ptCount val="5"/>
                <c:pt idx="0">
                  <c:v>Pietiekama</c:v>
                </c:pt>
                <c:pt idx="1">
                  <c:v>Drīzāk pietiekama</c:v>
                </c:pt>
                <c:pt idx="2">
                  <c:v>Drīzāk nepietiekama</c:v>
                </c:pt>
                <c:pt idx="3">
                  <c:v>Nepietiekama</c:v>
                </c:pt>
                <c:pt idx="4">
                  <c:v>Neizmantoju</c:v>
                </c:pt>
              </c:strCache>
            </c:strRef>
          </c:cat>
          <c:val>
            <c:numRef>
              <c:f>'Grafiki infografikai'!$AC$16:$AC$20</c:f>
            </c:numRef>
          </c:val>
          <c:extLst>
            <c:ext xmlns:c16="http://schemas.microsoft.com/office/drawing/2014/chart" uri="{C3380CC4-5D6E-409C-BE32-E72D297353CC}">
              <c16:uniqueId val="{00000000-3EF3-4070-A14E-6985CE8C6CCB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3EF3-4070-A14E-6985CE8C6CC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3EF3-4070-A14E-6985CE8C6CCB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3EF3-4070-A14E-6985CE8C6CCB}"/>
              </c:ext>
            </c:extLst>
          </c:dPt>
          <c:dPt>
            <c:idx val="3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3EF3-4070-A14E-6985CE8C6CCB}"/>
              </c:ext>
            </c:extLst>
          </c:dPt>
          <c:dPt>
            <c:idx val="4"/>
            <c:invertIfNegative val="0"/>
            <c:bubble3D val="0"/>
            <c:spPr>
              <a:solidFill>
                <a:schemeClr val="tx2">
                  <a:lumMod val="50000"/>
                  <a:lumOff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3EF3-4070-A14E-6985CE8C6CCB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3EF3-4070-A14E-6985CE8C6CCB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3EF3-4070-A14E-6985CE8C6CCB}"/>
                </c:ext>
              </c:extLst>
            </c:dLbl>
            <c:dLbl>
              <c:idx val="2"/>
              <c:layout>
                <c:manualLayout>
                  <c:x val="-1.2268970189701897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EF3-4070-A14E-6985CE8C6CCB}"/>
                </c:ext>
              </c:extLst>
            </c:dLbl>
            <c:dLbl>
              <c:idx val="3"/>
              <c:layout>
                <c:manualLayout>
                  <c:x val="-5.380081300813008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EF3-4070-A14E-6985CE8C6CCB}"/>
                </c:ext>
              </c:extLst>
            </c:dLbl>
            <c:dLbl>
              <c:idx val="4"/>
              <c:layout>
                <c:manualLayout>
                  <c:x val="6.0447154471544714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EF3-4070-A14E-6985CE8C6C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'Grafiki infografikai'!$AB$16:$AB$20</c:f>
              <c:strCache>
                <c:ptCount val="5"/>
                <c:pt idx="0">
                  <c:v>Pietiekama</c:v>
                </c:pt>
                <c:pt idx="1">
                  <c:v>Drīzāk pietiekama</c:v>
                </c:pt>
                <c:pt idx="2">
                  <c:v>Drīzāk nepietiekama</c:v>
                </c:pt>
                <c:pt idx="3">
                  <c:v>Nepietiekama</c:v>
                </c:pt>
                <c:pt idx="4">
                  <c:v>Neizmantoju</c:v>
                </c:pt>
              </c:strCache>
            </c:strRef>
          </c:cat>
          <c:val>
            <c:numRef>
              <c:f>'Grafiki infografikai'!$AD$16:$AD$20</c:f>
              <c:numCache>
                <c:formatCode>0%</c:formatCode>
                <c:ptCount val="5"/>
                <c:pt idx="0">
                  <c:v>0.45508982035928142</c:v>
                </c:pt>
                <c:pt idx="1">
                  <c:v>0.39520958083832336</c:v>
                </c:pt>
                <c:pt idx="2">
                  <c:v>5.089820359281437E-2</c:v>
                </c:pt>
                <c:pt idx="3">
                  <c:v>1.4970059880239521E-2</c:v>
                </c:pt>
                <c:pt idx="4">
                  <c:v>8.3832335329341312E-2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3EF3-4070-A14E-6985CE8C6CC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5"/>
        <c:axId val="1139183623"/>
        <c:axId val="1139185671"/>
      </c:barChart>
      <c:catAx>
        <c:axId val="1139183623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1139185671"/>
        <c:crosses val="autoZero"/>
        <c:auto val="1"/>
        <c:lblAlgn val="ctr"/>
        <c:lblOffset val="100"/>
        <c:noMultiLvlLbl val="0"/>
      </c:catAx>
      <c:valAx>
        <c:axId val="1139185671"/>
        <c:scaling>
          <c:orientation val="minMax"/>
          <c:max val="0.60000000000000009"/>
        </c:scaling>
        <c:delete val="1"/>
        <c:axPos val="t"/>
        <c:numFmt formatCode="0%" sourceLinked="1"/>
        <c:majorTickMark val="out"/>
        <c:minorTickMark val="none"/>
        <c:tickLblPos val="nextTo"/>
        <c:crossAx val="11391836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0.02662</cdr:x>
      <cdr:y>0.09911</cdr:y>
    </cdr:from>
    <cdr:to>
      <cdr:x>0.37566</cdr:x>
      <cdr:y>0.28965</cdr:y>
    </cdr:to>
    <cdr:sp macro="" textlink="">
      <cdr:nvSpPr>
        <cdr:cNvPr id="2" name="TextBox 11">
          <a:extLst xmlns:a="http://schemas.openxmlformats.org/drawingml/2006/main">
            <a:ext uri="{FF2B5EF4-FFF2-40B4-BE49-F238E27FC236}">
              <a16:creationId xmlns:a16="http://schemas.microsoft.com/office/drawing/2014/main" id="{D1753CCE-6382-429C-B378-73FCA0FC27E7}"/>
            </a:ext>
          </a:extLst>
        </cdr:cNvPr>
        <cdr:cNvSpPr txBox="1"/>
      </cdr:nvSpPr>
      <cdr:spPr>
        <a:xfrm xmlns:a="http://schemas.openxmlformats.org/drawingml/2006/main">
          <a:off x="50786" y="197611"/>
          <a:ext cx="665969" cy="37991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400" b="1" dirty="0">
              <a:solidFill>
                <a:schemeClr val="accent6">
                  <a:lumMod val="50000"/>
                </a:schemeClr>
              </a:solidFill>
            </a:rPr>
            <a:t>+7%↑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0.00047</cdr:x>
      <cdr:y>0.28064</cdr:y>
    </cdr:from>
    <cdr:to>
      <cdr:x>0.38442</cdr:x>
      <cdr:y>0.47162</cdr:y>
    </cdr:to>
    <cdr:sp macro="" textlink="">
      <cdr:nvSpPr>
        <cdr:cNvPr id="2" name="TextBox 31">
          <a:extLst xmlns:a="http://schemas.openxmlformats.org/drawingml/2006/main">
            <a:ext uri="{FF2B5EF4-FFF2-40B4-BE49-F238E27FC236}">
              <a16:creationId xmlns:a16="http://schemas.microsoft.com/office/drawing/2014/main" id="{F2C7CA3A-718A-4877-BAF4-B346E9198C9D}"/>
            </a:ext>
          </a:extLst>
        </cdr:cNvPr>
        <cdr:cNvSpPr txBox="1"/>
      </cdr:nvSpPr>
      <cdr:spPr>
        <a:xfrm xmlns:a="http://schemas.openxmlformats.org/drawingml/2006/main">
          <a:off x="892" y="559564"/>
          <a:ext cx="732577" cy="38079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400" b="1" dirty="0">
              <a:solidFill>
                <a:schemeClr val="accent6">
                  <a:lumMod val="50000"/>
                </a:schemeClr>
              </a:solidFill>
            </a:rPr>
            <a:t>+4%↑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0.09031</cdr:y>
    </cdr:from>
    <cdr:to>
      <cdr:x>0.42234</cdr:x>
      <cdr:y>0.28131</cdr:y>
    </cdr:to>
    <cdr:sp macro="" textlink="">
      <cdr:nvSpPr>
        <cdr:cNvPr id="2" name="TextBox 55">
          <a:extLst xmlns:a="http://schemas.openxmlformats.org/drawingml/2006/main">
            <a:ext uri="{FF2B5EF4-FFF2-40B4-BE49-F238E27FC236}">
              <a16:creationId xmlns:a16="http://schemas.microsoft.com/office/drawing/2014/main" id="{F349B9B8-DFCC-4517-8B27-F7A08C9BD5E8}"/>
            </a:ext>
          </a:extLst>
        </cdr:cNvPr>
        <cdr:cNvSpPr txBox="1"/>
      </cdr:nvSpPr>
      <cdr:spPr>
        <a:xfrm xmlns:a="http://schemas.openxmlformats.org/drawingml/2006/main">
          <a:off x="-9144" y="180077"/>
          <a:ext cx="805825" cy="38083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400" b="1" dirty="0">
              <a:solidFill>
                <a:schemeClr val="accent6">
                  <a:lumMod val="50000"/>
                </a:schemeClr>
              </a:solidFill>
            </a:rPr>
            <a:t>+12%↑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0.61644</cdr:x>
      <cdr:y>0.09855</cdr:y>
    </cdr:from>
    <cdr:to>
      <cdr:x>0.8771</cdr:x>
      <cdr:y>0.33181</cdr:y>
    </cdr:to>
    <cdr:sp macro="" textlink="">
      <cdr:nvSpPr>
        <cdr:cNvPr id="2" name="TextBox 83">
          <a:extLst xmlns:a="http://schemas.openxmlformats.org/drawingml/2006/main">
            <a:ext uri="{FF2B5EF4-FFF2-40B4-BE49-F238E27FC236}">
              <a16:creationId xmlns:a16="http://schemas.microsoft.com/office/drawing/2014/main" id="{0AE6C612-62A1-919F-C300-94D4FD17ED86}"/>
            </a:ext>
          </a:extLst>
        </cdr:cNvPr>
        <cdr:cNvSpPr txBox="1"/>
      </cdr:nvSpPr>
      <cdr:spPr>
        <a:xfrm xmlns:a="http://schemas.openxmlformats.org/drawingml/2006/main">
          <a:off x="1819731" y="198677"/>
          <a:ext cx="769468" cy="47025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400" b="1" dirty="0">
              <a:solidFill>
                <a:schemeClr val="accent6">
                  <a:lumMod val="50000"/>
                </a:schemeClr>
              </a:solidFill>
            </a:rPr>
            <a:t>+5%↑</a:t>
          </a:r>
        </a:p>
      </cdr:txBody>
    </cdr:sp>
  </cdr:relSizeAnchor>
  <cdr:relSizeAnchor xmlns:cdr="http://schemas.openxmlformats.org/drawingml/2006/chartDrawing">
    <cdr:from>
      <cdr:x>0.65639</cdr:x>
      <cdr:y>0.32282</cdr:y>
    </cdr:from>
    <cdr:to>
      <cdr:x>0.91705</cdr:x>
      <cdr:y>0.55608</cdr:y>
    </cdr:to>
    <cdr:sp macro="" textlink="">
      <cdr:nvSpPr>
        <cdr:cNvPr id="5" name="TextBox 84">
          <a:extLst xmlns:a="http://schemas.openxmlformats.org/drawingml/2006/main">
            <a:ext uri="{FF2B5EF4-FFF2-40B4-BE49-F238E27FC236}">
              <a16:creationId xmlns:a16="http://schemas.microsoft.com/office/drawing/2014/main" id="{C83EC952-BBF2-E3A8-73CD-930340B240A6}"/>
            </a:ext>
          </a:extLst>
        </cdr:cNvPr>
        <cdr:cNvSpPr txBox="1"/>
      </cdr:nvSpPr>
      <cdr:spPr>
        <a:xfrm xmlns:a="http://schemas.openxmlformats.org/drawingml/2006/main">
          <a:off x="1937663" y="650802"/>
          <a:ext cx="769469" cy="47025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400" b="1" dirty="0">
              <a:solidFill>
                <a:srgbClr val="8A0000"/>
              </a:solidFill>
            </a:rPr>
            <a:t>-8%↓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0.73321</cdr:x>
      <cdr:y>0.0804</cdr:y>
    </cdr:from>
    <cdr:to>
      <cdr:x>0.99388</cdr:x>
      <cdr:y>0.31366</cdr:y>
    </cdr:to>
    <cdr:sp macro="" textlink="">
      <cdr:nvSpPr>
        <cdr:cNvPr id="3" name="TextBox 84">
          <a:extLst xmlns:a="http://schemas.openxmlformats.org/drawingml/2006/main">
            <a:ext uri="{FF2B5EF4-FFF2-40B4-BE49-F238E27FC236}">
              <a16:creationId xmlns:a16="http://schemas.microsoft.com/office/drawing/2014/main" id="{A8912FBC-E4ED-2E75-F2E8-5BF5B2940278}"/>
            </a:ext>
          </a:extLst>
        </cdr:cNvPr>
        <cdr:cNvSpPr txBox="1"/>
      </cdr:nvSpPr>
      <cdr:spPr>
        <a:xfrm xmlns:a="http://schemas.openxmlformats.org/drawingml/2006/main">
          <a:off x="2164443" y="132442"/>
          <a:ext cx="769479" cy="38422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400" b="1" dirty="0">
              <a:solidFill>
                <a:srgbClr val="8A0000"/>
              </a:solidFill>
            </a:rPr>
            <a:t>-6%↓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C365-9092-4960-9541-8C35A8248E01}" type="datetimeFigureOut">
              <a:rPr lang="lv-LV" smtClean="0"/>
              <a:t>11.10.2024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597FA-640A-4B9B-A3EC-DAA1AE5DBA3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93969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C365-9092-4960-9541-8C35A8248E01}" type="datetimeFigureOut">
              <a:rPr lang="lv-LV" smtClean="0"/>
              <a:t>11.10.2024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597FA-640A-4B9B-A3EC-DAA1AE5DBA3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92121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C365-9092-4960-9541-8C35A8248E01}" type="datetimeFigureOut">
              <a:rPr lang="lv-LV" smtClean="0"/>
              <a:t>11.10.2024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597FA-640A-4B9B-A3EC-DAA1AE5DBA3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87393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C365-9092-4960-9541-8C35A8248E01}" type="datetimeFigureOut">
              <a:rPr lang="lv-LV" smtClean="0"/>
              <a:t>11.10.2024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597FA-640A-4B9B-A3EC-DAA1AE5DBA3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4371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C365-9092-4960-9541-8C35A8248E01}" type="datetimeFigureOut">
              <a:rPr lang="lv-LV" smtClean="0"/>
              <a:t>11.10.2024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597FA-640A-4B9B-A3EC-DAA1AE5DBA3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85075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C365-9092-4960-9541-8C35A8248E01}" type="datetimeFigureOut">
              <a:rPr lang="lv-LV" smtClean="0"/>
              <a:t>11.10.2024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597FA-640A-4B9B-A3EC-DAA1AE5DBA3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56683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C365-9092-4960-9541-8C35A8248E01}" type="datetimeFigureOut">
              <a:rPr lang="lv-LV" smtClean="0"/>
              <a:t>11.10.2024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597FA-640A-4B9B-A3EC-DAA1AE5DBA3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39233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C365-9092-4960-9541-8C35A8248E01}" type="datetimeFigureOut">
              <a:rPr lang="lv-LV" smtClean="0"/>
              <a:t>11.10.2024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597FA-640A-4B9B-A3EC-DAA1AE5DBA3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84346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C365-9092-4960-9541-8C35A8248E01}" type="datetimeFigureOut">
              <a:rPr lang="lv-LV" smtClean="0"/>
              <a:t>11.10.2024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597FA-640A-4B9B-A3EC-DAA1AE5DBA3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19664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C365-9092-4960-9541-8C35A8248E01}" type="datetimeFigureOut">
              <a:rPr lang="lv-LV" smtClean="0"/>
              <a:t>11.10.2024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597FA-640A-4B9B-A3EC-DAA1AE5DBA3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11985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C365-9092-4960-9541-8C35A8248E01}" type="datetimeFigureOut">
              <a:rPr lang="lv-LV" smtClean="0"/>
              <a:t>11.10.2024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597FA-640A-4B9B-A3EC-DAA1AE5DBA3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99629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A1C365-9092-4960-9541-8C35A8248E01}" type="datetimeFigureOut">
              <a:rPr lang="lv-LV" smtClean="0"/>
              <a:t>11.10.2024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7597FA-640A-4B9B-A3EC-DAA1AE5DBA3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35439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chart" Target="../charts/chart2.xml"/><Relationship Id="rId7" Type="http://schemas.openxmlformats.org/officeDocument/2006/relationships/image" Target="../media/image2.sv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chart" Target="../charts/chart4.xml"/><Relationship Id="rId4" Type="http://schemas.openxmlformats.org/officeDocument/2006/relationships/chart" Target="../charts/chart3.xml"/><Relationship Id="rId9" Type="http://schemas.openxmlformats.org/officeDocument/2006/relationships/chart" Target="../charts/char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C7BBAD1C-989E-ABEC-0B2A-6B703ED5A6DE}"/>
              </a:ext>
            </a:extLst>
          </p:cNvPr>
          <p:cNvSpPr/>
          <p:nvPr/>
        </p:nvSpPr>
        <p:spPr>
          <a:xfrm>
            <a:off x="0" y="151438"/>
            <a:ext cx="6858000" cy="993027"/>
          </a:xfrm>
          <a:prstGeom prst="rect">
            <a:avLst/>
          </a:prstGeom>
          <a:solidFill>
            <a:srgbClr val="EDB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B174C2-93E3-DB89-A4A9-3088BA99AA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4882" y="225967"/>
            <a:ext cx="5829300" cy="723014"/>
          </a:xfrm>
        </p:spPr>
        <p:txBody>
          <a:bodyPr anchor="t">
            <a:normAutofit fontScale="90000"/>
          </a:bodyPr>
          <a:lstStyle/>
          <a:p>
            <a:pPr algn="l"/>
            <a:r>
              <a:rPr lang="lv-LV" sz="2400" b="1" dirty="0"/>
              <a:t>Operatoru, kuri veic darbības ar jonizējošā starojuma avotiem, informētība par radiāciju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ACDB37C-D5D8-0DF4-9D4F-E53AD1EEC3EE}"/>
              </a:ext>
            </a:extLst>
          </p:cNvPr>
          <p:cNvSpPr txBox="1">
            <a:spLocks/>
          </p:cNvSpPr>
          <p:nvPr/>
        </p:nvSpPr>
        <p:spPr>
          <a:xfrm>
            <a:off x="1011791" y="849306"/>
            <a:ext cx="5829300" cy="31897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 sz="1400" dirty="0"/>
              <a:t>2024.gada aptaujas rezultāti un salīdzinājums ar 2021.gada aptauju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C31611D-2F2B-CAEB-37DF-164926EFAA7A}"/>
              </a:ext>
            </a:extLst>
          </p:cNvPr>
          <p:cNvSpPr txBox="1">
            <a:spLocks/>
          </p:cNvSpPr>
          <p:nvPr/>
        </p:nvSpPr>
        <p:spPr>
          <a:xfrm>
            <a:off x="127590" y="11795554"/>
            <a:ext cx="6602819" cy="2852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1200" dirty="0"/>
              <a:t>Aptaujāti 334 respondenti, no tiem 22% medicīnas jomā, 43% zobārstniecības jomā, 36% </a:t>
            </a:r>
            <a:r>
              <a:rPr lang="lv-LV" sz="1200" dirty="0" err="1"/>
              <a:t>nemedicīnā</a:t>
            </a:r>
            <a:endParaRPr lang="lv-LV" sz="12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DF4C605-4892-090B-8176-24C5CF5C274A}"/>
              </a:ext>
            </a:extLst>
          </p:cNvPr>
          <p:cNvGrpSpPr/>
          <p:nvPr/>
        </p:nvGrpSpPr>
        <p:grpSpPr>
          <a:xfrm>
            <a:off x="127590" y="1180214"/>
            <a:ext cx="6602819" cy="3241742"/>
            <a:chOff x="127590" y="1180214"/>
            <a:chExt cx="6602819" cy="3241742"/>
          </a:xfrm>
        </p:grpSpPr>
        <p:sp>
          <p:nvSpPr>
            <p:cNvPr id="5" name="Title 1">
              <a:extLst>
                <a:ext uri="{FF2B5EF4-FFF2-40B4-BE49-F238E27FC236}">
                  <a16:creationId xmlns:a16="http://schemas.microsoft.com/office/drawing/2014/main" id="{CC972239-6C64-00E7-A2F9-B07EFD943D4E}"/>
                </a:ext>
              </a:extLst>
            </p:cNvPr>
            <p:cNvSpPr txBox="1">
              <a:spLocks/>
            </p:cNvSpPr>
            <p:nvPr/>
          </p:nvSpPr>
          <p:spPr>
            <a:xfrm>
              <a:off x="514350" y="1180214"/>
              <a:ext cx="5829300" cy="442379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5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lv-LV" sz="1800" b="1" dirty="0"/>
                <a:t>Operatoru zināšanu pašvērtējums:</a:t>
              </a:r>
            </a:p>
          </p:txBody>
        </p:sp>
        <p:sp>
          <p:nvSpPr>
            <p:cNvPr id="6" name="Title 1">
              <a:extLst>
                <a:ext uri="{FF2B5EF4-FFF2-40B4-BE49-F238E27FC236}">
                  <a16:creationId xmlns:a16="http://schemas.microsoft.com/office/drawing/2014/main" id="{0E19BA03-E4C5-4D01-ABE0-D21CC65559AC}"/>
                </a:ext>
              </a:extLst>
            </p:cNvPr>
            <p:cNvSpPr txBox="1">
              <a:spLocks/>
            </p:cNvSpPr>
            <p:nvPr/>
          </p:nvSpPr>
          <p:spPr>
            <a:xfrm>
              <a:off x="344229" y="1655909"/>
              <a:ext cx="1908000" cy="61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vert="horz" lIns="91440" tIns="45720" rIns="91440" bIns="45720" rtlCol="0" anchor="ctr">
              <a:normAutofit fontScale="62500" lnSpcReduction="20000"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5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lv-LV" sz="2400" dirty="0"/>
                <a:t>par radiāciju (jonizējošo starojumu)</a:t>
              </a:r>
            </a:p>
          </p:txBody>
        </p:sp>
        <p:sp>
          <p:nvSpPr>
            <p:cNvPr id="7" name="Title 1">
              <a:extLst>
                <a:ext uri="{FF2B5EF4-FFF2-40B4-BE49-F238E27FC236}">
                  <a16:creationId xmlns:a16="http://schemas.microsoft.com/office/drawing/2014/main" id="{A7B61C06-FBF1-1020-EF8C-97DA9C33E2CD}"/>
                </a:ext>
              </a:extLst>
            </p:cNvPr>
            <p:cNvSpPr txBox="1">
              <a:spLocks/>
            </p:cNvSpPr>
            <p:nvPr/>
          </p:nvSpPr>
          <p:spPr>
            <a:xfrm>
              <a:off x="2475000" y="1655909"/>
              <a:ext cx="1908000" cy="61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vert="horz" lIns="91440" tIns="45720" rIns="91440" bIns="45720" rtlCol="0" anchor="ctr">
              <a:normAutofit fontScale="62500" lnSpcReduction="20000"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5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lv-LV" sz="2400" dirty="0"/>
                <a:t>par prasībām darbinieku aizsardzībā</a:t>
              </a:r>
            </a:p>
          </p:txBody>
        </p:sp>
        <p:sp>
          <p:nvSpPr>
            <p:cNvPr id="8" name="Title 1">
              <a:extLst>
                <a:ext uri="{FF2B5EF4-FFF2-40B4-BE49-F238E27FC236}">
                  <a16:creationId xmlns:a16="http://schemas.microsoft.com/office/drawing/2014/main" id="{947CE5BB-F71D-91B6-A04C-725CFC738F85}"/>
                </a:ext>
              </a:extLst>
            </p:cNvPr>
            <p:cNvSpPr txBox="1">
              <a:spLocks/>
            </p:cNvSpPr>
            <p:nvPr/>
          </p:nvSpPr>
          <p:spPr>
            <a:xfrm>
              <a:off x="4605771" y="1655909"/>
              <a:ext cx="1908000" cy="61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5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lv-LV" sz="1500" dirty="0"/>
                <a:t>par prasībām pacientu aizsardzībā</a:t>
              </a:r>
            </a:p>
          </p:txBody>
        </p:sp>
        <p:sp>
          <p:nvSpPr>
            <p:cNvPr id="19" name="Title 1">
              <a:extLst>
                <a:ext uri="{FF2B5EF4-FFF2-40B4-BE49-F238E27FC236}">
                  <a16:creationId xmlns:a16="http://schemas.microsoft.com/office/drawing/2014/main" id="{3B74AB39-0080-09CB-3EDD-A50F81C46D6F}"/>
                </a:ext>
              </a:extLst>
            </p:cNvPr>
            <p:cNvSpPr txBox="1">
              <a:spLocks/>
            </p:cNvSpPr>
            <p:nvPr/>
          </p:nvSpPr>
          <p:spPr>
            <a:xfrm>
              <a:off x="127590" y="4098570"/>
              <a:ext cx="6602819" cy="32338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5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lv-LV" sz="1400" b="1" dirty="0">
                  <a:solidFill>
                    <a:schemeClr val="accent6">
                      <a:lumMod val="50000"/>
                    </a:schemeClr>
                  </a:solidFill>
                </a:rPr>
                <a:t>Pietiekamas</a:t>
              </a:r>
              <a:r>
                <a:rPr lang="lv-LV" sz="1400" b="1" dirty="0"/>
                <a:t>    </a:t>
              </a:r>
              <a:r>
                <a:rPr lang="lv-LV" sz="1400" b="1" dirty="0">
                  <a:solidFill>
                    <a:schemeClr val="accent6"/>
                  </a:solidFill>
                </a:rPr>
                <a:t>Drīzāk pietiekamas    </a:t>
              </a:r>
              <a:r>
                <a:rPr lang="lv-LV" sz="1400" b="1" dirty="0">
                  <a:solidFill>
                    <a:schemeClr val="bg1">
                      <a:lumMod val="65000"/>
                    </a:schemeClr>
                  </a:solidFill>
                </a:rPr>
                <a:t>Drīzāk nepietiekamas    </a:t>
              </a:r>
              <a:r>
                <a:rPr lang="lv-LV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Nepietiekamas</a:t>
              </a:r>
            </a:p>
          </p:txBody>
        </p:sp>
        <p:graphicFrame>
          <p:nvGraphicFramePr>
            <p:cNvPr id="20" name="Chart 19">
              <a:extLst>
                <a:ext uri="{FF2B5EF4-FFF2-40B4-BE49-F238E27FC236}">
                  <a16:creationId xmlns:a16="http://schemas.microsoft.com/office/drawing/2014/main" id="{BDE26FC5-8605-AA6C-46B4-75F0CD3E38D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245826069"/>
                </p:ext>
              </p:extLst>
            </p:nvPr>
          </p:nvGraphicFramePr>
          <p:xfrm>
            <a:off x="344229" y="2094409"/>
            <a:ext cx="1908000" cy="19939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21" name="Chart 20">
              <a:extLst>
                <a:ext uri="{FF2B5EF4-FFF2-40B4-BE49-F238E27FC236}">
                  <a16:creationId xmlns:a16="http://schemas.microsoft.com/office/drawing/2014/main" id="{7C23FB3E-C79B-45E0-BE4F-1F9B17A778D8}"/>
                </a:ext>
                <a:ext uri="{147F2762-F138-4A5C-976F-8EAC2B608ADB}">
                  <a16:predDERef xmlns:a16="http://schemas.microsoft.com/office/drawing/2014/main" pred="{BDE26FC5-8605-AA6C-46B4-75F0CD3E38D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900987077"/>
                </p:ext>
              </p:extLst>
            </p:nvPr>
          </p:nvGraphicFramePr>
          <p:xfrm>
            <a:off x="2474999" y="2094409"/>
            <a:ext cx="1908000" cy="19939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22" name="Chart 21">
              <a:extLst>
                <a:ext uri="{FF2B5EF4-FFF2-40B4-BE49-F238E27FC236}">
                  <a16:creationId xmlns:a16="http://schemas.microsoft.com/office/drawing/2014/main" id="{217DA642-A903-4F35-92F0-C51D1A737EB8}"/>
                </a:ext>
                <a:ext uri="{147F2762-F138-4A5C-976F-8EAC2B608ADB}">
                  <a16:predDERef xmlns:a16="http://schemas.microsoft.com/office/drawing/2014/main" pred="{7C23FB3E-C79B-45E0-BE4F-1F9B17A778D8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330351642"/>
                </p:ext>
              </p:extLst>
            </p:nvPr>
          </p:nvGraphicFramePr>
          <p:xfrm>
            <a:off x="4605771" y="2094333"/>
            <a:ext cx="1908000" cy="19939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31A3567-8E8D-FE79-B5FA-52FDEF1E0895}"/>
              </a:ext>
            </a:extLst>
          </p:cNvPr>
          <p:cNvGrpSpPr/>
          <p:nvPr/>
        </p:nvGrpSpPr>
        <p:grpSpPr>
          <a:xfrm>
            <a:off x="508385" y="5076209"/>
            <a:ext cx="5829300" cy="3331639"/>
            <a:chOff x="689138" y="8699940"/>
            <a:chExt cx="5829300" cy="3331639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B26EA66C-4799-932B-D05E-AF9D809D713A}"/>
                </a:ext>
              </a:extLst>
            </p:cNvPr>
            <p:cNvSpPr txBox="1">
              <a:spLocks/>
            </p:cNvSpPr>
            <p:nvPr/>
          </p:nvSpPr>
          <p:spPr>
            <a:xfrm>
              <a:off x="689138" y="8699940"/>
              <a:ext cx="5829300" cy="687572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5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lv-LV" sz="1800" b="1" dirty="0"/>
                <a:t>Operatoru pašvērtējums par radiācijas drošības kultūras* nozīmīgumu darbā ar jonizējošā starojuma avotiem</a:t>
              </a:r>
            </a:p>
          </p:txBody>
        </p:sp>
        <p:graphicFrame>
          <p:nvGraphicFramePr>
            <p:cNvPr id="26" name="Chart 25">
              <a:extLst>
                <a:ext uri="{FF2B5EF4-FFF2-40B4-BE49-F238E27FC236}">
                  <a16:creationId xmlns:a16="http://schemas.microsoft.com/office/drawing/2014/main" id="{5552045E-FAA7-4D7A-90A2-EC0CE84E368B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763749334"/>
                </p:ext>
              </p:extLst>
            </p:nvPr>
          </p:nvGraphicFramePr>
          <p:xfrm>
            <a:off x="1069223" y="9278609"/>
            <a:ext cx="4592207" cy="275297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EB3F6F3-DE57-0720-46CD-3E7B967D732E}"/>
                </a:ext>
              </a:extLst>
            </p:cNvPr>
            <p:cNvSpPr txBox="1"/>
            <p:nvPr/>
          </p:nvSpPr>
          <p:spPr>
            <a:xfrm>
              <a:off x="4563752" y="10724542"/>
              <a:ext cx="1931138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lv-LV" sz="1400" dirty="0">
                  <a:latin typeface="+mj-lt"/>
                  <a:ea typeface="+mj-ea"/>
                  <a:cs typeface="+mj-cs"/>
                </a:rPr>
                <a:t>*kolektīvā un individuālā atbildība par radiācijas risku mazināšanu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8AB7AFFC-D8E7-7B4E-4B5A-87591BD25F25}"/>
              </a:ext>
            </a:extLst>
          </p:cNvPr>
          <p:cNvSpPr txBox="1"/>
          <p:nvPr/>
        </p:nvSpPr>
        <p:spPr>
          <a:xfrm>
            <a:off x="-5965" y="4489784"/>
            <a:ext cx="6858000" cy="523220"/>
          </a:xfrm>
          <a:prstGeom prst="rect">
            <a:avLst/>
          </a:prstGeom>
          <a:solidFill>
            <a:srgbClr val="EDBE00"/>
          </a:solidFill>
        </p:spPr>
        <p:txBody>
          <a:bodyPr wrap="square">
            <a:spAutoFit/>
          </a:bodyPr>
          <a:lstStyle/>
          <a:p>
            <a:pPr algn="ctr"/>
            <a:r>
              <a:rPr lang="lv-LV" sz="1400" b="1" dirty="0">
                <a:latin typeface="+mj-lt"/>
                <a:ea typeface="+mj-ea"/>
                <a:cs typeface="+mj-cs"/>
              </a:rPr>
              <a:t>Sasniegts Vides politikas pamatnostādnēs 2021-2027 noteiktais rādītājs 2024.gadam – </a:t>
            </a:r>
            <a:r>
              <a:rPr lang="lv-LV" sz="1400" b="1" i="0" dirty="0">
                <a:effectLst/>
                <a:latin typeface="+mj-lt"/>
              </a:rPr>
              <a:t>par 5% paaugstināts operatoru izpratnes līmenis par radiācijas drošības kultūru</a:t>
            </a:r>
            <a:endParaRPr lang="lv-LV" sz="1400" b="1" dirty="0">
              <a:latin typeface="+mj-lt"/>
              <a:ea typeface="+mj-ea"/>
              <a:cs typeface="+mj-cs"/>
            </a:endParaRPr>
          </a:p>
        </p:txBody>
      </p:sp>
      <p:pic>
        <p:nvPicPr>
          <p:cNvPr id="30" name="Graphic 29" descr="Radioactive with solid fill">
            <a:extLst>
              <a:ext uri="{FF2B5EF4-FFF2-40B4-BE49-F238E27FC236}">
                <a16:creationId xmlns:a16="http://schemas.microsoft.com/office/drawing/2014/main" id="{05E790C9-2457-B002-F319-C56198334A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7590" y="225967"/>
            <a:ext cx="833475" cy="833475"/>
          </a:xfrm>
          <a:prstGeom prst="rect">
            <a:avLst/>
          </a:prstGeom>
        </p:spPr>
      </p:pic>
      <p:sp>
        <p:nvSpPr>
          <p:cNvPr id="31" name="Google Shape;58;p13">
            <a:extLst>
              <a:ext uri="{FF2B5EF4-FFF2-40B4-BE49-F238E27FC236}">
                <a16:creationId xmlns:a16="http://schemas.microsoft.com/office/drawing/2014/main" id="{31CB1804-AB77-6900-C930-81D11D631D72}"/>
              </a:ext>
            </a:extLst>
          </p:cNvPr>
          <p:cNvSpPr/>
          <p:nvPr/>
        </p:nvSpPr>
        <p:spPr>
          <a:xfrm rot="1972285">
            <a:off x="4381668" y="7889956"/>
            <a:ext cx="2379623" cy="2822624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EDBE00"/>
          </a:solidFill>
          <a:ln>
            <a:noFill/>
          </a:ln>
        </p:spPr>
        <p:txBody>
          <a:bodyPr spcFirstLastPara="1" wrap="square" lIns="95997" tIns="47985" rIns="95997" bIns="47985" anchor="t" anchorCtr="0">
            <a:noAutofit/>
          </a:bodyPr>
          <a:lstStyle/>
          <a:p>
            <a:pPr defTabSz="1280160">
              <a:buClr>
                <a:srgbClr val="000000"/>
              </a:buClr>
            </a:pPr>
            <a:endParaRPr sz="189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91543E5-582C-C8F8-86F6-9CB4951CC63C}"/>
              </a:ext>
            </a:extLst>
          </p:cNvPr>
          <p:cNvSpPr/>
          <p:nvPr/>
        </p:nvSpPr>
        <p:spPr>
          <a:xfrm>
            <a:off x="3386833" y="8653752"/>
            <a:ext cx="3270697" cy="27529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1ADA123-0584-4DF8-C775-23C759B307E2}"/>
              </a:ext>
            </a:extLst>
          </p:cNvPr>
          <p:cNvGrpSpPr/>
          <p:nvPr/>
        </p:nvGrpSpPr>
        <p:grpSpPr>
          <a:xfrm>
            <a:off x="232574" y="8350919"/>
            <a:ext cx="6392849" cy="3221723"/>
            <a:chOff x="238539" y="4709978"/>
            <a:chExt cx="6392849" cy="3221723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9A4B2065-ABCB-4A9A-C1AA-1E6DF455B865}"/>
                </a:ext>
              </a:extLst>
            </p:cNvPr>
            <p:cNvGrpSpPr/>
            <p:nvPr/>
          </p:nvGrpSpPr>
          <p:grpSpPr>
            <a:xfrm>
              <a:off x="238539" y="4709978"/>
              <a:ext cx="6243353" cy="3033335"/>
              <a:chOff x="238539" y="4709978"/>
              <a:chExt cx="6243353" cy="3033335"/>
            </a:xfrm>
          </p:grpSpPr>
          <p:sp>
            <p:nvSpPr>
              <p:cNvPr id="9" name="Title 1">
                <a:extLst>
                  <a:ext uri="{FF2B5EF4-FFF2-40B4-BE49-F238E27FC236}">
                    <a16:creationId xmlns:a16="http://schemas.microsoft.com/office/drawing/2014/main" id="{6474545C-B20F-96BE-77FB-0E47D307D42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14350" y="4709978"/>
                <a:ext cx="5829300" cy="402341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rmAutofit/>
              </a:bodyPr>
              <a:lstStyle>
                <a:lvl1pPr algn="ctr" defTabSz="6858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5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lv-LV" sz="1800" b="1" dirty="0"/>
                  <a:t>Operatoru vērtējums par:</a:t>
                </a:r>
              </a:p>
            </p:txBody>
          </p:sp>
          <p:sp>
            <p:nvSpPr>
              <p:cNvPr id="3" name="Title 1">
                <a:extLst>
                  <a:ext uri="{FF2B5EF4-FFF2-40B4-BE49-F238E27FC236}">
                    <a16:creationId xmlns:a16="http://schemas.microsoft.com/office/drawing/2014/main" id="{6A2F912A-8389-756F-C114-15F6CDE8593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29892" y="5115313"/>
                <a:ext cx="2952000" cy="612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ctr" defTabSz="6858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5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lv-LV" sz="1500" dirty="0"/>
                  <a:t>saņemto informāciju tiesību aktu izmaiņu gadījumos</a:t>
                </a:r>
              </a:p>
            </p:txBody>
          </p:sp>
          <p:sp>
            <p:nvSpPr>
              <p:cNvPr id="12" name="Title 1">
                <a:extLst>
                  <a:ext uri="{FF2B5EF4-FFF2-40B4-BE49-F238E27FC236}">
                    <a16:creationId xmlns:a16="http://schemas.microsoft.com/office/drawing/2014/main" id="{9681AC75-F06F-20E5-9657-08708D623B2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6108" y="5115313"/>
                <a:ext cx="2952000" cy="612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ctr" defTabSz="6858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5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lv-LV" sz="1500" dirty="0"/>
                  <a:t>pieejamo informāciju VVD tīmekļvietnē</a:t>
                </a:r>
              </a:p>
            </p:txBody>
          </p:sp>
          <p:graphicFrame>
            <p:nvGraphicFramePr>
              <p:cNvPr id="13" name="Chart 12">
                <a:extLst>
                  <a:ext uri="{FF2B5EF4-FFF2-40B4-BE49-F238E27FC236}">
                    <a16:creationId xmlns:a16="http://schemas.microsoft.com/office/drawing/2014/main" id="{53B02057-0FF8-40B3-A28B-90301F9C478A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794396455"/>
                  </p:ext>
                </p:extLst>
              </p:nvPr>
            </p:nvGraphicFramePr>
            <p:xfrm>
              <a:off x="3392323" y="5727313"/>
              <a:ext cx="2952000" cy="20160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8"/>
              </a:graphicData>
            </a:graphic>
          </p:graphicFrame>
          <p:graphicFrame>
            <p:nvGraphicFramePr>
              <p:cNvPr id="15" name="Chart 14">
                <a:extLst>
                  <a:ext uri="{FF2B5EF4-FFF2-40B4-BE49-F238E27FC236}">
                    <a16:creationId xmlns:a16="http://schemas.microsoft.com/office/drawing/2014/main" id="{D3C61394-724D-4949-8B0B-2B114468BC69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341346805"/>
                  </p:ext>
                </p:extLst>
              </p:nvPr>
            </p:nvGraphicFramePr>
            <p:xfrm>
              <a:off x="238539" y="5708596"/>
              <a:ext cx="2952000" cy="20160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9"/>
              </a:graphicData>
            </a:graphic>
          </p:graphicFrame>
        </p:grpSp>
        <p:sp>
          <p:nvSpPr>
            <p:cNvPr id="18" name="Title 1">
              <a:extLst>
                <a:ext uri="{FF2B5EF4-FFF2-40B4-BE49-F238E27FC236}">
                  <a16:creationId xmlns:a16="http://schemas.microsoft.com/office/drawing/2014/main" id="{FE9F7B2B-B2AE-6212-32DF-EF408804B1D7}"/>
                </a:ext>
              </a:extLst>
            </p:cNvPr>
            <p:cNvSpPr txBox="1">
              <a:spLocks/>
            </p:cNvSpPr>
            <p:nvPr/>
          </p:nvSpPr>
          <p:spPr>
            <a:xfrm>
              <a:off x="238539" y="7714364"/>
              <a:ext cx="6392849" cy="217337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5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lv-LV" sz="1500" b="1" dirty="0">
                  <a:solidFill>
                    <a:schemeClr val="accent6">
                      <a:lumMod val="50000"/>
                    </a:schemeClr>
                  </a:solidFill>
                </a:rPr>
                <a:t>Pietiekama </a:t>
              </a:r>
              <a:r>
                <a:rPr lang="lv-LV" sz="1500" b="1" dirty="0">
                  <a:solidFill>
                    <a:schemeClr val="accent6"/>
                  </a:solidFill>
                </a:rPr>
                <a:t>Drīzāk pietiekama </a:t>
              </a:r>
              <a:r>
                <a:rPr lang="lv-LV" sz="1500" b="1" dirty="0">
                  <a:solidFill>
                    <a:schemeClr val="bg1">
                      <a:lumMod val="65000"/>
                    </a:schemeClr>
                  </a:solidFill>
                </a:rPr>
                <a:t>Drīzāk nepietiekama </a:t>
              </a:r>
              <a:r>
                <a:rPr lang="lv-LV" sz="15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Nepietiekama </a:t>
              </a:r>
              <a:r>
                <a:rPr lang="lv-LV" sz="1500" b="1" dirty="0">
                  <a:solidFill>
                    <a:schemeClr val="tx2">
                      <a:lumMod val="50000"/>
                      <a:lumOff val="50000"/>
                    </a:schemeClr>
                  </a:solidFill>
                </a:rPr>
                <a:t>Neizmanto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70071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138</TotalTime>
  <Words>191</Words>
  <Application>Microsoft Office PowerPoint</Application>
  <PresentationFormat>Widescreen</PresentationFormat>
  <Paragraphs>39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Operatoru, kuri veic darbības ar jonizējošā starojuma avotiem, informētība par radiāciju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Agnese Aizpuriete</dc:creator>
  <cp:lastModifiedBy>Agnese Aizpuriete</cp:lastModifiedBy>
  <cp:revision>7</cp:revision>
  <dcterms:created xsi:type="dcterms:W3CDTF">2024-09-23T09:07:28Z</dcterms:created>
  <dcterms:modified xsi:type="dcterms:W3CDTF">2024-10-11T12:41:29Z</dcterms:modified>
</cp:coreProperties>
</file>