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70" r:id="rId3"/>
    <p:sldId id="259" r:id="rId4"/>
    <p:sldId id="285" r:id="rId5"/>
    <p:sldId id="288" r:id="rId6"/>
    <p:sldId id="281" r:id="rId7"/>
    <p:sldId id="284" r:id="rId8"/>
    <p:sldId id="282" r:id="rId9"/>
    <p:sldId id="278" r:id="rId10"/>
    <p:sldId id="295" r:id="rId11"/>
    <p:sldId id="296" r:id="rId12"/>
    <p:sldId id="297" r:id="rId13"/>
    <p:sldId id="279" r:id="rId14"/>
    <p:sldId id="287" r:id="rId15"/>
    <p:sldId id="292" r:id="rId16"/>
    <p:sldId id="280" r:id="rId17"/>
    <p:sldId id="294" r:id="rId18"/>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4F8C023-D44C-4C06-AD3E-5EBE178B7715}">
          <p14:sldIdLst>
            <p14:sldId id="270"/>
            <p14:sldId id="259"/>
            <p14:sldId id="285"/>
            <p14:sldId id="288"/>
            <p14:sldId id="281"/>
            <p14:sldId id="284"/>
            <p14:sldId id="282"/>
            <p14:sldId id="278"/>
            <p14:sldId id="295"/>
            <p14:sldId id="296"/>
            <p14:sldId id="297"/>
            <p14:sldId id="279"/>
            <p14:sldId id="287"/>
            <p14:sldId id="292"/>
            <p14:sldId id="280"/>
            <p14:sldId id="29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0-23T12:26:57.268"/>
    </inkml:context>
    <inkml:brush xml:id="br0">
      <inkml:brushProperty name="width" value="0.035" units="cm"/>
      <inkml:brushProperty name="height" value="0.035" units="cm"/>
      <inkml:brushProperty name="color" value="#E71224"/>
    </inkml:brush>
  </inkml:definitions>
  <inkml:trace contextRef="#ctx0" brushRef="#br0">4380 111 24575,'-1374'0'0,"1326"-2"0,-56-10 0,-36-1 0,6 13 0,59 2 0,-130-14 0,186 8 0,1-1 0,0 0 0,-28-13 0,28 11 0,1 0 0,-2 1 0,-29-6 0,-24 6 0,-1 2 0,-81 7 0,26 0 0,-760-3 0,865 2 0,1 0 0,0 2 0,-1 0 0,-23 9 0,15-5 0,-36 6 0,49-12 0,2 0 0,0-1 0,0 2 0,0 0 0,0 1 0,1 1 0,-1 1 0,-26 13 0,-12 16 0,2 2 0,-63 58 0,92-75 0,2 0 0,0 2 0,-18 23 0,33-36 0,0 0 0,1 0 0,-1 1 0,2-1 0,-1 1 0,2 0 0,-1 0 0,1 0 0,1 1 0,-1-1 0,0 22 0,1 32 0,3-1 0,15 101 0,-4-72 0,-10-64 0,1 1 0,2-1 0,1 0 0,1 0 0,12 30 0,-2-10 0,-2 0 0,-2 0 0,11 88 0,-3-18 0,-16-100 0,0 0 0,11 23 0,-10-28 0,0 1 0,-1 0 0,-1 0 0,-1 0 0,3 15 0,-6 68 0,-1-77 0,0 1 0,1 0 0,1 0 0,2-1 0,5 28 0,95 250 0,-99-289 0,79 184 0,-77-182 0,0 0 0,1-1 0,16 18 0,-14-18 0,-1 1 0,14 21 0,2 12 0,-14-28 0,0 0 0,-2 1 0,0 1 0,-1-1 0,9 32 0,-2 11 0,3 0 0,31 73 0,-5-35 0,-18-44 0,20 67 0,-19-35 0,4-1 0,4-1 0,82 147 0,-93-197 0,2-1 0,1-1 0,1-1 0,2-1 0,0-2 0,2-1 0,55 37 0,-55-45 0,38 18 0,20 13 0,31 23 0,-95-56 0,0 1 0,-2 2 0,29 29 0,-44-40 0,0 0 0,-1 0 0,0 1 0,-1 0 0,0 1 0,0-1 0,-1 1 0,-1 0 0,0 0 0,0 1 0,3 17 0,-2 23 0,-3 1 0,-5 72 0,0-17 0,2-53 0,-1-17 0,6 56 0,-2-86 0,-1 0 0,1 0 0,1-1 0,0 1 0,0-1 0,0 1 0,1-1 0,0 0 0,0-1 0,7 8 0,7 8 0,33 29 0,-24-25 0,-6-7 0,1 0 0,37 22 0,2 1 0,-17-10 0,74 38 0,-69-42 0,9 12 0,-45-29 0,1-2 0,0 0 0,0 0 0,23 10 0,-4-9 0,0 0 0,39 5 0,29 7 0,171 43 0,-260-64 0,0 0 0,1 0 0,-1-2 0,0 1 0,0-1 0,0-1 0,14-4 0,87-29 0,-24 6 0,-61 20 0,-1-1 0,0-1 0,-1-1 0,0-1 0,-1-1 0,-1-2 0,0 0 0,23-21 0,172-125 0,-143 111 0,-2-4 0,83-80 0,-113 84 0,-2-1 0,67-110 0,12-16 0,-91 140 0,-8 12 0,-2 0 0,0-1 0,-2-1 0,24-51 0,-35 54 0,0 1 0,-1-1 0,3-36 0,6-29 0,38-155 0,-31 172 0,-13 48 0,7-36 0,19-105 0,11-60 0,-13 96 0,-2 10 0,69-322 0,-51 182 0,-9 39 0,-3 97 0,-22 79 0,12-63 0,-24 91 0,9-46 0,-2 0 0,-3-1 0,-3-117 0,-6 169 0,0 1 0,-1 0 0,-1-1 0,0 1 0,0 1 0,-1-1 0,0 1 0,-12-18 0,7 13 0,1-1 0,-11-27 0,4 3 0,-3 1 0,-1 0 0,-2 2 0,-26-35 0,-1-1 0,-79-114 0,116 169 0,-2 1 0,-23-24 0,-16-22 0,14 6 0,3-2 0,2-1 0,-30-78 0,54 117-106,-1 0-1,-22-32 1,20 34-940,4 5-5780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227D0A-0687-4143-A3FD-7E13115AABD4}" type="datetimeFigureOut">
              <a:rPr lang="lv-LV" smtClean="0"/>
              <a:t>14.11.2024</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3646EE-9BE7-43C1-AA25-01A23E5D0F61}" type="slidenum">
              <a:rPr lang="lv-LV" smtClean="0"/>
              <a:t>‹#›</a:t>
            </a:fld>
            <a:endParaRPr lang="lv-LV"/>
          </a:p>
        </p:txBody>
      </p:sp>
    </p:spTree>
    <p:extLst>
      <p:ext uri="{BB962C8B-B14F-4D97-AF65-F5344CB8AC3E}">
        <p14:creationId xmlns:p14="http://schemas.microsoft.com/office/powerpoint/2010/main" val="2311237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A3C9FE6-0426-BD19-2E25-A90B459FECCE}"/>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9E4355FD-7794-1863-91EE-2C2506E8A9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2D752A52-3B44-F944-404D-400DE1790D13}"/>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5" name="Kājenes vietturis 4">
            <a:extLst>
              <a:ext uri="{FF2B5EF4-FFF2-40B4-BE49-F238E27FC236}">
                <a16:creationId xmlns:a16="http://schemas.microsoft.com/office/drawing/2014/main" id="{448C2C52-AA4B-00F2-175C-461F19D618E6}"/>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73B48B7B-95BA-05DB-7D13-893DFB70FEB5}"/>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2098715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52ECF36-BAC1-085D-E365-BD3C6370F5A9}"/>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E4421F7F-48BD-4585-0B1A-AEE1AD0E95CE}"/>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C6066528-4F04-6B89-2164-CF588F847F57}"/>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5" name="Kājenes vietturis 4">
            <a:extLst>
              <a:ext uri="{FF2B5EF4-FFF2-40B4-BE49-F238E27FC236}">
                <a16:creationId xmlns:a16="http://schemas.microsoft.com/office/drawing/2014/main" id="{27AF702D-D76D-378E-583D-3168B0851ECD}"/>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05E090DC-FE70-5BEE-C98A-15C8FAADA7EB}"/>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2385098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A90967D5-027C-ABE0-99A1-E2BE2E2AB3B1}"/>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2386B76D-B880-EA8F-B721-A7768E5BAA02}"/>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AE9A3CF7-9AC9-C856-FEB0-5AC6C50E2B8D}"/>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5" name="Kājenes vietturis 4">
            <a:extLst>
              <a:ext uri="{FF2B5EF4-FFF2-40B4-BE49-F238E27FC236}">
                <a16:creationId xmlns:a16="http://schemas.microsoft.com/office/drawing/2014/main" id="{1C8111F1-2D82-CCB4-C79D-0D8DAB10D0CD}"/>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086AF0C2-67CB-221D-1CFF-68B2E39F41F3}"/>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24857622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33025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3C51D8AF-04E3-494C-BD03-3154BC7610A9}" type="slidenum">
              <a:rPr lang="en-US" altLang="en-US"/>
              <a:pPr>
                <a:defRPr/>
              </a:pPr>
              <a:t>‹#›</a:t>
            </a:fld>
            <a:endParaRPr lang="en-US" altLang="en-US"/>
          </a:p>
        </p:txBody>
      </p:sp>
    </p:spTree>
    <p:extLst>
      <p:ext uri="{BB962C8B-B14F-4D97-AF65-F5344CB8AC3E}">
        <p14:creationId xmlns:p14="http://schemas.microsoft.com/office/powerpoint/2010/main" val="25475064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6D1EDCCE-86A8-4C11-97D8-CD3B5A34AAF1}" type="slidenum">
              <a:rPr lang="en-US" altLang="en-US"/>
              <a:pPr>
                <a:defRPr/>
              </a:pPr>
              <a:t>‹#›</a:t>
            </a:fld>
            <a:endParaRPr lang="en-US" altLang="en-US"/>
          </a:p>
        </p:txBody>
      </p:sp>
    </p:spTree>
    <p:extLst>
      <p:ext uri="{BB962C8B-B14F-4D97-AF65-F5344CB8AC3E}">
        <p14:creationId xmlns:p14="http://schemas.microsoft.com/office/powerpoint/2010/main" val="6857373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A9D3CA14-77BC-4FD6-A6CA-0E8D6AA4A513}" type="slidenum">
              <a:rPr lang="en-US" altLang="en-US"/>
              <a:pPr>
                <a:defRPr/>
              </a:pPr>
              <a:t>‹#›</a:t>
            </a:fld>
            <a:endParaRPr lang="en-US" altLang="en-US"/>
          </a:p>
        </p:txBody>
      </p:sp>
    </p:spTree>
    <p:extLst>
      <p:ext uri="{BB962C8B-B14F-4D97-AF65-F5344CB8AC3E}">
        <p14:creationId xmlns:p14="http://schemas.microsoft.com/office/powerpoint/2010/main" val="29916307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11379200" y="6324600"/>
            <a:ext cx="406400" cy="304800"/>
          </a:xfrm>
        </p:spPr>
        <p:txBody>
          <a:bodyPr/>
          <a:lstStyle>
            <a:lvl1pPr>
              <a:defRPr sz="1000">
                <a:latin typeface="Verdana" panose="020B0604030504040204" pitchFamily="34" charset="0"/>
              </a:defRPr>
            </a:lvl1pPr>
          </a:lstStyle>
          <a:p>
            <a:pPr>
              <a:defRPr/>
            </a:pPr>
            <a:fld id="{4F38E3D1-5ABC-4D9D-AD79-25995FE901CD}" type="slidenum">
              <a:rPr lang="en-US" altLang="en-US"/>
              <a:pPr>
                <a:defRPr/>
              </a:pPr>
              <a:t>‹#›</a:t>
            </a:fld>
            <a:endParaRPr lang="en-US" altLang="en-US"/>
          </a:p>
        </p:txBody>
      </p:sp>
    </p:spTree>
    <p:extLst>
      <p:ext uri="{BB962C8B-B14F-4D97-AF65-F5344CB8AC3E}">
        <p14:creationId xmlns:p14="http://schemas.microsoft.com/office/powerpoint/2010/main" val="29351994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DCFAF6C9-E07E-486D-8D5F-C6E989BAEE87}" type="slidenum">
              <a:rPr lang="en-US" altLang="en-US"/>
              <a:pPr>
                <a:defRPr/>
              </a:pPr>
              <a:t>‹#›</a:t>
            </a:fld>
            <a:endParaRPr lang="en-US" altLang="en-US"/>
          </a:p>
        </p:txBody>
      </p:sp>
    </p:spTree>
    <p:extLst>
      <p:ext uri="{BB962C8B-B14F-4D97-AF65-F5344CB8AC3E}">
        <p14:creationId xmlns:p14="http://schemas.microsoft.com/office/powerpoint/2010/main" val="2224610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C3C4AEA-2F83-4016-9B89-CF38289593C9}" type="slidenum">
              <a:rPr lang="en-US" altLang="en-US"/>
              <a:pPr>
                <a:defRPr/>
              </a:pPr>
              <a:t>‹#›</a:t>
            </a:fld>
            <a:endParaRPr lang="en-US" altLang="en-US"/>
          </a:p>
        </p:txBody>
      </p:sp>
    </p:spTree>
    <p:extLst>
      <p:ext uri="{BB962C8B-B14F-4D97-AF65-F5344CB8AC3E}">
        <p14:creationId xmlns:p14="http://schemas.microsoft.com/office/powerpoint/2010/main" val="2527327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671D2664-700D-4B97-952E-9B2F84EC67D7}" type="slidenum">
              <a:rPr lang="en-US" altLang="en-US"/>
              <a:pPr>
                <a:defRPr/>
              </a:pPr>
              <a:t>‹#›</a:t>
            </a:fld>
            <a:endParaRPr lang="en-US" altLang="en-US"/>
          </a:p>
        </p:txBody>
      </p:sp>
    </p:spTree>
    <p:extLst>
      <p:ext uri="{BB962C8B-B14F-4D97-AF65-F5344CB8AC3E}">
        <p14:creationId xmlns:p14="http://schemas.microsoft.com/office/powerpoint/2010/main" val="489654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5D0FE81-DBA6-7C51-24C4-D0173004628F}"/>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D589C241-F0BD-961F-7441-2CB9DD49C680}"/>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AD9D3A9C-17C3-1AB7-72D5-4D71BB46A085}"/>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5" name="Kājenes vietturis 4">
            <a:extLst>
              <a:ext uri="{FF2B5EF4-FFF2-40B4-BE49-F238E27FC236}">
                <a16:creationId xmlns:a16="http://schemas.microsoft.com/office/drawing/2014/main" id="{A5EA4066-4A10-60B7-3CD7-F0E9E5834FF2}"/>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344FE910-1E85-E937-9BEF-07B5360C1DA7}"/>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26096248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217067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6CBFDF3-E2CE-D29D-2376-70B158E55A44}"/>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5661FBDC-5609-5A89-DEA7-3D7CE0A3E1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D170535B-BC66-AEB4-851C-9F132471C69C}"/>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5" name="Kājenes vietturis 4">
            <a:extLst>
              <a:ext uri="{FF2B5EF4-FFF2-40B4-BE49-F238E27FC236}">
                <a16:creationId xmlns:a16="http://schemas.microsoft.com/office/drawing/2014/main" id="{70DFC1DA-B724-4629-1E37-A594C83DCC50}"/>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5907C4BF-CB6F-E649-EF1B-8A4E7F21CBD9}"/>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429017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C27E503-D421-97FE-FBF3-7C8819A84666}"/>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D23FFC47-8F01-AD1A-7F3A-4EFC2B71DFBC}"/>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1A63E0BB-5434-9EEE-B1AD-DE499267D264}"/>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6A3D5E43-16D7-5EA4-313C-3BB6956F6156}"/>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6" name="Kājenes vietturis 5">
            <a:extLst>
              <a:ext uri="{FF2B5EF4-FFF2-40B4-BE49-F238E27FC236}">
                <a16:creationId xmlns:a16="http://schemas.microsoft.com/office/drawing/2014/main" id="{BE06C36A-543E-2A8F-7BD5-FC7DFF7E94A3}"/>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26B5506A-4751-6A77-7DF0-9EE52E154279}"/>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2313972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BA8B4BA-CBC2-7D94-A6FB-5CAC3EC72C12}"/>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CDF0AA9B-28C2-DD8B-1081-B0C6700CC0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21BEA845-3D89-A24D-3CEC-E10B16174674}"/>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1C77ED5A-1D8F-85A8-7822-05EDF7A955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74206983-3C77-3DAB-A254-D4949CF3E544}"/>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567C9327-51F1-2BED-734A-9A61283071C1}"/>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8" name="Kājenes vietturis 7">
            <a:extLst>
              <a:ext uri="{FF2B5EF4-FFF2-40B4-BE49-F238E27FC236}">
                <a16:creationId xmlns:a16="http://schemas.microsoft.com/office/drawing/2014/main" id="{E4C242E9-4119-E71C-094D-F58688FB103B}"/>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5E813B8D-6E15-95E1-822F-7F36F884D2E7}"/>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1333011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32E0E9E-AF7D-D4B8-A512-802220ED1DF9}"/>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7CF13752-DF16-BEB6-49E8-C2FF2E6C2F62}"/>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4" name="Kājenes vietturis 3">
            <a:extLst>
              <a:ext uri="{FF2B5EF4-FFF2-40B4-BE49-F238E27FC236}">
                <a16:creationId xmlns:a16="http://schemas.microsoft.com/office/drawing/2014/main" id="{F319BC6E-0645-6931-DED5-AC08DE467167}"/>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DC7C547F-4252-9334-67B7-9BF8697FA3EC}"/>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817151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085D1B11-2EC3-3A35-D709-C239F6F7942B}"/>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3" name="Kājenes vietturis 2">
            <a:extLst>
              <a:ext uri="{FF2B5EF4-FFF2-40B4-BE49-F238E27FC236}">
                <a16:creationId xmlns:a16="http://schemas.microsoft.com/office/drawing/2014/main" id="{AC7F84AA-4087-B115-015D-3AA6D875FDB0}"/>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BE83C22A-1920-D76E-877D-57E173BC630C}"/>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1912698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9257A20-816A-69D8-DF97-4A4DCAFAD50B}"/>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FBC982A0-4CEF-D2A9-2A20-CDF85FA646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3F6CD4DC-74A9-7005-01DE-404CAB4E16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80551D8F-981B-E72B-A4E2-A9FB0BBE1FA8}"/>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6" name="Kājenes vietturis 5">
            <a:extLst>
              <a:ext uri="{FF2B5EF4-FFF2-40B4-BE49-F238E27FC236}">
                <a16:creationId xmlns:a16="http://schemas.microsoft.com/office/drawing/2014/main" id="{8C51A665-C294-136A-9309-06FBE6B8B5BA}"/>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F14E493D-2183-41BF-F579-F7C4778A2396}"/>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70914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02334F7-EC23-79DE-CF22-B5E961E25539}"/>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0B9BD785-B04C-9A5F-F25B-382EC8014C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99CF523F-22C0-FB71-53A5-7021848A5A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CDB99600-1333-1EB3-BD77-97AD0D25753E}"/>
              </a:ext>
            </a:extLst>
          </p:cNvPr>
          <p:cNvSpPr>
            <a:spLocks noGrp="1"/>
          </p:cNvSpPr>
          <p:nvPr>
            <p:ph type="dt" sz="half" idx="10"/>
          </p:nvPr>
        </p:nvSpPr>
        <p:spPr/>
        <p:txBody>
          <a:bodyPr/>
          <a:lstStyle/>
          <a:p>
            <a:fld id="{789C9D7D-BFB5-49FE-9777-6BF39ADC303A}" type="datetimeFigureOut">
              <a:rPr lang="lv-LV" smtClean="0"/>
              <a:t>14.11.2024</a:t>
            </a:fld>
            <a:endParaRPr lang="lv-LV"/>
          </a:p>
        </p:txBody>
      </p:sp>
      <p:sp>
        <p:nvSpPr>
          <p:cNvPr id="6" name="Kājenes vietturis 5">
            <a:extLst>
              <a:ext uri="{FF2B5EF4-FFF2-40B4-BE49-F238E27FC236}">
                <a16:creationId xmlns:a16="http://schemas.microsoft.com/office/drawing/2014/main" id="{C45E7D71-465F-B8BC-46CF-FF5741D10FD0}"/>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91F1BD37-0F7D-67B3-C5BE-D528974A9FB7}"/>
              </a:ext>
            </a:extLst>
          </p:cNvPr>
          <p:cNvSpPr>
            <a:spLocks noGrp="1"/>
          </p:cNvSpPr>
          <p:nvPr>
            <p:ph type="sldNum" sz="quarter" idx="12"/>
          </p:nvPr>
        </p:nvSpPr>
        <p:spPr/>
        <p:txBody>
          <a:bodyPr/>
          <a:lstStyle/>
          <a:p>
            <a:fld id="{2C63BEB2-D315-4D34-9A86-BE34720F0030}" type="slidenum">
              <a:rPr lang="lv-LV" smtClean="0"/>
              <a:t>‹#›</a:t>
            </a:fld>
            <a:endParaRPr lang="lv-LV"/>
          </a:p>
        </p:txBody>
      </p:sp>
    </p:spTree>
    <p:extLst>
      <p:ext uri="{BB962C8B-B14F-4D97-AF65-F5344CB8AC3E}">
        <p14:creationId xmlns:p14="http://schemas.microsoft.com/office/powerpoint/2010/main" val="149711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F6431F0D-39E7-B3D8-DEAC-5AE12D3760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F42BF3D6-7C24-AAF9-A7FA-5EF21A6081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F8D378FD-2BB9-3286-E218-521C5CC9C1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C9D7D-BFB5-49FE-9777-6BF39ADC303A}" type="datetimeFigureOut">
              <a:rPr lang="lv-LV" smtClean="0"/>
              <a:t>14.11.2024</a:t>
            </a:fld>
            <a:endParaRPr lang="lv-LV"/>
          </a:p>
        </p:txBody>
      </p:sp>
      <p:sp>
        <p:nvSpPr>
          <p:cNvPr id="5" name="Kājenes vietturis 4">
            <a:extLst>
              <a:ext uri="{FF2B5EF4-FFF2-40B4-BE49-F238E27FC236}">
                <a16:creationId xmlns:a16="http://schemas.microsoft.com/office/drawing/2014/main" id="{4A4CC7E7-1239-F87B-FF92-70D85394DB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645A7F30-8C55-3B95-CCAB-EA236DD53F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63BEB2-D315-4D34-9A86-BE34720F0030}" type="slidenum">
              <a:rPr lang="lv-LV" smtClean="0"/>
              <a:t>‹#›</a:t>
            </a:fld>
            <a:endParaRPr lang="lv-LV"/>
          </a:p>
        </p:txBody>
      </p:sp>
    </p:spTree>
    <p:extLst>
      <p:ext uri="{BB962C8B-B14F-4D97-AF65-F5344CB8AC3E}">
        <p14:creationId xmlns:p14="http://schemas.microsoft.com/office/powerpoint/2010/main" val="3020827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DA06D765-CA29-48E5-B764-387DA85CC4B8}" type="datetime1">
              <a:rPr lang="en-US"/>
              <a:pPr>
                <a:defRPr/>
              </a:pPr>
              <a:t>11/14/2024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4B61D644-53F5-4CD7-9729-3D9C39E6DA90}" type="slidenum">
              <a:rPr lang="en-US" altLang="en-US"/>
              <a:pPr>
                <a:defRPr/>
              </a:pPr>
              <a:t>‹#›</a:t>
            </a:fld>
            <a:endParaRPr lang="en-US" altLang="en-US"/>
          </a:p>
        </p:txBody>
      </p:sp>
    </p:spTree>
    <p:extLst>
      <p:ext uri="{BB962C8B-B14F-4D97-AF65-F5344CB8AC3E}">
        <p14:creationId xmlns:p14="http://schemas.microsoft.com/office/powerpoint/2010/main" val="8658851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vvd.gov.lv/lv/sabiedriskie-vides-inspektori-veidlapas"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janis.lasmanis@vvd.gov.l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4.png"/><Relationship Id="rId1" Type="http://schemas.openxmlformats.org/officeDocument/2006/relationships/slideLayout" Target="../slideLayouts/slideLayout15.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209800" y="3505200"/>
            <a:ext cx="8153400" cy="960438"/>
          </a:xfrm>
        </p:spPr>
        <p:txBody>
          <a:bodyPr>
            <a:normAutofit/>
          </a:bodyPr>
          <a:lstStyle/>
          <a:p>
            <a:r>
              <a:rPr lang="lv-LV" altLang="en-US" sz="2400" dirty="0">
                <a:solidFill>
                  <a:srgbClr val="4F742A"/>
                </a:solidFill>
              </a:rPr>
              <a:t>Sabiedrisko vides inspektoru seminārs 2024 </a:t>
            </a:r>
            <a:endParaRPr lang="lv-LV" sz="2400" dirty="0">
              <a:solidFill>
                <a:srgbClr val="4F742A"/>
              </a:solidFill>
            </a:endParaRPr>
          </a:p>
        </p:txBody>
      </p:sp>
      <p:sp>
        <p:nvSpPr>
          <p:cNvPr id="2" name="TextBox 1">
            <a:extLst>
              <a:ext uri="{FF2B5EF4-FFF2-40B4-BE49-F238E27FC236}">
                <a16:creationId xmlns:a16="http://schemas.microsoft.com/office/drawing/2014/main" id="{90EF501F-B1FA-47EB-9322-37C527ADA917}"/>
              </a:ext>
            </a:extLst>
          </p:cNvPr>
          <p:cNvSpPr txBox="1"/>
          <p:nvPr/>
        </p:nvSpPr>
        <p:spPr>
          <a:xfrm>
            <a:off x="4691813" y="5757898"/>
            <a:ext cx="5848865" cy="923330"/>
          </a:xfrm>
          <a:prstGeom prst="rect">
            <a:avLst/>
          </a:prstGeom>
          <a:noFill/>
        </p:spPr>
        <p:txBody>
          <a:bodyPr wrap="square" rtlCol="0">
            <a:spAutoFit/>
          </a:bodyPr>
          <a:lstStyle/>
          <a:p>
            <a:pPr algn="r" defTabSz="938213" eaLnBrk="0" fontAlgn="base" hangingPunct="0">
              <a:spcBef>
                <a:spcPct val="0"/>
              </a:spcBef>
              <a:spcAft>
                <a:spcPct val="0"/>
              </a:spcAft>
            </a:pPr>
            <a:r>
              <a:rPr lang="lv-LV" dirty="0">
                <a:solidFill>
                  <a:prstClr val="black"/>
                </a:solidFill>
                <a:latin typeface="Verdana" panose="020B0604030504040204" pitchFamily="34" charset="0"/>
                <a:ea typeface="Verdana" panose="020B0604030504040204" pitchFamily="34" charset="0"/>
                <a:cs typeface="Arial" panose="020B0604020202020204" pitchFamily="34" charset="0"/>
              </a:rPr>
              <a:t>Jānis Lasmanis</a:t>
            </a:r>
          </a:p>
          <a:p>
            <a:pPr algn="r" defTabSz="938213" eaLnBrk="0" fontAlgn="base" hangingPunct="0">
              <a:spcBef>
                <a:spcPct val="0"/>
              </a:spcBef>
              <a:spcAft>
                <a:spcPct val="0"/>
              </a:spcAft>
            </a:pPr>
            <a:r>
              <a:rPr lang="lv-LV" dirty="0">
                <a:solidFill>
                  <a:prstClr val="black"/>
                </a:solidFill>
                <a:latin typeface="Verdana" panose="020B0604030504040204" pitchFamily="34" charset="0"/>
                <a:ea typeface="Verdana" panose="020B0604030504040204" pitchFamily="34" charset="0"/>
                <a:cs typeface="Arial" panose="020B0604020202020204" pitchFamily="34" charset="0"/>
              </a:rPr>
              <a:t>VVD ZKD IŪKD vadītājs</a:t>
            </a:r>
          </a:p>
          <a:p>
            <a:pPr algn="r" defTabSz="938213" eaLnBrk="0" fontAlgn="base" hangingPunct="0">
              <a:spcBef>
                <a:spcPct val="0"/>
              </a:spcBef>
              <a:spcAft>
                <a:spcPct val="0"/>
              </a:spcAft>
            </a:pPr>
            <a:endParaRPr lang="lv-LV" dirty="0">
              <a:solidFill>
                <a:prstClr val="black"/>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8EA6591-7003-4F2D-8935-AC40FFAA90ED}"/>
              </a:ext>
            </a:extLst>
          </p:cNvPr>
          <p:cNvSpPr txBox="1"/>
          <p:nvPr/>
        </p:nvSpPr>
        <p:spPr>
          <a:xfrm>
            <a:off x="3100707" y="4942491"/>
            <a:ext cx="5848865" cy="400110"/>
          </a:xfrm>
          <a:prstGeom prst="rect">
            <a:avLst/>
          </a:prstGeom>
          <a:noFill/>
        </p:spPr>
        <p:txBody>
          <a:bodyPr wrap="square" rtlCol="0">
            <a:spAutoFit/>
          </a:bodyPr>
          <a:lstStyle/>
          <a:p>
            <a:pPr algn="ctr" defTabSz="938213" eaLnBrk="0" fontAlgn="base" hangingPunct="0">
              <a:spcBef>
                <a:spcPct val="0"/>
              </a:spcBef>
              <a:spcAft>
                <a:spcPct val="0"/>
              </a:spcAft>
            </a:pPr>
            <a:r>
              <a:rPr lang="lv-LV" sz="2000" b="1" dirty="0">
                <a:solidFill>
                  <a:prstClr val="black"/>
                </a:solidFill>
                <a:latin typeface="Verdana" panose="020B0604030504040204" pitchFamily="34" charset="0"/>
                <a:ea typeface="Verdana" panose="020B0604030504040204" pitchFamily="34" charset="0"/>
                <a:cs typeface="Arial" panose="020B0604020202020204" pitchFamily="34" charset="0"/>
              </a:rPr>
              <a:t>28.10.2024.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3B6C7-2A76-CBCE-D7F9-C532C46B1584}"/>
              </a:ext>
            </a:extLst>
          </p:cNvPr>
          <p:cNvSpPr>
            <a:spLocks noGrp="1"/>
          </p:cNvSpPr>
          <p:nvPr>
            <p:ph type="title"/>
          </p:nvPr>
        </p:nvSpPr>
        <p:spPr/>
        <p:txBody>
          <a:bodyPr/>
          <a:lstStyle/>
          <a:p>
            <a:r>
              <a:rPr lang="lv-LV" b="1" dirty="0"/>
              <a:t>Pierādījumu </a:t>
            </a:r>
            <a:r>
              <a:rPr lang="lv-LV" b="1" dirty="0" err="1"/>
              <a:t>attiecināmība</a:t>
            </a:r>
            <a:endParaRPr lang="lv-LV" b="1" dirty="0"/>
          </a:p>
        </p:txBody>
      </p:sp>
      <p:sp>
        <p:nvSpPr>
          <p:cNvPr id="3" name="Content Placeholder 2">
            <a:extLst>
              <a:ext uri="{FF2B5EF4-FFF2-40B4-BE49-F238E27FC236}">
                <a16:creationId xmlns:a16="http://schemas.microsoft.com/office/drawing/2014/main" id="{B0FDD46B-4A91-E18C-5E91-95058F701698}"/>
              </a:ext>
            </a:extLst>
          </p:cNvPr>
          <p:cNvSpPr>
            <a:spLocks noGrp="1"/>
          </p:cNvSpPr>
          <p:nvPr>
            <p:ph idx="1"/>
          </p:nvPr>
        </p:nvSpPr>
        <p:spPr/>
        <p:txBody>
          <a:bodyPr/>
          <a:lstStyle/>
          <a:p>
            <a:r>
              <a:rPr lang="lv-LV" dirty="0"/>
              <a:t>Pierādījumi ir attiecināmi uz konkrēto administratīvā pārkāpuma procesu, ja ziņas par faktiem tieši vai netieši apstiprina administratīvā pārkāpuma procesā pierādāmo apstākļu esību vai neesību, kā arī citu pierādījumu ticamību vai neticamību un izmantošanas iespējamību vai neiespējamību.</a:t>
            </a:r>
          </a:p>
          <a:p>
            <a:endParaRPr lang="lv-LV" dirty="0"/>
          </a:p>
          <a:p>
            <a:pPr marL="0" indent="0">
              <a:buNone/>
            </a:pPr>
            <a:r>
              <a:rPr lang="lv-LV" i="1" dirty="0"/>
              <a:t>(Tāpēc ir būtiski videoierakstā fiksējot pārkāpumu ierunāt datumu un laiku.)</a:t>
            </a:r>
          </a:p>
        </p:txBody>
      </p:sp>
    </p:spTree>
    <p:extLst>
      <p:ext uri="{BB962C8B-B14F-4D97-AF65-F5344CB8AC3E}">
        <p14:creationId xmlns:p14="http://schemas.microsoft.com/office/powerpoint/2010/main" val="2851520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B062B-48A8-B384-B94D-0166034941C6}"/>
              </a:ext>
            </a:extLst>
          </p:cNvPr>
          <p:cNvSpPr>
            <a:spLocks noGrp="1"/>
          </p:cNvSpPr>
          <p:nvPr>
            <p:ph type="title"/>
          </p:nvPr>
        </p:nvSpPr>
        <p:spPr>
          <a:xfrm>
            <a:off x="838200" y="374553"/>
            <a:ext cx="10515600" cy="822652"/>
          </a:xfrm>
        </p:spPr>
        <p:txBody>
          <a:bodyPr/>
          <a:lstStyle/>
          <a:p>
            <a:r>
              <a:rPr lang="lv-LV" b="1" dirty="0"/>
              <a:t>Pierādījumu pieļaujamība</a:t>
            </a:r>
          </a:p>
        </p:txBody>
      </p:sp>
      <p:sp>
        <p:nvSpPr>
          <p:cNvPr id="3" name="Content Placeholder 2">
            <a:extLst>
              <a:ext uri="{FF2B5EF4-FFF2-40B4-BE49-F238E27FC236}">
                <a16:creationId xmlns:a16="http://schemas.microsoft.com/office/drawing/2014/main" id="{E0394619-39B5-D02F-5064-25EEC225CDB3}"/>
              </a:ext>
            </a:extLst>
          </p:cNvPr>
          <p:cNvSpPr>
            <a:spLocks noGrp="1"/>
          </p:cNvSpPr>
          <p:nvPr>
            <p:ph idx="1"/>
          </p:nvPr>
        </p:nvSpPr>
        <p:spPr>
          <a:xfrm>
            <a:off x="838200" y="1197205"/>
            <a:ext cx="10515600" cy="5286242"/>
          </a:xfrm>
        </p:spPr>
        <p:txBody>
          <a:bodyPr>
            <a:normAutofit lnSpcReduction="10000"/>
          </a:bodyPr>
          <a:lstStyle/>
          <a:p>
            <a:r>
              <a:rPr lang="lv-LV" dirty="0"/>
              <a:t>Administratīvā pārkāpuma procesā iegūtās ziņas par faktiem ir pieļaujams izmantot kā pierādījumus, ja tās iegūtas un procesuāli nostiprinātas šajā likumā noteiktajā kārtībā.</a:t>
            </a:r>
          </a:p>
          <a:p>
            <a:r>
              <a:rPr lang="lv-LV" dirty="0"/>
              <a:t>Par nepieļaujamām un pierādīšanā neizmantojamām atzīstamas tādas ziņas par faktiem, kuras iegūtas:</a:t>
            </a:r>
          </a:p>
          <a:p>
            <a:r>
              <a:rPr lang="lv-LV" dirty="0"/>
              <a:t>1) izmantojot vardarbību, draudus, viltu vai spaidus;</a:t>
            </a:r>
          </a:p>
          <a:p>
            <a:r>
              <a:rPr lang="lv-LV" dirty="0"/>
              <a:t>2) pārkāpjot administratīvā pārkāpuma procesa pamatprincipus;</a:t>
            </a:r>
          </a:p>
          <a:p>
            <a:r>
              <a:rPr lang="lv-LV" dirty="0"/>
              <a:t>3) procesuālajā darbībā, ko veikusi persona, kurai nebija tiesību to veikt.</a:t>
            </a:r>
          </a:p>
          <a:p>
            <a:r>
              <a:rPr lang="lv-LV" dirty="0"/>
              <a:t>Ziņas par faktiem, kuras ieguvušas privātpersonas, ir pieļaujams izmantot kā pierādījumus, ja šīs ziņas ir iespējams pārbaudīt administratīvā pārkāpuma procesa ietvaros.</a:t>
            </a:r>
          </a:p>
        </p:txBody>
      </p:sp>
    </p:spTree>
    <p:extLst>
      <p:ext uri="{BB962C8B-B14F-4D97-AF65-F5344CB8AC3E}">
        <p14:creationId xmlns:p14="http://schemas.microsoft.com/office/powerpoint/2010/main" val="2531771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D7D74-42D2-84C0-C13A-928851BDF1DD}"/>
              </a:ext>
            </a:extLst>
          </p:cNvPr>
          <p:cNvSpPr>
            <a:spLocks noGrp="1"/>
          </p:cNvSpPr>
          <p:nvPr>
            <p:ph type="title"/>
          </p:nvPr>
        </p:nvSpPr>
        <p:spPr>
          <a:xfrm>
            <a:off x="838200" y="365126"/>
            <a:ext cx="10515600" cy="96788"/>
          </a:xfrm>
        </p:spPr>
        <p:txBody>
          <a:bodyPr>
            <a:normAutofit fontScale="90000"/>
          </a:bodyPr>
          <a:lstStyle/>
          <a:p>
            <a:endParaRPr lang="lv-LV" dirty="0"/>
          </a:p>
        </p:txBody>
      </p:sp>
      <p:sp>
        <p:nvSpPr>
          <p:cNvPr id="3" name="Content Placeholder 2">
            <a:extLst>
              <a:ext uri="{FF2B5EF4-FFF2-40B4-BE49-F238E27FC236}">
                <a16:creationId xmlns:a16="http://schemas.microsoft.com/office/drawing/2014/main" id="{D15E2125-A1CA-5EF0-EA0B-F5096330D1EA}"/>
              </a:ext>
            </a:extLst>
          </p:cNvPr>
          <p:cNvSpPr>
            <a:spLocks noGrp="1"/>
          </p:cNvSpPr>
          <p:nvPr>
            <p:ph idx="1"/>
          </p:nvPr>
        </p:nvSpPr>
        <p:spPr>
          <a:xfrm>
            <a:off x="838200" y="707010"/>
            <a:ext cx="10515600" cy="5469953"/>
          </a:xfrm>
        </p:spPr>
        <p:txBody>
          <a:bodyPr>
            <a:normAutofit fontScale="92500" lnSpcReduction="10000"/>
          </a:bodyPr>
          <a:lstStyle/>
          <a:p>
            <a:pPr marL="0" indent="0">
              <a:buNone/>
            </a:pPr>
            <a:endParaRPr lang="lv-LV" dirty="0"/>
          </a:p>
          <a:p>
            <a:pPr marL="0" indent="0">
              <a:buNone/>
            </a:pPr>
            <a:r>
              <a:rPr lang="lv-LV" dirty="0"/>
              <a:t>Ja tiek pieķerti ārzemnieki, tad lūgums nofotografēt viņu personu apliecinošu dokumentu.</a:t>
            </a:r>
          </a:p>
          <a:p>
            <a:pPr marL="0" indent="0">
              <a:buNone/>
            </a:pPr>
            <a:endParaRPr lang="lv-LV" dirty="0"/>
          </a:p>
          <a:p>
            <a:pPr marL="0" indent="0">
              <a:buNone/>
            </a:pPr>
            <a:r>
              <a:rPr lang="lv-LV" dirty="0"/>
              <a:t>Fotografējot vēlams izmantot «</a:t>
            </a:r>
            <a:r>
              <a:rPr lang="lv-LV" dirty="0" err="1"/>
              <a:t>NoteCam</a:t>
            </a:r>
            <a:r>
              <a:rPr lang="lv-LV" dirty="0"/>
              <a:t>», lai fotogrāfijā parādītos arī koordinātas.</a:t>
            </a:r>
          </a:p>
          <a:p>
            <a:pPr marL="0" indent="0">
              <a:buNone/>
            </a:pPr>
            <a:endParaRPr lang="lv-LV" dirty="0"/>
          </a:p>
          <a:p>
            <a:pPr marL="0" indent="0">
              <a:buNone/>
            </a:pPr>
            <a:r>
              <a:rPr lang="lv-LV" dirty="0"/>
              <a:t>Ja veikta garuma mērīšana vai svēršana jāpievieno mērierīču verifikācijas dokumenti.</a:t>
            </a:r>
          </a:p>
          <a:p>
            <a:pPr marL="0" indent="0">
              <a:buNone/>
            </a:pPr>
            <a:endParaRPr lang="lv-LV" dirty="0"/>
          </a:p>
          <a:p>
            <a:pPr marL="0" indent="0">
              <a:buNone/>
            </a:pPr>
            <a:r>
              <a:rPr lang="lv-LV" dirty="0"/>
              <a:t>Videoierakstā jāierunā vismaz datums un laiks.</a:t>
            </a:r>
          </a:p>
          <a:p>
            <a:pPr marL="0" indent="0">
              <a:buNone/>
            </a:pPr>
            <a:endParaRPr lang="lv-LV" dirty="0"/>
          </a:p>
          <a:p>
            <a:pPr marL="0" indent="0">
              <a:buNone/>
            </a:pPr>
            <a:r>
              <a:rPr lang="lv-LV" dirty="0"/>
              <a:t>Videoierakstā jābūt redzamam pārkāpuma izdarīšanas faktam.</a:t>
            </a:r>
          </a:p>
          <a:p>
            <a:pPr marL="0" indent="0">
              <a:buNone/>
            </a:pPr>
            <a:endParaRPr lang="lv-LV" dirty="0"/>
          </a:p>
          <a:p>
            <a:pPr marL="0" indent="0">
              <a:buNone/>
            </a:pPr>
            <a:endParaRPr lang="lv-LV" dirty="0"/>
          </a:p>
        </p:txBody>
      </p:sp>
    </p:spTree>
    <p:extLst>
      <p:ext uri="{BB962C8B-B14F-4D97-AF65-F5344CB8AC3E}">
        <p14:creationId xmlns:p14="http://schemas.microsoft.com/office/powerpoint/2010/main" val="347396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45311-D066-181F-2862-6C670AD75D84}"/>
              </a:ext>
            </a:extLst>
          </p:cNvPr>
          <p:cNvSpPr>
            <a:spLocks noGrp="1"/>
          </p:cNvSpPr>
          <p:nvPr>
            <p:ph type="title"/>
          </p:nvPr>
        </p:nvSpPr>
        <p:spPr>
          <a:xfrm>
            <a:off x="838200" y="365125"/>
            <a:ext cx="10515600" cy="125069"/>
          </a:xfrm>
        </p:spPr>
        <p:txBody>
          <a:bodyPr>
            <a:normAutofit fontScale="90000"/>
          </a:bodyPr>
          <a:lstStyle/>
          <a:p>
            <a:endParaRPr lang="lv-LV" dirty="0"/>
          </a:p>
        </p:txBody>
      </p:sp>
      <p:sp>
        <p:nvSpPr>
          <p:cNvPr id="3" name="Content Placeholder 2">
            <a:extLst>
              <a:ext uri="{FF2B5EF4-FFF2-40B4-BE49-F238E27FC236}">
                <a16:creationId xmlns:a16="http://schemas.microsoft.com/office/drawing/2014/main" id="{26CDD594-8CBB-414C-F371-555B83FEE699}"/>
              </a:ext>
            </a:extLst>
          </p:cNvPr>
          <p:cNvSpPr>
            <a:spLocks noGrp="1"/>
          </p:cNvSpPr>
          <p:nvPr>
            <p:ph sz="half" idx="1"/>
          </p:nvPr>
        </p:nvSpPr>
        <p:spPr>
          <a:xfrm>
            <a:off x="838200" y="593889"/>
            <a:ext cx="5257800" cy="5583074"/>
          </a:xfrm>
        </p:spPr>
        <p:txBody>
          <a:bodyPr>
            <a:normAutofit lnSpcReduction="10000"/>
          </a:bodyPr>
          <a:lstStyle/>
          <a:p>
            <a:pPr marR="90170" algn="just" latinLnBrk="1"/>
            <a:r>
              <a:rPr lang="lv-LV" sz="900" dirty="0">
                <a:effectLst/>
                <a:latin typeface="Times New Roman" panose="02020603050405020304" pitchFamily="18" charset="0"/>
                <a:ea typeface="Batang" panose="020B0503020000020004" pitchFamily="18" charset="-127"/>
              </a:rPr>
              <a:t>9. Saskaņā ar 20. panta 3. daļas 1. punktu veikta pārkāpuma vietas apskate, pārbaudīti dokumenti, zivju ieguves rīki un loms, veikta mantu apskate </a:t>
            </a:r>
            <a:r>
              <a:rPr lang="lv-LV" sz="900" dirty="0">
                <a:solidFill>
                  <a:srgbClr val="A6A6A6"/>
                </a:solidFill>
                <a:effectLst/>
                <a:latin typeface="Times New Roman" panose="02020603050405020304" pitchFamily="18" charset="0"/>
                <a:ea typeface="Batang" panose="020B0503020000020004" pitchFamily="18" charset="-127"/>
              </a:rPr>
              <a:t>(vajadzīgo pasvītrot)</a:t>
            </a:r>
            <a:r>
              <a:rPr lang="lv-LV" sz="900" dirty="0">
                <a:effectLst/>
                <a:latin typeface="Times New Roman" panose="02020603050405020304" pitchFamily="18" charset="0"/>
                <a:ea typeface="Batang" panose="020B0503020000020004" pitchFamily="18" charset="-127"/>
              </a:rPr>
              <a:t> _____________________________________________________________________________________________________________</a:t>
            </a:r>
          </a:p>
          <a:p>
            <a:pPr marR="90170" algn="ctr" latinLnBrk="1"/>
            <a:r>
              <a:rPr lang="lv-LV" sz="900" dirty="0">
                <a:solidFill>
                  <a:srgbClr val="A6A6A6"/>
                </a:solidFill>
                <a:effectLst/>
                <a:latin typeface="Times New Roman" panose="02020603050405020304" pitchFamily="18" charset="0"/>
                <a:ea typeface="Batang" panose="020B0503020000020004" pitchFamily="18" charset="-127"/>
              </a:rPr>
              <a:t>(pārkāpuma vietas, pārkāpuma izdarīšanas rīku un līdzekļu, un iegūtā loma apraksts un uzskaitījums)</a:t>
            </a:r>
            <a:endParaRPr lang="lv-LV" sz="900" dirty="0">
              <a:effectLst/>
              <a:latin typeface="Times New Roman" panose="02020603050405020304" pitchFamily="18" charset="0"/>
              <a:ea typeface="Batang" panose="020B0503020000020004" pitchFamily="18" charset="-127"/>
            </a:endParaRPr>
          </a:p>
          <a:p>
            <a:pPr marR="90170" algn="just" latinLnBrk="1">
              <a:lnSpc>
                <a:spcPct val="150000"/>
              </a:lnSpc>
            </a:pPr>
            <a:r>
              <a:rPr lang="lv-LV" sz="900" dirty="0">
                <a:effectLst/>
                <a:latin typeface="Times New Roman" panose="02020603050405020304" pitchFamily="18" charset="0"/>
                <a:ea typeface="Batang" panose="020B0503020000020004" pitchFamily="18" charset="-127"/>
              </a:rPr>
              <a:t>__________________________________________________________________________ _______</a:t>
            </a:r>
          </a:p>
          <a:p>
            <a:pPr marR="90170" algn="just" latinLnBrk="1">
              <a:lnSpc>
                <a:spcPct val="150000"/>
              </a:lnSpc>
            </a:pPr>
            <a:r>
              <a:rPr lang="lv-LV" sz="900" dirty="0">
                <a:effectLst/>
                <a:latin typeface="Times New Roman" panose="02020603050405020304" pitchFamily="18" charset="0"/>
                <a:ea typeface="Batang" panose="020B0503020000020004" pitchFamily="18" charset="-127"/>
              </a:rPr>
              <a:t>_________________________________________________________________________________</a:t>
            </a:r>
          </a:p>
          <a:p>
            <a:pPr marR="90170" algn="just" latinLnBrk="1">
              <a:lnSpc>
                <a:spcPct val="150000"/>
              </a:lnSpc>
            </a:pPr>
            <a:r>
              <a:rPr lang="lv-LV" sz="900" dirty="0">
                <a:effectLst/>
                <a:latin typeface="Times New Roman" panose="02020603050405020304" pitchFamily="18" charset="0"/>
                <a:ea typeface="Batang" panose="020B0503020000020004" pitchFamily="18" charset="-127"/>
              </a:rPr>
              <a:t>________________________________________________________________________________</a:t>
            </a:r>
          </a:p>
          <a:p>
            <a:pPr marR="90170" algn="just" latinLnBrk="1">
              <a:lnSpc>
                <a:spcPct val="150000"/>
              </a:lnSpc>
            </a:pPr>
            <a:r>
              <a:rPr lang="lv-LV" sz="900" dirty="0">
                <a:effectLst/>
                <a:latin typeface="Times New Roman" panose="02020603050405020304" pitchFamily="18" charset="0"/>
                <a:ea typeface="Batang" panose="020B0503020000020004" pitchFamily="18" charset="-127"/>
              </a:rPr>
              <a:t>________________________________________________________________________________</a:t>
            </a:r>
          </a:p>
          <a:p>
            <a:pPr marR="90170" algn="just" latinLnBrk="1">
              <a:lnSpc>
                <a:spcPct val="150000"/>
              </a:lnSpc>
            </a:pPr>
            <a:endParaRPr lang="lv-LV" sz="900" dirty="0">
              <a:effectLst/>
              <a:latin typeface="Times New Roman" panose="02020603050405020304" pitchFamily="18" charset="0"/>
              <a:ea typeface="Batang" panose="020B0503020000020004" pitchFamily="18" charset="-127"/>
            </a:endParaRPr>
          </a:p>
          <a:p>
            <a:pPr marR="90170" algn="just" latinLnBrk="1">
              <a:lnSpc>
                <a:spcPct val="150000"/>
              </a:lnSpc>
            </a:pPr>
            <a:r>
              <a:rPr lang="lv-LV" sz="900" dirty="0">
                <a:effectLst/>
                <a:latin typeface="Times New Roman" panose="02020603050405020304" pitchFamily="18" charset="0"/>
                <a:ea typeface="Batang" panose="020B0503020000020004" pitchFamily="18" charset="-127"/>
              </a:rPr>
              <a:t>11. Pārbaudāmās personas paskaidrojums par pārkāpumu un piezīmes par ziņojuma saturu </a:t>
            </a:r>
          </a:p>
          <a:p>
            <a:pPr marR="90170" algn="just" latinLnBrk="1">
              <a:lnSpc>
                <a:spcPct val="150000"/>
              </a:lnSpc>
            </a:pPr>
            <a:r>
              <a:rPr lang="lv-LV" sz="900" dirty="0">
                <a:effectLst/>
                <a:latin typeface="Times New Roman" panose="02020603050405020304" pitchFamily="18" charset="0"/>
                <a:ea typeface="Batang" panose="020B0503020000020004" pitchFamily="18" charset="-127"/>
              </a:rPr>
              <a:t>___________________________________________________________________________________________________________________________________________________________________________________________________________________________________________________</a:t>
            </a:r>
          </a:p>
          <a:p>
            <a:pPr marR="90170" algn="just" latinLnBrk="1">
              <a:lnSpc>
                <a:spcPct val="150000"/>
              </a:lnSpc>
            </a:pPr>
            <a:endParaRPr lang="lv-LV" sz="900" dirty="0">
              <a:effectLst/>
              <a:latin typeface="Times New Roman" panose="02020603050405020304" pitchFamily="18" charset="0"/>
              <a:ea typeface="Batang" panose="020B0503020000020004" pitchFamily="18" charset="-127"/>
            </a:endParaRPr>
          </a:p>
          <a:p>
            <a:pPr marR="90170" algn="just" latinLnBrk="1">
              <a:lnSpc>
                <a:spcPct val="150000"/>
              </a:lnSpc>
            </a:pPr>
            <a:r>
              <a:rPr lang="lv-LV" sz="900" dirty="0">
                <a:effectLst/>
                <a:latin typeface="Times New Roman" panose="02020603050405020304" pitchFamily="18" charset="0"/>
                <a:ea typeface="Batang" panose="020B0503020000020004" pitchFamily="18" charset="-127"/>
              </a:rPr>
              <a:t>12. Ziņojumam pievienots____________________________________________________________</a:t>
            </a:r>
          </a:p>
          <a:p>
            <a:r>
              <a:rPr lang="lv-LV" sz="900" dirty="0">
                <a:effectLst/>
                <a:latin typeface="Times New Roman" panose="02020603050405020304" pitchFamily="18" charset="0"/>
                <a:ea typeface="Times New Roman" panose="02020603050405020304" pitchFamily="18" charset="0"/>
              </a:rPr>
              <a:t>___________________________________________________________________________________</a:t>
            </a:r>
            <a:endParaRPr lang="lv-LV" sz="900" dirty="0"/>
          </a:p>
        </p:txBody>
      </p:sp>
      <p:sp>
        <p:nvSpPr>
          <p:cNvPr id="4" name="Content Placeholder 3">
            <a:extLst>
              <a:ext uri="{FF2B5EF4-FFF2-40B4-BE49-F238E27FC236}">
                <a16:creationId xmlns:a16="http://schemas.microsoft.com/office/drawing/2014/main" id="{A268D3BA-2C5D-7D5D-2371-944421FA436D}"/>
              </a:ext>
            </a:extLst>
          </p:cNvPr>
          <p:cNvSpPr>
            <a:spLocks noGrp="1"/>
          </p:cNvSpPr>
          <p:nvPr>
            <p:ph sz="half" idx="2"/>
          </p:nvPr>
        </p:nvSpPr>
        <p:spPr>
          <a:xfrm>
            <a:off x="6172200" y="593889"/>
            <a:ext cx="5181600" cy="5583074"/>
          </a:xfrm>
        </p:spPr>
        <p:txBody>
          <a:bodyPr>
            <a:normAutofit lnSpcReduction="10000"/>
          </a:bodyPr>
          <a:lstStyle/>
          <a:p>
            <a:r>
              <a:rPr lang="lv-LV" dirty="0"/>
              <a:t>9.punktā apraksta pārkāpumā izmantotos zivju ieguves rīkus;</a:t>
            </a:r>
          </a:p>
          <a:p>
            <a:endParaRPr lang="lv-LV" dirty="0"/>
          </a:p>
          <a:p>
            <a:r>
              <a:rPr lang="lv-LV" dirty="0"/>
              <a:t>11.punktā norāda</a:t>
            </a:r>
            <a:r>
              <a:rPr lang="lv-LV"/>
              <a:t>, arī ka </a:t>
            </a:r>
            <a:r>
              <a:rPr lang="lv-LV" dirty="0"/>
              <a:t>persona rīkus izsniedz labprātīgi nogādāšanai VVD;</a:t>
            </a:r>
          </a:p>
          <a:p>
            <a:endParaRPr lang="lv-LV" dirty="0"/>
          </a:p>
          <a:p>
            <a:r>
              <a:rPr lang="lv-LV" dirty="0"/>
              <a:t>12. punktā norāda nelikumīgi izmantoto zvejas rīku akta izcelšanas Nr.</a:t>
            </a:r>
          </a:p>
          <a:p>
            <a:r>
              <a:rPr lang="lv-LV" dirty="0"/>
              <a:t>Veidlapas atrodamas  </a:t>
            </a:r>
            <a:r>
              <a:rPr lang="lv-LV" dirty="0">
                <a:hlinkClick r:id="rId2">
                  <a:extLst>
                    <a:ext uri="{A12FA001-AC4F-418D-AE19-62706E023703}">
                      <ahyp:hlinkClr xmlns:ahyp="http://schemas.microsoft.com/office/drawing/2018/hyperlinkcolor" val="tx"/>
                    </a:ext>
                  </a:extLst>
                </a:hlinkClick>
              </a:rPr>
              <a:t>https://www.vvd.gov.lv/lv/sabiedriskie-vides-inspektori-veidlapas</a:t>
            </a:r>
            <a:r>
              <a:rPr lang="lv-LV" dirty="0"/>
              <a:t>  </a:t>
            </a:r>
          </a:p>
        </p:txBody>
      </p:sp>
    </p:spTree>
    <p:extLst>
      <p:ext uri="{BB962C8B-B14F-4D97-AF65-F5344CB8AC3E}">
        <p14:creationId xmlns:p14="http://schemas.microsoft.com/office/powerpoint/2010/main" val="420599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E5F27-E24C-9D7E-9AB4-8AF870ABDA61}"/>
              </a:ext>
            </a:extLst>
          </p:cNvPr>
          <p:cNvSpPr>
            <a:spLocks noGrp="1"/>
          </p:cNvSpPr>
          <p:nvPr>
            <p:ph type="title"/>
          </p:nvPr>
        </p:nvSpPr>
        <p:spPr>
          <a:xfrm>
            <a:off x="838200" y="365126"/>
            <a:ext cx="10515600" cy="315912"/>
          </a:xfrm>
        </p:spPr>
        <p:txBody>
          <a:bodyPr>
            <a:normAutofit fontScale="90000"/>
          </a:bodyPr>
          <a:lstStyle/>
          <a:p>
            <a:endParaRPr lang="lv-LV" dirty="0"/>
          </a:p>
        </p:txBody>
      </p:sp>
      <p:pic>
        <p:nvPicPr>
          <p:cNvPr id="5" name="Content Placeholder 4">
            <a:extLst>
              <a:ext uri="{FF2B5EF4-FFF2-40B4-BE49-F238E27FC236}">
                <a16:creationId xmlns:a16="http://schemas.microsoft.com/office/drawing/2014/main" id="{F02F26E4-4D81-6D20-7351-F8E52931907B}"/>
              </a:ext>
            </a:extLst>
          </p:cNvPr>
          <p:cNvPicPr>
            <a:picLocks noGrp="1" noChangeAspect="1"/>
          </p:cNvPicPr>
          <p:nvPr>
            <p:ph sz="half" idx="1"/>
          </p:nvPr>
        </p:nvPicPr>
        <p:blipFill>
          <a:blip r:embed="rId2"/>
          <a:stretch>
            <a:fillRect/>
          </a:stretch>
        </p:blipFill>
        <p:spPr>
          <a:xfrm>
            <a:off x="1146695" y="1159497"/>
            <a:ext cx="4621169" cy="4732256"/>
          </a:xfrm>
          <a:prstGeom prst="rect">
            <a:avLst/>
          </a:prstGeom>
        </p:spPr>
      </p:pic>
      <p:pic>
        <p:nvPicPr>
          <p:cNvPr id="6" name="Content Placeholder 5">
            <a:extLst>
              <a:ext uri="{FF2B5EF4-FFF2-40B4-BE49-F238E27FC236}">
                <a16:creationId xmlns:a16="http://schemas.microsoft.com/office/drawing/2014/main" id="{8B680484-5942-D07B-0831-FB5AEA51D809}"/>
              </a:ext>
            </a:extLst>
          </p:cNvPr>
          <p:cNvPicPr>
            <a:picLocks noGrp="1" noChangeAspect="1"/>
          </p:cNvPicPr>
          <p:nvPr>
            <p:ph sz="half" idx="2"/>
          </p:nvPr>
        </p:nvPicPr>
        <p:blipFill>
          <a:blip r:embed="rId3"/>
          <a:stretch>
            <a:fillRect/>
          </a:stretch>
        </p:blipFill>
        <p:spPr>
          <a:xfrm>
            <a:off x="5967167" y="1159497"/>
            <a:ext cx="5288437" cy="4732256"/>
          </a:xfrm>
          <a:prstGeom prst="rect">
            <a:avLst/>
          </a:prstGeom>
        </p:spPr>
      </p:pic>
    </p:spTree>
    <p:extLst>
      <p:ext uri="{BB962C8B-B14F-4D97-AF65-F5344CB8AC3E}">
        <p14:creationId xmlns:p14="http://schemas.microsoft.com/office/powerpoint/2010/main" val="2935248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A2F81-7BD1-22D8-F264-AAE3B9324CCC}"/>
              </a:ext>
            </a:extLst>
          </p:cNvPr>
          <p:cNvSpPr>
            <a:spLocks noGrp="1"/>
          </p:cNvSpPr>
          <p:nvPr>
            <p:ph type="title"/>
          </p:nvPr>
        </p:nvSpPr>
        <p:spPr>
          <a:xfrm>
            <a:off x="838200" y="365126"/>
            <a:ext cx="10515600" cy="96788"/>
          </a:xfrm>
        </p:spPr>
        <p:txBody>
          <a:bodyPr>
            <a:normAutofit fontScale="90000"/>
          </a:bodyPr>
          <a:lstStyle/>
          <a:p>
            <a:endParaRPr lang="lv-LV" dirty="0"/>
          </a:p>
        </p:txBody>
      </p:sp>
      <p:pic>
        <p:nvPicPr>
          <p:cNvPr id="4" name="Content Placeholder 3">
            <a:extLst>
              <a:ext uri="{FF2B5EF4-FFF2-40B4-BE49-F238E27FC236}">
                <a16:creationId xmlns:a16="http://schemas.microsoft.com/office/drawing/2014/main" id="{6F6FA484-0B6C-B34F-8DCB-E7A77C9C573C}"/>
              </a:ext>
            </a:extLst>
          </p:cNvPr>
          <p:cNvPicPr>
            <a:picLocks noGrp="1" noChangeAspect="1"/>
          </p:cNvPicPr>
          <p:nvPr>
            <p:ph idx="1"/>
          </p:nvPr>
        </p:nvPicPr>
        <p:blipFill>
          <a:blip r:embed="rId2"/>
          <a:stretch>
            <a:fillRect/>
          </a:stretch>
        </p:blipFill>
        <p:spPr>
          <a:xfrm>
            <a:off x="565608" y="188536"/>
            <a:ext cx="11076495" cy="6447934"/>
          </a:xfrm>
          <a:prstGeom prst="rect">
            <a:avLst/>
          </a:prstGeom>
        </p:spPr>
      </p:pic>
    </p:spTree>
    <p:extLst>
      <p:ext uri="{BB962C8B-B14F-4D97-AF65-F5344CB8AC3E}">
        <p14:creationId xmlns:p14="http://schemas.microsoft.com/office/powerpoint/2010/main" val="2482213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F0057-A1AF-FE35-C4AD-1C1C2864C123}"/>
              </a:ext>
            </a:extLst>
          </p:cNvPr>
          <p:cNvSpPr>
            <a:spLocks noGrp="1"/>
          </p:cNvSpPr>
          <p:nvPr>
            <p:ph type="title"/>
          </p:nvPr>
        </p:nvSpPr>
        <p:spPr>
          <a:xfrm>
            <a:off x="838200" y="365126"/>
            <a:ext cx="10515600" cy="775518"/>
          </a:xfrm>
        </p:spPr>
        <p:txBody>
          <a:bodyPr/>
          <a:lstStyle/>
          <a:p>
            <a:endParaRPr lang="lv-LV" dirty="0"/>
          </a:p>
        </p:txBody>
      </p:sp>
      <p:sp>
        <p:nvSpPr>
          <p:cNvPr id="3" name="Content Placeholder 2">
            <a:extLst>
              <a:ext uri="{FF2B5EF4-FFF2-40B4-BE49-F238E27FC236}">
                <a16:creationId xmlns:a16="http://schemas.microsoft.com/office/drawing/2014/main" id="{77A04248-F825-483C-8360-8AA4B3B10148}"/>
              </a:ext>
            </a:extLst>
          </p:cNvPr>
          <p:cNvSpPr>
            <a:spLocks noGrp="1"/>
          </p:cNvSpPr>
          <p:nvPr>
            <p:ph idx="1"/>
          </p:nvPr>
        </p:nvSpPr>
        <p:spPr>
          <a:xfrm>
            <a:off x="838200" y="1319753"/>
            <a:ext cx="10515600" cy="4857210"/>
          </a:xfrm>
        </p:spPr>
        <p:txBody>
          <a:bodyPr/>
          <a:lstStyle/>
          <a:p>
            <a:pPr marL="0" marR="0" lvl="0" indent="0" algn="ctr" defTabSz="938213" rtl="0" eaLnBrk="0" fontAlgn="base" latinLnBrk="0" hangingPunct="0">
              <a:lnSpc>
                <a:spcPct val="90000"/>
              </a:lnSpc>
              <a:spcBef>
                <a:spcPct val="20000"/>
              </a:spcBef>
              <a:spcAft>
                <a:spcPct val="0"/>
              </a:spcAft>
              <a:buClrTx/>
              <a:buSzTx/>
              <a:buFont typeface="Arial" panose="020B0604020202020204" pitchFamily="34" charset="0"/>
              <a:buNone/>
              <a:tabLst/>
              <a:defRPr/>
            </a:pPr>
            <a:endParaRPr kumimoji="0" lang="lv-LV" altLang="en-US" sz="2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ctr" defTabSz="938213" rtl="0" eaLnBrk="0" fontAlgn="base" latinLnBrk="0" hangingPunct="0">
              <a:lnSpc>
                <a:spcPct val="90000"/>
              </a:lnSpc>
              <a:spcBef>
                <a:spcPct val="20000"/>
              </a:spcBef>
              <a:spcAft>
                <a:spcPct val="0"/>
              </a:spcAft>
              <a:buClrTx/>
              <a:buSzTx/>
              <a:buFont typeface="Arial" panose="020B0604020202020204" pitchFamily="34" charset="0"/>
              <a:buNone/>
              <a:tabLst/>
              <a:defRPr/>
            </a:pPr>
            <a:endParaRPr lang="lv-LV" altLang="en-US" sz="2000" b="1" dirty="0">
              <a:solidFill>
                <a:prstClr val="black"/>
              </a:solidFill>
              <a:latin typeface="Verdana" panose="020B0604030504040204" pitchFamily="34" charset="0"/>
              <a:ea typeface="Verdana" panose="020B0604030504040204" pitchFamily="34" charset="0"/>
            </a:endParaRPr>
          </a:p>
          <a:p>
            <a:pPr marL="0" marR="0" lvl="0" indent="0" algn="ctr" defTabSz="938213" rtl="0" eaLnBrk="0" fontAlgn="base" latinLnBrk="0" hangingPunct="0">
              <a:lnSpc>
                <a:spcPct val="90000"/>
              </a:lnSpc>
              <a:spcBef>
                <a:spcPct val="20000"/>
              </a:spcBef>
              <a:spcAft>
                <a:spcPct val="0"/>
              </a:spcAft>
              <a:buClrTx/>
              <a:buSzTx/>
              <a:buFont typeface="Arial" panose="020B0604020202020204" pitchFamily="34" charset="0"/>
              <a:buNone/>
              <a:tabLst/>
              <a:defRPr/>
            </a:pPr>
            <a:endParaRPr kumimoji="0" lang="lv-LV" altLang="en-US" sz="2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ctr" defTabSz="938213" rtl="0" eaLnBrk="0" fontAlgn="base" latinLnBrk="0" hangingPunct="0">
              <a:lnSpc>
                <a:spcPct val="90000"/>
              </a:lnSpc>
              <a:spcBef>
                <a:spcPct val="20000"/>
              </a:spcBef>
              <a:spcAft>
                <a:spcPct val="0"/>
              </a:spcAft>
              <a:buClrTx/>
              <a:buSzTx/>
              <a:buFont typeface="Arial" panose="020B0604020202020204" pitchFamily="34" charset="0"/>
              <a:buNone/>
              <a:tabLst/>
              <a:defRPr/>
            </a:pPr>
            <a:r>
              <a:rPr kumimoji="0" lang="lv-LV" altLang="en-US" sz="2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Paldies par uzmanību, jautājumi!</a:t>
            </a:r>
            <a:endParaRPr kumimoji="0" lang="lv-LV" altLang="en-US"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ctr" defTabSz="938213" rtl="0" eaLnBrk="0" fontAlgn="base" latinLnBrk="0" hangingPunct="0">
              <a:lnSpc>
                <a:spcPct val="90000"/>
              </a:lnSpc>
              <a:spcBef>
                <a:spcPct val="20000"/>
              </a:spcBef>
              <a:spcAft>
                <a:spcPct val="0"/>
              </a:spcAft>
              <a:buClrTx/>
              <a:buSzTx/>
              <a:buFont typeface="Arial" panose="020B0604020202020204" pitchFamily="34" charset="0"/>
              <a:buNone/>
              <a:tabLst/>
              <a:defRPr/>
            </a:pPr>
            <a:endParaRPr kumimoji="0" lang="lv-LV" altLang="en-US"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ctr" defTabSz="938213" rtl="0" eaLnBrk="0" fontAlgn="base" latinLnBrk="0" hangingPunct="0">
              <a:lnSpc>
                <a:spcPct val="90000"/>
              </a:lnSpc>
              <a:spcBef>
                <a:spcPct val="20000"/>
              </a:spcBef>
              <a:spcAft>
                <a:spcPct val="0"/>
              </a:spcAft>
              <a:buClrTx/>
              <a:buSzTx/>
              <a:buFont typeface="Arial" panose="020B0604020202020204" pitchFamily="34" charset="0"/>
              <a:buNone/>
              <a:tabLst/>
              <a:defRPr/>
            </a:pPr>
            <a:r>
              <a:rPr kumimoji="0" lang="lv-LV" altLang="en-US" sz="2000" b="0" i="1"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Jānis Lasmanis</a:t>
            </a:r>
          </a:p>
          <a:p>
            <a:pPr marL="0" marR="0" lvl="0" indent="0" algn="ctr" defTabSz="938213" rtl="0" eaLnBrk="0" fontAlgn="base" latinLnBrk="0" hangingPunct="0">
              <a:lnSpc>
                <a:spcPct val="90000"/>
              </a:lnSpc>
              <a:spcBef>
                <a:spcPct val="20000"/>
              </a:spcBef>
              <a:spcAft>
                <a:spcPct val="0"/>
              </a:spcAft>
              <a:buClrTx/>
              <a:buSzTx/>
              <a:buFont typeface="Arial" panose="020B0604020202020204" pitchFamily="34" charset="0"/>
              <a:buNone/>
              <a:tabLst/>
              <a:defRPr/>
            </a:pPr>
            <a:r>
              <a:rPr kumimoji="0" lang="lv-LV" altLang="en-US"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VVD Zvejas kontroles departamenta IŪKD vadītājs</a:t>
            </a:r>
          </a:p>
          <a:p>
            <a:pPr marL="0" marR="0" lvl="0" indent="0" algn="ctr" defTabSz="938213" rtl="0" eaLnBrk="0" fontAlgn="base" latinLnBrk="0" hangingPunct="0">
              <a:lnSpc>
                <a:spcPct val="90000"/>
              </a:lnSpc>
              <a:spcBef>
                <a:spcPct val="20000"/>
              </a:spcBef>
              <a:spcAft>
                <a:spcPct val="0"/>
              </a:spcAft>
              <a:buClrTx/>
              <a:buSzTx/>
              <a:buFont typeface="Arial" panose="020B0604020202020204" pitchFamily="34" charset="0"/>
              <a:buNone/>
              <a:tabLst/>
              <a:defRPr/>
            </a:pPr>
            <a:r>
              <a:rPr kumimoji="0" lang="lv-LV" altLang="en-US"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hlinkClick r:id="rId2"/>
              </a:rPr>
              <a:t>janis.lasmanis@vvd.gov.lv</a:t>
            </a:r>
            <a:endParaRPr kumimoji="0" lang="lv-LV" altLang="en-US"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endParaRPr lang="lv-LV" dirty="0"/>
          </a:p>
        </p:txBody>
      </p:sp>
    </p:spTree>
    <p:extLst>
      <p:ext uri="{BB962C8B-B14F-4D97-AF65-F5344CB8AC3E}">
        <p14:creationId xmlns:p14="http://schemas.microsoft.com/office/powerpoint/2010/main" val="3416143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E1071A0-F153-627B-8323-471A1EB9C924}"/>
              </a:ext>
            </a:extLst>
          </p:cNvPr>
          <p:cNvSpPr>
            <a:spLocks noGrp="1"/>
          </p:cNvSpPr>
          <p:nvPr>
            <p:ph type="title"/>
          </p:nvPr>
        </p:nvSpPr>
        <p:spPr>
          <a:xfrm>
            <a:off x="838200" y="365125"/>
            <a:ext cx="10515600" cy="87457"/>
          </a:xfrm>
        </p:spPr>
        <p:txBody>
          <a:bodyPr>
            <a:normAutofit fontScale="90000"/>
          </a:bodyPr>
          <a:lstStyle/>
          <a:p>
            <a:endParaRPr lang="lv-LV" dirty="0"/>
          </a:p>
        </p:txBody>
      </p:sp>
      <p:sp>
        <p:nvSpPr>
          <p:cNvPr id="3" name="Satura vietturis 2">
            <a:extLst>
              <a:ext uri="{FF2B5EF4-FFF2-40B4-BE49-F238E27FC236}">
                <a16:creationId xmlns:a16="http://schemas.microsoft.com/office/drawing/2014/main" id="{BE4B4EF0-16D1-A5BA-1693-4F6C8C51F7BF}"/>
              </a:ext>
            </a:extLst>
          </p:cNvPr>
          <p:cNvSpPr>
            <a:spLocks noGrp="1"/>
          </p:cNvSpPr>
          <p:nvPr>
            <p:ph idx="1"/>
          </p:nvPr>
        </p:nvSpPr>
        <p:spPr>
          <a:xfrm>
            <a:off x="838200" y="637309"/>
            <a:ext cx="10515600" cy="5539654"/>
          </a:xfrm>
        </p:spPr>
        <p:txBody>
          <a:bodyPr anchor="ctr"/>
          <a:lstStyle/>
          <a:p>
            <a:pPr algn="just"/>
            <a:r>
              <a:rPr lang="lv-LV" dirty="0"/>
              <a:t>2023 gadā par SVI konstatētajiem pārkāpumiem Valsts vides dienests ir pieņēmis </a:t>
            </a:r>
            <a:r>
              <a:rPr lang="lv-LV" b="1" dirty="0"/>
              <a:t>17</a:t>
            </a:r>
            <a:r>
              <a:rPr lang="lv-LV" dirty="0"/>
              <a:t> lēmumus par administratīvā soda piemērošanu;</a:t>
            </a:r>
          </a:p>
          <a:p>
            <a:pPr algn="just"/>
            <a:r>
              <a:rPr lang="lv-LV" dirty="0"/>
              <a:t>Par SVI konstatētajiem pārkāpumiem piemēroti sodi kopā 2220,- eiro apmērā.</a:t>
            </a:r>
          </a:p>
        </p:txBody>
      </p:sp>
    </p:spTree>
    <p:extLst>
      <p:ext uri="{BB962C8B-B14F-4D97-AF65-F5344CB8AC3E}">
        <p14:creationId xmlns:p14="http://schemas.microsoft.com/office/powerpoint/2010/main" val="4179971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80893-22D6-5F2C-2E02-8E2B1203F743}"/>
              </a:ext>
            </a:extLst>
          </p:cNvPr>
          <p:cNvSpPr>
            <a:spLocks noGrp="1"/>
          </p:cNvSpPr>
          <p:nvPr>
            <p:ph type="title"/>
          </p:nvPr>
        </p:nvSpPr>
        <p:spPr>
          <a:xfrm>
            <a:off x="838200" y="365125"/>
            <a:ext cx="10515600" cy="803799"/>
          </a:xfrm>
        </p:spPr>
        <p:txBody>
          <a:bodyPr/>
          <a:lstStyle/>
          <a:p>
            <a:r>
              <a:rPr lang="lv-LV" dirty="0"/>
              <a:t>Veikto pārbaužu skaits</a:t>
            </a:r>
          </a:p>
        </p:txBody>
      </p:sp>
      <p:sp>
        <p:nvSpPr>
          <p:cNvPr id="3" name="Content Placeholder 2">
            <a:extLst>
              <a:ext uri="{FF2B5EF4-FFF2-40B4-BE49-F238E27FC236}">
                <a16:creationId xmlns:a16="http://schemas.microsoft.com/office/drawing/2014/main" id="{3918B348-BC2E-BC41-53FA-762FC85495C0}"/>
              </a:ext>
            </a:extLst>
          </p:cNvPr>
          <p:cNvSpPr>
            <a:spLocks noGrp="1"/>
          </p:cNvSpPr>
          <p:nvPr>
            <p:ph idx="1"/>
          </p:nvPr>
        </p:nvSpPr>
        <p:spPr>
          <a:xfrm>
            <a:off x="838200" y="1168924"/>
            <a:ext cx="10515600" cy="5448692"/>
          </a:xfrm>
        </p:spPr>
        <p:txBody>
          <a:bodyPr/>
          <a:lstStyle/>
          <a:p>
            <a:pPr marL="0" indent="0">
              <a:buNone/>
            </a:pPr>
            <a:r>
              <a:rPr lang="lv-LV" dirty="0"/>
              <a:t> 2024.gadā līdz šim brīdim reģistrētas:</a:t>
            </a:r>
          </a:p>
          <a:p>
            <a:pPr marL="0" indent="0">
              <a:buNone/>
            </a:pPr>
            <a:endParaRPr lang="lv-LV" dirty="0"/>
          </a:p>
          <a:p>
            <a:r>
              <a:rPr lang="lv-LV" dirty="0"/>
              <a:t> 350 SVI veiktas iekšējo ūdeņu inspekcijas;</a:t>
            </a:r>
          </a:p>
          <a:p>
            <a:r>
              <a:rPr lang="lv-LV" dirty="0"/>
              <a:t>4 piekrastes inspekcijas.</a:t>
            </a:r>
          </a:p>
          <a:p>
            <a:endParaRPr lang="lv-LV" dirty="0"/>
          </a:p>
          <a:p>
            <a:endParaRPr lang="lv-LV" dirty="0"/>
          </a:p>
        </p:txBody>
      </p:sp>
    </p:spTree>
    <p:extLst>
      <p:ext uri="{BB962C8B-B14F-4D97-AF65-F5344CB8AC3E}">
        <p14:creationId xmlns:p14="http://schemas.microsoft.com/office/powerpoint/2010/main" val="3108054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2033B-2D67-220D-A382-37B8E33E92F3}"/>
              </a:ext>
            </a:extLst>
          </p:cNvPr>
          <p:cNvSpPr>
            <a:spLocks noGrp="1"/>
          </p:cNvSpPr>
          <p:nvPr>
            <p:ph type="title"/>
          </p:nvPr>
        </p:nvSpPr>
        <p:spPr>
          <a:xfrm>
            <a:off x="838200" y="365125"/>
            <a:ext cx="10515600" cy="426727"/>
          </a:xfrm>
        </p:spPr>
        <p:txBody>
          <a:bodyPr>
            <a:normAutofit fontScale="90000"/>
          </a:bodyPr>
          <a:lstStyle/>
          <a:p>
            <a:endParaRPr lang="lv-LV" dirty="0"/>
          </a:p>
        </p:txBody>
      </p:sp>
      <p:sp>
        <p:nvSpPr>
          <p:cNvPr id="3" name="Content Placeholder 2">
            <a:extLst>
              <a:ext uri="{FF2B5EF4-FFF2-40B4-BE49-F238E27FC236}">
                <a16:creationId xmlns:a16="http://schemas.microsoft.com/office/drawing/2014/main" id="{7354388E-7BF2-9BF4-5D0C-F3E8D23B1FF7}"/>
              </a:ext>
            </a:extLst>
          </p:cNvPr>
          <p:cNvSpPr>
            <a:spLocks noGrp="1"/>
          </p:cNvSpPr>
          <p:nvPr>
            <p:ph idx="1"/>
          </p:nvPr>
        </p:nvSpPr>
        <p:spPr>
          <a:xfrm>
            <a:off x="838200" y="970961"/>
            <a:ext cx="10515600" cy="5206002"/>
          </a:xfrm>
        </p:spPr>
        <p:txBody>
          <a:bodyPr/>
          <a:lstStyle/>
          <a:p>
            <a:pPr marL="0" marR="0" lvl="0" indent="0" algn="just"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19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Administratīvos sodus par Zvejniecības likuma </a:t>
            </a:r>
            <a:r>
              <a:rPr kumimoji="0" lang="lv-LV" sz="19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30.panta (1) pirmajā daļā </a:t>
            </a:r>
            <a:r>
              <a:rPr kumimoji="0" lang="lv-LV" sz="19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paredzēto administratīvo pārkāpumu piemēros: </a:t>
            </a:r>
          </a:p>
          <a:p>
            <a:pPr marL="0" marR="0" lvl="0" indent="0" algn="just"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lv-LV" sz="19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a:p>
            <a:pPr marL="0" marR="0" lvl="0" indent="0" algn="just"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19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Valsts vides dienesta Juridiskā departamenta Administratīvo pārkāpumu izskatīšanas  daļa; </a:t>
            </a:r>
          </a:p>
          <a:p>
            <a:pPr marL="0" marR="0" lvl="0" indent="0" algn="just"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lv-LV" sz="19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a:p>
            <a:pPr marL="0" marR="0" lvl="0" indent="0" algn="just"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19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Valsts vides dienesta Zvejas kontroles departamenta un reģionālo vides pārvalžu Zvejas kontroles daļas inspektori administratīvā pārkāpuma izdarīšanas vietā gadījumos, </a:t>
            </a:r>
          </a:p>
          <a:p>
            <a:pPr algn="just" defTabSz="938213" eaLnBrk="0" fontAlgn="base" hangingPunct="0">
              <a:lnSpc>
                <a:spcPct val="100000"/>
              </a:lnSpc>
              <a:spcBef>
                <a:spcPct val="20000"/>
              </a:spcBef>
              <a:spcAft>
                <a:spcPct val="0"/>
              </a:spcAft>
              <a:defRPr/>
            </a:pPr>
            <a:r>
              <a:rPr kumimoji="0" lang="lv-LV" sz="1900" b="0" i="0" u="sng"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ja neveidojas konfliktsituācija, nav nodarīts kaitējums zivju resursiem;</a:t>
            </a:r>
          </a:p>
          <a:p>
            <a:pPr marL="0" marR="0" lvl="0" indent="0" algn="just"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endParaRPr lang="lv-LV" sz="1900" u="sng" dirty="0">
              <a:solidFill>
                <a:prstClr val="black"/>
              </a:solidFill>
              <a:latin typeface="Verdana" panose="020B0604030504040204" pitchFamily="34" charset="0"/>
              <a:ea typeface="Verdana" panose="020B0604030504040204" pitchFamily="34" charset="0"/>
            </a:endParaRPr>
          </a:p>
          <a:p>
            <a:pPr algn="just" defTabSz="938213" eaLnBrk="0" fontAlgn="base" hangingPunct="0">
              <a:lnSpc>
                <a:spcPct val="100000"/>
              </a:lnSpc>
              <a:spcBef>
                <a:spcPct val="20000"/>
              </a:spcBef>
              <a:spcAft>
                <a:spcPct val="0"/>
              </a:spcAft>
              <a:defRPr/>
            </a:pPr>
            <a:r>
              <a:rPr kumimoji="0" lang="lv-LV" sz="1900" b="0" i="0" u="sng"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vai nav nepieciešama administratīvā pārkāpuma rīku izņemšana turpmākai konfiskācijai.</a:t>
            </a:r>
            <a:endParaRPr lang="lv-LV" dirty="0"/>
          </a:p>
        </p:txBody>
      </p:sp>
    </p:spTree>
    <p:extLst>
      <p:ext uri="{BB962C8B-B14F-4D97-AF65-F5344CB8AC3E}">
        <p14:creationId xmlns:p14="http://schemas.microsoft.com/office/powerpoint/2010/main" val="1960430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C8A01-2A79-2ADD-E9A0-21A1D55B1CE6}"/>
              </a:ext>
            </a:extLst>
          </p:cNvPr>
          <p:cNvSpPr>
            <a:spLocks noGrp="1"/>
          </p:cNvSpPr>
          <p:nvPr>
            <p:ph type="title"/>
          </p:nvPr>
        </p:nvSpPr>
        <p:spPr>
          <a:xfrm>
            <a:off x="838200" y="365126"/>
            <a:ext cx="10515600" cy="315912"/>
          </a:xfrm>
        </p:spPr>
        <p:txBody>
          <a:bodyPr>
            <a:normAutofit fontScale="90000"/>
          </a:bodyPr>
          <a:lstStyle/>
          <a:p>
            <a:endParaRPr lang="lv-LV" dirty="0"/>
          </a:p>
        </p:txBody>
      </p:sp>
      <p:sp>
        <p:nvSpPr>
          <p:cNvPr id="3" name="Content Placeholder 2">
            <a:extLst>
              <a:ext uri="{FF2B5EF4-FFF2-40B4-BE49-F238E27FC236}">
                <a16:creationId xmlns:a16="http://schemas.microsoft.com/office/drawing/2014/main" id="{CCA60BCA-4C02-F2B5-A051-5B6BB8100C57}"/>
              </a:ext>
            </a:extLst>
          </p:cNvPr>
          <p:cNvSpPr>
            <a:spLocks noGrp="1"/>
          </p:cNvSpPr>
          <p:nvPr>
            <p:ph idx="1"/>
          </p:nvPr>
        </p:nvSpPr>
        <p:spPr>
          <a:xfrm>
            <a:off x="838200" y="970961"/>
            <a:ext cx="10515600" cy="5206002"/>
          </a:xfrm>
        </p:spPr>
        <p:txBody>
          <a:bodyPr anchor="ctr"/>
          <a:lstStyle/>
          <a:p>
            <a:pPr algn="ctr"/>
            <a:r>
              <a:rPr lang="lv-LV" sz="3200" dirty="0">
                <a:latin typeface="Times New Roman" panose="02020603050405020304" pitchFamily="18" charset="0"/>
                <a:cs typeface="Times New Roman" panose="02020603050405020304" pitchFamily="18" charset="0"/>
              </a:rPr>
              <a:t>01.02.2024 IEKŠĒJIE NOTEIKUMI Nr. 1.1/CS/4/IN/2024</a:t>
            </a:r>
          </a:p>
          <a:p>
            <a:pPr marL="0" indent="0" algn="ctr">
              <a:buNone/>
            </a:pPr>
            <a:r>
              <a:rPr lang="lv-LV" sz="3200" b="1" dirty="0">
                <a:latin typeface="Times New Roman" panose="02020603050405020304" pitchFamily="18" charset="0"/>
                <a:cs typeface="Times New Roman" panose="02020603050405020304" pitchFamily="18" charset="0"/>
              </a:rPr>
              <a:t>Kārtība sadarbībai ar sabiedriskajiem vides inspektoriem</a:t>
            </a:r>
          </a:p>
          <a:p>
            <a:endParaRPr lang="lv-LV" dirty="0"/>
          </a:p>
        </p:txBody>
      </p:sp>
    </p:spTree>
    <p:extLst>
      <p:ext uri="{BB962C8B-B14F-4D97-AF65-F5344CB8AC3E}">
        <p14:creationId xmlns:p14="http://schemas.microsoft.com/office/powerpoint/2010/main" val="2591355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FBEAB-105A-94C9-2B59-8890838FE691}"/>
              </a:ext>
            </a:extLst>
          </p:cNvPr>
          <p:cNvSpPr>
            <a:spLocks noGrp="1"/>
          </p:cNvSpPr>
          <p:nvPr>
            <p:ph type="title"/>
          </p:nvPr>
        </p:nvSpPr>
        <p:spPr>
          <a:xfrm>
            <a:off x="3454400" y="304802"/>
            <a:ext cx="8128000" cy="109977"/>
          </a:xfrm>
        </p:spPr>
        <p:txBody>
          <a:bodyPr>
            <a:normAutofit fontScale="90000"/>
          </a:bodyPr>
          <a:lstStyle/>
          <a:p>
            <a:endParaRPr lang="lv-LV" dirty="0"/>
          </a:p>
        </p:txBody>
      </p:sp>
      <p:sp>
        <p:nvSpPr>
          <p:cNvPr id="3" name="Content Placeholder 2">
            <a:extLst>
              <a:ext uri="{FF2B5EF4-FFF2-40B4-BE49-F238E27FC236}">
                <a16:creationId xmlns:a16="http://schemas.microsoft.com/office/drawing/2014/main" id="{B2A34D13-703A-6731-169E-0829A5E1DF80}"/>
              </a:ext>
            </a:extLst>
          </p:cNvPr>
          <p:cNvSpPr>
            <a:spLocks noGrp="1"/>
          </p:cNvSpPr>
          <p:nvPr>
            <p:ph sz="half" idx="1"/>
          </p:nvPr>
        </p:nvSpPr>
        <p:spPr>
          <a:xfrm>
            <a:off x="2064470" y="613205"/>
            <a:ext cx="5250730" cy="5512961"/>
          </a:xfrm>
        </p:spPr>
        <p:txBody>
          <a:bodyPr/>
          <a:lstStyle/>
          <a:p>
            <a:endParaRPr lang="lv-LV" dirty="0"/>
          </a:p>
        </p:txBody>
      </p:sp>
      <p:sp>
        <p:nvSpPr>
          <p:cNvPr id="4" name="Content Placeholder 3">
            <a:extLst>
              <a:ext uri="{FF2B5EF4-FFF2-40B4-BE49-F238E27FC236}">
                <a16:creationId xmlns:a16="http://schemas.microsoft.com/office/drawing/2014/main" id="{B9FAB9CE-2140-1F3A-DD4E-88B7E0C8DD4D}"/>
              </a:ext>
            </a:extLst>
          </p:cNvPr>
          <p:cNvSpPr>
            <a:spLocks noGrp="1"/>
          </p:cNvSpPr>
          <p:nvPr>
            <p:ph sz="half" idx="2"/>
          </p:nvPr>
        </p:nvSpPr>
        <p:spPr>
          <a:xfrm>
            <a:off x="7620000" y="228601"/>
            <a:ext cx="3962400" cy="6400800"/>
          </a:xfrm>
        </p:spPr>
        <p:txBody>
          <a:bodyPr>
            <a:normAutofit fontScale="85000" lnSpcReduction="10000"/>
          </a:bodyPr>
          <a:lstStyle/>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15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LZIKIS datu reģistrācija.</a:t>
            </a:r>
          </a:p>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lv-LV" sz="15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2000" b="0" i="0" u="sng"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Ja veikta rūpnieciskās zvejas zvejnieka vai zvejas vietas pārbaude</a:t>
            </a:r>
            <a:r>
              <a:rPr kumimoji="0" lang="lv-LV"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tad sadaļā «</a:t>
            </a:r>
            <a:r>
              <a:rPr kumimoji="0" lang="lv-LV" sz="2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Zvejas atļauja</a:t>
            </a:r>
            <a:r>
              <a:rPr kumimoji="0" lang="lv-LV"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norādāma konkrētā licence un komentārā jānorāda, kas ir pārbaudīts un/vai konstatējumi.</a:t>
            </a:r>
          </a:p>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lv-LV"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Piemēram norādīt, ka veikta zvejas rīka marķējuma un atstarojošā elementa esamības pārbaude, vai pārbaudīta zvejas rīka atbilstība licencē noteiktajam zvejas rīkam.</a:t>
            </a:r>
          </a:p>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lv-LV"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Ja konstatēts nebūtiska neatbilstība noteikumiem, tad tajā pašā komentāru sadaļā norāda konstatēto, ja ir nopietns pārkāpums piemēram, murda vietā tīkls, tad noformē ziņojumu un rīka izcelšanas aktu, ko nodod dienestam, kā arī komentārā norāda konstatēto pārkāpumu.</a:t>
            </a:r>
          </a:p>
          <a:p>
            <a:endParaRPr lang="lv-LV" dirty="0"/>
          </a:p>
        </p:txBody>
      </p:sp>
      <p:sp>
        <p:nvSpPr>
          <p:cNvPr id="5" name="Text Placeholder 4">
            <a:extLst>
              <a:ext uri="{FF2B5EF4-FFF2-40B4-BE49-F238E27FC236}">
                <a16:creationId xmlns:a16="http://schemas.microsoft.com/office/drawing/2014/main" id="{96285839-9E4E-A2E7-960A-92B43071D4E0}"/>
              </a:ext>
            </a:extLst>
          </p:cNvPr>
          <p:cNvSpPr>
            <a:spLocks noGrp="1"/>
          </p:cNvSpPr>
          <p:nvPr>
            <p:ph type="body" sz="quarter" idx="10"/>
          </p:nvPr>
        </p:nvSpPr>
        <p:spPr/>
        <p:txBody>
          <a:bodyPr/>
          <a:lstStyle/>
          <a:p>
            <a:endParaRPr lang="lv-LV"/>
          </a:p>
        </p:txBody>
      </p:sp>
      <p:sp>
        <p:nvSpPr>
          <p:cNvPr id="6" name="Text Placeholder 5">
            <a:extLst>
              <a:ext uri="{FF2B5EF4-FFF2-40B4-BE49-F238E27FC236}">
                <a16:creationId xmlns:a16="http://schemas.microsoft.com/office/drawing/2014/main" id="{48074B43-D962-727E-B599-1261787671AC}"/>
              </a:ext>
            </a:extLst>
          </p:cNvPr>
          <p:cNvSpPr>
            <a:spLocks noGrp="1"/>
          </p:cNvSpPr>
          <p:nvPr>
            <p:ph type="body" sz="quarter" idx="12"/>
          </p:nvPr>
        </p:nvSpPr>
        <p:spPr/>
        <p:txBody>
          <a:bodyPr/>
          <a:lstStyle/>
          <a:p>
            <a:endParaRPr lang="lv-LV"/>
          </a:p>
        </p:txBody>
      </p:sp>
      <p:sp>
        <p:nvSpPr>
          <p:cNvPr id="7" name="Slide Number Placeholder 6">
            <a:extLst>
              <a:ext uri="{FF2B5EF4-FFF2-40B4-BE49-F238E27FC236}">
                <a16:creationId xmlns:a16="http://schemas.microsoft.com/office/drawing/2014/main" id="{A257DD53-AE31-9917-0DE6-67A4EF225DB4}"/>
              </a:ext>
            </a:extLst>
          </p:cNvPr>
          <p:cNvSpPr>
            <a:spLocks noGrp="1"/>
          </p:cNvSpPr>
          <p:nvPr>
            <p:ph type="sldNum" sz="quarter" idx="13"/>
          </p:nvPr>
        </p:nvSpPr>
        <p:spPr/>
        <p:txBody>
          <a:bodyPr/>
          <a:lstStyle/>
          <a:p>
            <a:pPr>
              <a:defRPr/>
            </a:pPr>
            <a:fld id="{A9D3CA14-77BC-4FD6-A6CA-0E8D6AA4A513}" type="slidenum">
              <a:rPr lang="en-US" altLang="en-US" smtClean="0"/>
              <a:pPr>
                <a:defRPr/>
              </a:pPr>
              <a:t>6</a:t>
            </a:fld>
            <a:endParaRPr lang="en-US" altLang="en-US"/>
          </a:p>
        </p:txBody>
      </p:sp>
      <p:pic>
        <p:nvPicPr>
          <p:cNvPr id="8" name="Satura vietturis 5">
            <a:extLst>
              <a:ext uri="{FF2B5EF4-FFF2-40B4-BE49-F238E27FC236}">
                <a16:creationId xmlns:a16="http://schemas.microsoft.com/office/drawing/2014/main" id="{B612FA5F-88DB-F7FA-FA9F-473C5C0AF729}"/>
              </a:ext>
            </a:extLst>
          </p:cNvPr>
          <p:cNvPicPr>
            <a:picLocks noChangeAspect="1"/>
          </p:cNvPicPr>
          <p:nvPr/>
        </p:nvPicPr>
        <p:blipFill>
          <a:blip r:embed="rId2"/>
          <a:stretch>
            <a:fillRect/>
          </a:stretch>
        </p:blipFill>
        <p:spPr>
          <a:xfrm>
            <a:off x="2064470" y="131976"/>
            <a:ext cx="5439266" cy="6497424"/>
          </a:xfrm>
          <a:prstGeom prst="rect">
            <a:avLst/>
          </a:prstGeom>
        </p:spPr>
      </p:pic>
      <mc:AlternateContent xmlns:mc="http://schemas.openxmlformats.org/markup-compatibility/2006" xmlns:p14="http://schemas.microsoft.com/office/powerpoint/2010/main">
        <mc:Choice Requires="p14">
          <p:contentPart p14:bwMode="auto" r:id="rId3">
            <p14:nvContentPartPr>
              <p14:cNvPr id="9" name="Ink 8">
                <a:extLst>
                  <a:ext uri="{FF2B5EF4-FFF2-40B4-BE49-F238E27FC236}">
                    <a16:creationId xmlns:a16="http://schemas.microsoft.com/office/drawing/2014/main" id="{D82F982F-D07C-FA8E-2B11-7D067544CB36}"/>
                  </a:ext>
                </a:extLst>
              </p14:cNvPr>
              <p14:cNvContentPartPr/>
              <p14:nvPr/>
            </p14:nvContentPartPr>
            <p14:xfrm>
              <a:off x="3692873" y="808545"/>
              <a:ext cx="1832040" cy="2018160"/>
            </p14:xfrm>
          </p:contentPart>
        </mc:Choice>
        <mc:Fallback xmlns="">
          <p:pic>
            <p:nvPicPr>
              <p:cNvPr id="9" name="Ink 8">
                <a:extLst>
                  <a:ext uri="{FF2B5EF4-FFF2-40B4-BE49-F238E27FC236}">
                    <a16:creationId xmlns:a16="http://schemas.microsoft.com/office/drawing/2014/main" id="{D82F982F-D07C-FA8E-2B11-7D067544CB36}"/>
                  </a:ext>
                </a:extLst>
              </p:cNvPr>
              <p:cNvPicPr/>
              <p:nvPr/>
            </p:nvPicPr>
            <p:blipFill>
              <a:blip r:embed="rId4"/>
              <a:stretch>
                <a:fillRect/>
              </a:stretch>
            </p:blipFill>
            <p:spPr>
              <a:xfrm>
                <a:off x="3686753" y="802425"/>
                <a:ext cx="1844280" cy="2030400"/>
              </a:xfrm>
              <a:prstGeom prst="rect">
                <a:avLst/>
              </a:prstGeom>
            </p:spPr>
          </p:pic>
        </mc:Fallback>
      </mc:AlternateContent>
    </p:spTree>
    <p:extLst>
      <p:ext uri="{BB962C8B-B14F-4D97-AF65-F5344CB8AC3E}">
        <p14:creationId xmlns:p14="http://schemas.microsoft.com/office/powerpoint/2010/main" val="1087837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BAAA9-E4D9-F1DA-B153-F4CAAAA2C1AC}"/>
              </a:ext>
            </a:extLst>
          </p:cNvPr>
          <p:cNvSpPr>
            <a:spLocks noGrp="1"/>
          </p:cNvSpPr>
          <p:nvPr>
            <p:ph type="title"/>
          </p:nvPr>
        </p:nvSpPr>
        <p:spPr>
          <a:xfrm>
            <a:off x="838200" y="365125"/>
            <a:ext cx="10515600" cy="153349"/>
          </a:xfrm>
        </p:spPr>
        <p:txBody>
          <a:bodyPr>
            <a:normAutofit fontScale="90000"/>
          </a:bodyPr>
          <a:lstStyle/>
          <a:p>
            <a:endParaRPr lang="lv-LV" dirty="0"/>
          </a:p>
        </p:txBody>
      </p:sp>
      <p:sp>
        <p:nvSpPr>
          <p:cNvPr id="3" name="Content Placeholder 2">
            <a:extLst>
              <a:ext uri="{FF2B5EF4-FFF2-40B4-BE49-F238E27FC236}">
                <a16:creationId xmlns:a16="http://schemas.microsoft.com/office/drawing/2014/main" id="{ECAC1B89-6437-BC4E-2621-23001F8D6423}"/>
              </a:ext>
            </a:extLst>
          </p:cNvPr>
          <p:cNvSpPr>
            <a:spLocks noGrp="1"/>
          </p:cNvSpPr>
          <p:nvPr>
            <p:ph idx="1"/>
          </p:nvPr>
        </p:nvSpPr>
        <p:spPr>
          <a:xfrm>
            <a:off x="838200" y="725864"/>
            <a:ext cx="10515600" cy="5451099"/>
          </a:xfrm>
        </p:spPr>
        <p:txBody>
          <a:bodyPr anchor="ctr">
            <a:normAutofit/>
          </a:bodyPr>
          <a:lstStyle/>
          <a:p>
            <a:pPr marL="0" indent="0" algn="ctr">
              <a:buNone/>
            </a:pPr>
            <a:r>
              <a:rPr lang="lv-LV" sz="5400" b="1" dirty="0"/>
              <a:t>Pierādījumi</a:t>
            </a:r>
          </a:p>
        </p:txBody>
      </p:sp>
    </p:spTree>
    <p:extLst>
      <p:ext uri="{BB962C8B-B14F-4D97-AF65-F5344CB8AC3E}">
        <p14:creationId xmlns:p14="http://schemas.microsoft.com/office/powerpoint/2010/main" val="3709987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BD2E9-FD37-A717-6E97-53BBF33B09E7}"/>
              </a:ext>
            </a:extLst>
          </p:cNvPr>
          <p:cNvSpPr>
            <a:spLocks noGrp="1"/>
          </p:cNvSpPr>
          <p:nvPr>
            <p:ph type="title"/>
          </p:nvPr>
        </p:nvSpPr>
        <p:spPr>
          <a:xfrm>
            <a:off x="838200" y="365126"/>
            <a:ext cx="10515600" cy="747238"/>
          </a:xfrm>
        </p:spPr>
        <p:txBody>
          <a:bodyPr>
            <a:normAutofit/>
          </a:bodyPr>
          <a:lstStyle/>
          <a:p>
            <a:r>
              <a:rPr lang="lv-LV" sz="3200" dirty="0"/>
              <a:t>Pierādījumi</a:t>
            </a:r>
          </a:p>
        </p:txBody>
      </p:sp>
      <p:sp>
        <p:nvSpPr>
          <p:cNvPr id="3" name="Content Placeholder 2">
            <a:extLst>
              <a:ext uri="{FF2B5EF4-FFF2-40B4-BE49-F238E27FC236}">
                <a16:creationId xmlns:a16="http://schemas.microsoft.com/office/drawing/2014/main" id="{1B6CDA02-9675-BE80-2792-A5E49DAD4E1D}"/>
              </a:ext>
            </a:extLst>
          </p:cNvPr>
          <p:cNvSpPr>
            <a:spLocks noGrp="1"/>
          </p:cNvSpPr>
          <p:nvPr>
            <p:ph idx="1"/>
          </p:nvPr>
        </p:nvSpPr>
        <p:spPr>
          <a:xfrm>
            <a:off x="838200" y="1272619"/>
            <a:ext cx="10515600" cy="4904344"/>
          </a:xfrm>
        </p:spPr>
        <p:txBody>
          <a:bodyPr/>
          <a:lstStyle/>
          <a:p>
            <a:pPr algn="just"/>
            <a:r>
              <a:rPr lang="lv-LV" b="1" dirty="0"/>
              <a:t>Pierādījumi administratīvā pārkāpuma lietā ir ziņas par faktiem, kurus administratīvā pārkāpuma procesā iesaistītās personas atbilstoši kompetencei izmanto, lai pierādītu administratīvā pārkāpuma esību vai neesību un noskaidrotu citus apstākļus, kam ir nozīme administratīvā pārkāpuma lietas pareizā izlemšanā.</a:t>
            </a:r>
          </a:p>
          <a:p>
            <a:pPr algn="just"/>
            <a:r>
              <a:rPr lang="lv-LV" dirty="0"/>
              <a:t>Ticamība – patiesuma konstatēšanas pakāpe;</a:t>
            </a:r>
          </a:p>
          <a:p>
            <a:pPr algn="just"/>
            <a:r>
              <a:rPr lang="lv-LV" dirty="0" err="1"/>
              <a:t>Attiecināmība</a:t>
            </a:r>
            <a:r>
              <a:rPr lang="lv-LV" dirty="0"/>
              <a:t> – jāattiecas uz konkrēto administratīvo pārkāpumu;</a:t>
            </a:r>
          </a:p>
          <a:p>
            <a:pPr algn="just"/>
            <a:r>
              <a:rPr lang="lv-LV" dirty="0"/>
              <a:t>Pieļaujamība – pierādījumi iegūti un nostiprināti AAL noteiktajā kārtībā.</a:t>
            </a:r>
          </a:p>
        </p:txBody>
      </p:sp>
    </p:spTree>
    <p:extLst>
      <p:ext uri="{BB962C8B-B14F-4D97-AF65-F5344CB8AC3E}">
        <p14:creationId xmlns:p14="http://schemas.microsoft.com/office/powerpoint/2010/main" val="2963895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EE81F-8D8B-A35F-5773-7C8B6E798AB9}"/>
              </a:ext>
            </a:extLst>
          </p:cNvPr>
          <p:cNvSpPr>
            <a:spLocks noGrp="1"/>
          </p:cNvSpPr>
          <p:nvPr>
            <p:ph type="title"/>
          </p:nvPr>
        </p:nvSpPr>
        <p:spPr/>
        <p:txBody>
          <a:bodyPr/>
          <a:lstStyle/>
          <a:p>
            <a:r>
              <a:rPr lang="lv-LV" dirty="0"/>
              <a:t> </a:t>
            </a:r>
            <a:r>
              <a:rPr lang="lv-LV" b="1" dirty="0"/>
              <a:t>Pierādījumu ticamība</a:t>
            </a:r>
          </a:p>
        </p:txBody>
      </p:sp>
      <p:sp>
        <p:nvSpPr>
          <p:cNvPr id="3" name="Content Placeholder 2">
            <a:extLst>
              <a:ext uri="{FF2B5EF4-FFF2-40B4-BE49-F238E27FC236}">
                <a16:creationId xmlns:a16="http://schemas.microsoft.com/office/drawing/2014/main" id="{71FF981D-6ACC-3B5A-7A1F-0709B96B85A8}"/>
              </a:ext>
            </a:extLst>
          </p:cNvPr>
          <p:cNvSpPr>
            <a:spLocks noGrp="1"/>
          </p:cNvSpPr>
          <p:nvPr>
            <p:ph idx="1"/>
          </p:nvPr>
        </p:nvSpPr>
        <p:spPr/>
        <p:txBody>
          <a:bodyPr/>
          <a:lstStyle/>
          <a:p>
            <a:r>
              <a:rPr lang="lv-LV" dirty="0"/>
              <a:t>Pierādījuma ticamība ir kādas ziņas patiesuma konstatēšanas pakāpe.</a:t>
            </a:r>
          </a:p>
          <a:p>
            <a:endParaRPr lang="lv-LV" dirty="0"/>
          </a:p>
          <a:p>
            <a:r>
              <a:rPr lang="lv-LV" dirty="0"/>
              <a:t> To, cik ticamas ir pierādīšanā izmantojamās ziņas par faktiem, izvērtē, aplūkojot visus iegūtos faktus vai ziņas par faktiem kopumā un savstarpējā sakarībā.</a:t>
            </a:r>
          </a:p>
          <a:p>
            <a:endParaRPr lang="lv-LV" dirty="0"/>
          </a:p>
          <a:p>
            <a:r>
              <a:rPr lang="lv-LV" dirty="0"/>
              <a:t> Nevienam no pierādījumiem nav iepriekš noteikta augstāka ticamības pakāpe kā pārējiem pierādījumiem.</a:t>
            </a:r>
          </a:p>
        </p:txBody>
      </p:sp>
    </p:spTree>
    <p:extLst>
      <p:ext uri="{BB962C8B-B14F-4D97-AF65-F5344CB8AC3E}">
        <p14:creationId xmlns:p14="http://schemas.microsoft.com/office/powerpoint/2010/main" val="1298680134"/>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2030</TotalTime>
  <Words>732</Words>
  <Application>Microsoft Office PowerPoint</Application>
  <PresentationFormat>Widescreen</PresentationFormat>
  <Paragraphs>88</Paragraphs>
  <Slides>16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Times New Roman</vt:lpstr>
      <vt:lpstr>Verdana</vt:lpstr>
      <vt:lpstr>Office dizains</vt:lpstr>
      <vt:lpstr>89_Prezentacija_templateLV</vt:lpstr>
      <vt:lpstr>Sabiedrisko vides inspektoru seminārs 2024 </vt:lpstr>
      <vt:lpstr>PowerPoint Presentation</vt:lpstr>
      <vt:lpstr>Veikto pārbaužu skaits</vt:lpstr>
      <vt:lpstr>PowerPoint Presentation</vt:lpstr>
      <vt:lpstr>PowerPoint Presentation</vt:lpstr>
      <vt:lpstr>PowerPoint Presentation</vt:lpstr>
      <vt:lpstr>PowerPoint Presentation</vt:lpstr>
      <vt:lpstr>Pierādījumi</vt:lpstr>
      <vt:lpstr> Pierādījumu ticamība</vt:lpstr>
      <vt:lpstr>Pierādījumu attiecināmība</vt:lpstr>
      <vt:lpstr>Pierādījumu pieļaujamība</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Janis Lasmanis</dc:creator>
  <cp:lastModifiedBy>Evija Smite</cp:lastModifiedBy>
  <cp:revision>33</cp:revision>
  <dcterms:created xsi:type="dcterms:W3CDTF">2023-12-18T09:55:35Z</dcterms:created>
  <dcterms:modified xsi:type="dcterms:W3CDTF">2024-11-14T13:53:48Z</dcterms:modified>
</cp:coreProperties>
</file>