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53.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2"/>
  </p:sldMasterIdLst>
  <p:notesMasterIdLst>
    <p:notesMasterId r:id="rId58"/>
  </p:notesMasterIdLst>
  <p:handoutMasterIdLst>
    <p:handoutMasterId r:id="rId59"/>
  </p:handoutMasterIdLst>
  <p:sldIdLst>
    <p:sldId id="256" r:id="rId3"/>
    <p:sldId id="282" r:id="rId4"/>
    <p:sldId id="258" r:id="rId5"/>
    <p:sldId id="259" r:id="rId6"/>
    <p:sldId id="260" r:id="rId7"/>
    <p:sldId id="261" r:id="rId8"/>
    <p:sldId id="262" r:id="rId9"/>
    <p:sldId id="265" r:id="rId10"/>
    <p:sldId id="266" r:id="rId11"/>
    <p:sldId id="267" r:id="rId12"/>
    <p:sldId id="272" r:id="rId13"/>
    <p:sldId id="288" r:id="rId14"/>
    <p:sldId id="289" r:id="rId15"/>
    <p:sldId id="293" r:id="rId16"/>
    <p:sldId id="295" r:id="rId17"/>
    <p:sldId id="281" r:id="rId18"/>
    <p:sldId id="294" r:id="rId19"/>
    <p:sldId id="263" r:id="rId20"/>
    <p:sldId id="271" r:id="rId21"/>
    <p:sldId id="314" r:id="rId22"/>
    <p:sldId id="290" r:id="rId23"/>
    <p:sldId id="298" r:id="rId24"/>
    <p:sldId id="299" r:id="rId25"/>
    <p:sldId id="300" r:id="rId26"/>
    <p:sldId id="301" r:id="rId27"/>
    <p:sldId id="302" r:id="rId28"/>
    <p:sldId id="304" r:id="rId29"/>
    <p:sldId id="306" r:id="rId30"/>
    <p:sldId id="307" r:id="rId31"/>
    <p:sldId id="309" r:id="rId32"/>
    <p:sldId id="308" r:id="rId33"/>
    <p:sldId id="311" r:id="rId34"/>
    <p:sldId id="310" r:id="rId35"/>
    <p:sldId id="312" r:id="rId36"/>
    <p:sldId id="280" r:id="rId37"/>
    <p:sldId id="313" r:id="rId38"/>
    <p:sldId id="315" r:id="rId39"/>
    <p:sldId id="268" r:id="rId40"/>
    <p:sldId id="269" r:id="rId41"/>
    <p:sldId id="270" r:id="rId42"/>
    <p:sldId id="284" r:id="rId43"/>
    <p:sldId id="285" r:id="rId44"/>
    <p:sldId id="286" r:id="rId45"/>
    <p:sldId id="287" r:id="rId46"/>
    <p:sldId id="296" r:id="rId47"/>
    <p:sldId id="297" r:id="rId48"/>
    <p:sldId id="291" r:id="rId49"/>
    <p:sldId id="292" r:id="rId50"/>
    <p:sldId id="275" r:id="rId51"/>
    <p:sldId id="276" r:id="rId52"/>
    <p:sldId id="277" r:id="rId53"/>
    <p:sldId id="278" r:id="rId54"/>
    <p:sldId id="279" r:id="rId55"/>
    <p:sldId id="303" r:id="rId56"/>
    <p:sldId id="305" r:id="rId57"/>
  </p:sldIdLst>
  <p:sldSz cx="9144000" cy="6858000" type="screen4x3"/>
  <p:notesSz cx="6797675" cy="9928225"/>
  <p:defaultTextStyle>
    <a:defPPr>
      <a:defRPr lang="de-CH"/>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eto" initial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EF1E0"/>
    <a:srgbClr val="ECA98E"/>
    <a:srgbClr val="92D050"/>
    <a:srgbClr val="6C6C6C"/>
    <a:srgbClr val="520053"/>
    <a:srgbClr val="1DDA04"/>
    <a:srgbClr val="FB0007"/>
    <a:srgbClr val="85360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977" autoAdjust="0"/>
  </p:normalViewPr>
  <p:slideViewPr>
    <p:cSldViewPr>
      <p:cViewPr varScale="1">
        <p:scale>
          <a:sx n="110" d="100"/>
          <a:sy n="110" d="100"/>
        </p:scale>
        <p:origin x="1644" y="102"/>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6990"/>
    </p:cViewPr>
  </p:sorterViewPr>
  <p:notesViewPr>
    <p:cSldViewPr>
      <p:cViewPr varScale="1">
        <p:scale>
          <a:sx n="74" d="100"/>
          <a:sy n="74" d="100"/>
        </p:scale>
        <p:origin x="3234" y="36"/>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commentAuthors" Target="commentAuthors.xml"/><Relationship Id="rId65"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2" Type="http://schemas.openxmlformats.org/officeDocument/2006/relationships/oleObject" Target="file:///C:\Users\u80803485\AppData\Local\Fabasoft\DOCDIR\u80803485\Kopie%20von%20Auswertung%20VASA.xls"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C:\Users\u80803485\AppData\Local\Fabasoft\DOCDIR\u80803485\Kopie%20von%20Auswertung%20VASA.xls"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000" b="0" i="0" u="none" strike="noStrike" baseline="0">
                <a:solidFill>
                  <a:srgbClr val="000000"/>
                </a:solidFill>
                <a:latin typeface="Calibri"/>
                <a:ea typeface="Calibri"/>
                <a:cs typeface="Calibri"/>
              </a:defRPr>
            </a:pPr>
            <a:r>
              <a:rPr lang="de-CH" sz="1800" b="1" i="0" u="none" strike="noStrike" baseline="0" dirty="0" err="1">
                <a:solidFill>
                  <a:srgbClr val="000000"/>
                </a:solidFill>
                <a:latin typeface="Calibri"/>
                <a:cs typeface="Calibri"/>
              </a:rPr>
              <a:t>treated</a:t>
            </a:r>
            <a:r>
              <a:rPr lang="de-CH" sz="1800" b="1" i="0" u="none" strike="noStrike" baseline="0" dirty="0">
                <a:solidFill>
                  <a:srgbClr val="000000"/>
                </a:solidFill>
                <a:latin typeface="Calibri"/>
                <a:cs typeface="Calibri"/>
              </a:rPr>
              <a:t> </a:t>
            </a:r>
            <a:r>
              <a:rPr lang="de-CH" sz="1800" b="1" i="0" u="none" strike="noStrike" baseline="0" dirty="0" err="1">
                <a:solidFill>
                  <a:srgbClr val="000000"/>
                </a:solidFill>
                <a:latin typeface="Calibri"/>
                <a:cs typeface="Calibri"/>
              </a:rPr>
              <a:t>requests</a:t>
            </a:r>
            <a:endParaRPr lang="de-CH" sz="1800" b="1" i="0" u="none" strike="noStrike" baseline="0" dirty="0">
              <a:solidFill>
                <a:srgbClr val="000000"/>
              </a:solidFill>
              <a:latin typeface="Calibri"/>
              <a:cs typeface="Calibri"/>
            </a:endParaRPr>
          </a:p>
          <a:p>
            <a:pPr>
              <a:defRPr sz="1000" b="0" i="0" u="none" strike="noStrike" baseline="0">
                <a:solidFill>
                  <a:srgbClr val="000000"/>
                </a:solidFill>
                <a:latin typeface="Calibri"/>
                <a:ea typeface="Calibri"/>
                <a:cs typeface="Calibri"/>
              </a:defRPr>
            </a:pPr>
            <a:r>
              <a:rPr lang="de-CH" sz="1400" b="1" i="0" u="none" strike="noStrike" baseline="0" dirty="0">
                <a:solidFill>
                  <a:srgbClr val="000000"/>
                </a:solidFill>
                <a:latin typeface="Calibri"/>
                <a:cs typeface="Calibri"/>
              </a:rPr>
              <a:t>(excl. </a:t>
            </a:r>
            <a:r>
              <a:rPr lang="de-CH" sz="1400" b="1" i="0" u="none" strike="noStrike" baseline="0" dirty="0" err="1">
                <a:solidFill>
                  <a:srgbClr val="000000"/>
                </a:solidFill>
                <a:latin typeface="Calibri"/>
                <a:cs typeface="Calibri"/>
              </a:rPr>
              <a:t>registrations</a:t>
            </a:r>
            <a:r>
              <a:rPr lang="de-CH" sz="1400" b="1" i="0" u="none" strike="noStrike" baseline="0" dirty="0">
                <a:solidFill>
                  <a:srgbClr val="000000"/>
                </a:solidFill>
                <a:latin typeface="Calibri"/>
                <a:cs typeface="Calibri"/>
              </a:rPr>
              <a:t>)</a:t>
            </a:r>
          </a:p>
        </c:rich>
      </c:tx>
      <c:layout>
        <c:manualLayout>
          <c:xMode val="edge"/>
          <c:yMode val="edge"/>
          <c:x val="0.34181166329512802"/>
          <c:y val="3.1525577019220201E-2"/>
        </c:manualLayout>
      </c:layout>
      <c:overlay val="0"/>
    </c:title>
    <c:autoTitleDeleted val="0"/>
    <c:plotArea>
      <c:layout/>
      <c:barChart>
        <c:barDir val="col"/>
        <c:grouping val="clustered"/>
        <c:varyColors val="0"/>
        <c:ser>
          <c:idx val="1"/>
          <c:order val="0"/>
          <c:tx>
            <c:strRef>
              <c:f>Gesuche!$M$7</c:f>
              <c:strCache>
                <c:ptCount val="1"/>
                <c:pt idx="0">
                  <c:v>N</c:v>
                </c:pt>
              </c:strCache>
            </c:strRef>
          </c:tx>
          <c:spPr>
            <a:solidFill>
              <a:srgbClr val="FF0000">
                <a:alpha val="50000"/>
              </a:srgbClr>
            </a:solidFill>
            <a:ln>
              <a:solidFill>
                <a:prstClr val="black"/>
              </a:solidFill>
            </a:ln>
          </c:spPr>
          <c:invertIfNegative val="0"/>
          <c:cat>
            <c:numRef>
              <c:f>Gesuche!$L$8:$L$15</c:f>
              <c:numCache>
                <c:formatCode>General</c:formatCode>
                <c:ptCount val="8"/>
                <c:pt idx="0">
                  <c:v>2006</c:v>
                </c:pt>
                <c:pt idx="1">
                  <c:v>2007</c:v>
                </c:pt>
                <c:pt idx="2">
                  <c:v>2008</c:v>
                </c:pt>
                <c:pt idx="3">
                  <c:v>2009</c:v>
                </c:pt>
                <c:pt idx="4">
                  <c:v>2010</c:v>
                </c:pt>
                <c:pt idx="5">
                  <c:v>2011</c:v>
                </c:pt>
                <c:pt idx="6">
                  <c:v>2012</c:v>
                </c:pt>
                <c:pt idx="7">
                  <c:v>2013</c:v>
                </c:pt>
              </c:numCache>
            </c:numRef>
          </c:cat>
          <c:val>
            <c:numRef>
              <c:f>Gesuche!$M$8:$M$15</c:f>
              <c:numCache>
                <c:formatCode>General</c:formatCode>
                <c:ptCount val="8"/>
                <c:pt idx="0">
                  <c:v>3</c:v>
                </c:pt>
                <c:pt idx="1">
                  <c:v>93</c:v>
                </c:pt>
                <c:pt idx="2">
                  <c:v>195</c:v>
                </c:pt>
                <c:pt idx="3">
                  <c:v>252</c:v>
                </c:pt>
                <c:pt idx="4">
                  <c:v>409</c:v>
                </c:pt>
                <c:pt idx="5">
                  <c:v>220</c:v>
                </c:pt>
                <c:pt idx="6">
                  <c:v>261</c:v>
                </c:pt>
                <c:pt idx="7">
                  <c:v>71</c:v>
                </c:pt>
              </c:numCache>
            </c:numRef>
          </c:val>
          <c:extLst>
            <c:ext xmlns:c16="http://schemas.microsoft.com/office/drawing/2014/chart" uri="{C3380CC4-5D6E-409C-BE32-E72D297353CC}">
              <c16:uniqueId val="{00000000-2ECB-4953-AF85-0612B050ED43}"/>
            </c:ext>
          </c:extLst>
        </c:ser>
        <c:dLbls>
          <c:showLegendKey val="0"/>
          <c:showVal val="0"/>
          <c:showCatName val="0"/>
          <c:showSerName val="0"/>
          <c:showPercent val="0"/>
          <c:showBubbleSize val="0"/>
        </c:dLbls>
        <c:gapWidth val="82"/>
        <c:axId val="161283512"/>
        <c:axId val="53440168"/>
      </c:barChart>
      <c:catAx>
        <c:axId val="161283512"/>
        <c:scaling>
          <c:orientation val="minMax"/>
        </c:scaling>
        <c:delete val="0"/>
        <c:axPos val="b"/>
        <c:numFmt formatCode="General" sourceLinked="1"/>
        <c:majorTickMark val="out"/>
        <c:minorTickMark val="none"/>
        <c:tickLblPos val="nextTo"/>
        <c:txPr>
          <a:bodyPr rot="0" vert="horz"/>
          <a:lstStyle/>
          <a:p>
            <a:pPr>
              <a:defRPr sz="1800" b="0" i="0" u="none" strike="noStrike" baseline="0">
                <a:solidFill>
                  <a:srgbClr val="000000"/>
                </a:solidFill>
                <a:latin typeface="Calibri"/>
                <a:ea typeface="Calibri"/>
                <a:cs typeface="Calibri"/>
              </a:defRPr>
            </a:pPr>
            <a:endParaRPr lang="lv-LV"/>
          </a:p>
        </c:txPr>
        <c:crossAx val="53440168"/>
        <c:crosses val="autoZero"/>
        <c:auto val="1"/>
        <c:lblAlgn val="ctr"/>
        <c:lblOffset val="100"/>
        <c:noMultiLvlLbl val="0"/>
      </c:catAx>
      <c:valAx>
        <c:axId val="53440168"/>
        <c:scaling>
          <c:orientation val="minMax"/>
        </c:scaling>
        <c:delete val="0"/>
        <c:axPos val="l"/>
        <c:majorGridlines/>
        <c:title>
          <c:tx>
            <c:rich>
              <a:bodyPr/>
              <a:lstStyle/>
              <a:p>
                <a:pPr>
                  <a:defRPr sz="1800" b="1" i="0" u="none" strike="noStrike" baseline="0">
                    <a:solidFill>
                      <a:srgbClr val="000000"/>
                    </a:solidFill>
                    <a:latin typeface="Calibri"/>
                    <a:ea typeface="Calibri"/>
                    <a:cs typeface="Calibri"/>
                  </a:defRPr>
                </a:pPr>
                <a:r>
                  <a:rPr lang="de-CH" sz="1800" dirty="0" err="1"/>
                  <a:t>number</a:t>
                </a:r>
                <a:r>
                  <a:rPr lang="de-CH" sz="1800" baseline="0" dirty="0"/>
                  <a:t> </a:t>
                </a:r>
                <a:r>
                  <a:rPr lang="de-CH" sz="1800" baseline="0" dirty="0" err="1"/>
                  <a:t>of</a:t>
                </a:r>
                <a:r>
                  <a:rPr lang="de-CH" sz="1800" baseline="0" dirty="0"/>
                  <a:t> </a:t>
                </a:r>
                <a:r>
                  <a:rPr lang="de-CH" sz="1800" baseline="0" dirty="0" err="1"/>
                  <a:t>requests</a:t>
                </a:r>
                <a:endParaRPr lang="de-CH" sz="1800" dirty="0"/>
              </a:p>
            </c:rich>
          </c:tx>
          <c:layout>
            <c:manualLayout>
              <c:xMode val="edge"/>
              <c:yMode val="edge"/>
              <c:x val="1.58553473857443E-2"/>
              <c:y val="0.40986613466559302"/>
            </c:manualLayout>
          </c:layout>
          <c:overlay val="0"/>
        </c:title>
        <c:numFmt formatCode="General" sourceLinked="1"/>
        <c:majorTickMark val="out"/>
        <c:minorTickMark val="none"/>
        <c:tickLblPos val="nextTo"/>
        <c:txPr>
          <a:bodyPr rot="0" vert="horz"/>
          <a:lstStyle/>
          <a:p>
            <a:pPr>
              <a:defRPr sz="1800" b="0" i="0" u="none" strike="noStrike" baseline="0">
                <a:solidFill>
                  <a:srgbClr val="000000"/>
                </a:solidFill>
                <a:latin typeface="Calibri"/>
                <a:ea typeface="Calibri"/>
                <a:cs typeface="Calibri"/>
              </a:defRPr>
            </a:pPr>
            <a:endParaRPr lang="lv-LV"/>
          </a:p>
        </c:txPr>
        <c:crossAx val="161283512"/>
        <c:crosses val="autoZero"/>
        <c:crossBetween val="between"/>
      </c:valAx>
    </c:plotArea>
    <c:plotVisOnly val="1"/>
    <c:dispBlanksAs val="gap"/>
    <c:showDLblsOverMax val="0"/>
  </c:chart>
  <c:txPr>
    <a:bodyPr/>
    <a:lstStyle/>
    <a:p>
      <a:pPr>
        <a:defRPr sz="1000" b="0" i="0" u="none" strike="noStrike" baseline="0">
          <a:solidFill>
            <a:srgbClr val="000000"/>
          </a:solidFill>
          <a:latin typeface="Calibri"/>
          <a:ea typeface="Calibri"/>
          <a:cs typeface="Calibri"/>
        </a:defRPr>
      </a:pPr>
      <a:endParaRPr lang="lv-LV"/>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stacked"/>
        <c:varyColors val="0"/>
        <c:ser>
          <c:idx val="0"/>
          <c:order val="0"/>
          <c:tx>
            <c:strRef>
              <c:f>'VASA-Fälle'!$A$29</c:f>
              <c:strCache>
                <c:ptCount val="1"/>
                <c:pt idx="0">
                  <c:v>Ausbezahlte Abgeltungen</c:v>
                </c:pt>
              </c:strCache>
            </c:strRef>
          </c:tx>
          <c:spPr>
            <a:solidFill>
              <a:srgbClr val="0070C0">
                <a:alpha val="80000"/>
              </a:srgbClr>
            </a:solidFill>
            <a:ln>
              <a:solidFill>
                <a:prstClr val="black"/>
              </a:solidFill>
            </a:ln>
          </c:spPr>
          <c:invertIfNegative val="0"/>
          <c:val>
            <c:numRef>
              <c:f>'VASA-Fälle'!$B$29:$C$29</c:f>
              <c:numCache>
                <c:formatCode>_(* #,##0_);_(* \(#,##0\);_(* "-"??_);_(@_)</c:formatCode>
                <c:ptCount val="2"/>
                <c:pt idx="1">
                  <c:v>201.5</c:v>
                </c:pt>
              </c:numCache>
            </c:numRef>
          </c:val>
          <c:extLst>
            <c:ext xmlns:c16="http://schemas.microsoft.com/office/drawing/2014/chart" uri="{C3380CC4-5D6E-409C-BE32-E72D297353CC}">
              <c16:uniqueId val="{00000000-9D24-4444-918B-8E897371D4B6}"/>
            </c:ext>
          </c:extLst>
        </c:ser>
        <c:ser>
          <c:idx val="1"/>
          <c:order val="1"/>
          <c:tx>
            <c:strRef>
              <c:f>'VASA-Fälle'!$A$30</c:f>
              <c:strCache>
                <c:ptCount val="1"/>
                <c:pt idx="0">
                  <c:v>Zugesicherte Abgeltungen</c:v>
                </c:pt>
              </c:strCache>
            </c:strRef>
          </c:tx>
          <c:spPr>
            <a:solidFill>
              <a:srgbClr val="0070C0">
                <a:alpha val="50000"/>
              </a:srgbClr>
            </a:solidFill>
            <a:ln>
              <a:solidFill>
                <a:prstClr val="black"/>
              </a:solidFill>
            </a:ln>
          </c:spPr>
          <c:invertIfNegative val="0"/>
          <c:val>
            <c:numRef>
              <c:f>'VASA-Fälle'!$B$30:$C$30</c:f>
              <c:numCache>
                <c:formatCode>_(* #,##0_);_(* \(#,##0\);_(* "-"??_);_(@_)</c:formatCode>
                <c:ptCount val="2"/>
                <c:pt idx="1">
                  <c:v>163.6</c:v>
                </c:pt>
              </c:numCache>
            </c:numRef>
          </c:val>
          <c:extLst>
            <c:ext xmlns:c16="http://schemas.microsoft.com/office/drawing/2014/chart" uri="{C3380CC4-5D6E-409C-BE32-E72D297353CC}">
              <c16:uniqueId val="{00000001-9D24-4444-918B-8E897371D4B6}"/>
            </c:ext>
          </c:extLst>
        </c:ser>
        <c:ser>
          <c:idx val="2"/>
          <c:order val="2"/>
          <c:tx>
            <c:strRef>
              <c:f>'VASA-Fälle'!$A$31</c:f>
              <c:strCache>
                <c:ptCount val="1"/>
                <c:pt idx="0">
                  <c:v>Einnahmen VASA-Fonds</c:v>
                </c:pt>
              </c:strCache>
            </c:strRef>
          </c:tx>
          <c:spPr>
            <a:solidFill>
              <a:srgbClr val="00B050">
                <a:alpha val="80000"/>
              </a:srgbClr>
            </a:solidFill>
            <a:ln>
              <a:solidFill>
                <a:prstClr val="black"/>
              </a:solidFill>
            </a:ln>
          </c:spPr>
          <c:invertIfNegative val="0"/>
          <c:val>
            <c:numRef>
              <c:f>'VASA-Fälle'!$B$31:$C$31</c:f>
              <c:numCache>
                <c:formatCode>General</c:formatCode>
                <c:ptCount val="2"/>
                <c:pt idx="0" formatCode="_(* #,##0_);_(* \(#,##0\);_(* &quot;-&quot;??_);_(@_)">
                  <c:v>362</c:v>
                </c:pt>
              </c:numCache>
            </c:numRef>
          </c:val>
          <c:extLst>
            <c:ext xmlns:c16="http://schemas.microsoft.com/office/drawing/2014/chart" uri="{C3380CC4-5D6E-409C-BE32-E72D297353CC}">
              <c16:uniqueId val="{00000002-9D24-4444-918B-8E897371D4B6}"/>
            </c:ext>
          </c:extLst>
        </c:ser>
        <c:dLbls>
          <c:showLegendKey val="0"/>
          <c:showVal val="0"/>
          <c:showCatName val="0"/>
          <c:showSerName val="0"/>
          <c:showPercent val="0"/>
          <c:showBubbleSize val="0"/>
        </c:dLbls>
        <c:gapWidth val="150"/>
        <c:overlap val="100"/>
        <c:axId val="162144392"/>
        <c:axId val="162144776"/>
      </c:barChart>
      <c:catAx>
        <c:axId val="162144392"/>
        <c:scaling>
          <c:orientation val="minMax"/>
        </c:scaling>
        <c:delete val="1"/>
        <c:axPos val="b"/>
        <c:majorTickMark val="out"/>
        <c:minorTickMark val="none"/>
        <c:tickLblPos val="none"/>
        <c:crossAx val="162144776"/>
        <c:crosses val="autoZero"/>
        <c:auto val="1"/>
        <c:lblAlgn val="ctr"/>
        <c:lblOffset val="100"/>
        <c:noMultiLvlLbl val="0"/>
      </c:catAx>
      <c:valAx>
        <c:axId val="162144776"/>
        <c:scaling>
          <c:orientation val="minMax"/>
        </c:scaling>
        <c:delete val="0"/>
        <c:axPos val="l"/>
        <c:majorGridlines/>
        <c:title>
          <c:tx>
            <c:rich>
              <a:bodyPr/>
              <a:lstStyle/>
              <a:p>
                <a:pPr>
                  <a:defRPr sz="1600" b="1" i="0" u="none" strike="noStrike" baseline="0">
                    <a:solidFill>
                      <a:srgbClr val="000000"/>
                    </a:solidFill>
                    <a:latin typeface="Calibri"/>
                    <a:ea typeface="Calibri"/>
                    <a:cs typeface="Calibri"/>
                  </a:defRPr>
                </a:pPr>
                <a:r>
                  <a:rPr lang="de-CH" sz="1600"/>
                  <a:t>Mio Fr.</a:t>
                </a:r>
              </a:p>
            </c:rich>
          </c:tx>
          <c:overlay val="0"/>
        </c:title>
        <c:numFmt formatCode="_(* #,##0_);_(* \(#,##0\);_(* &quot;-&quot;??_);_(@_)" sourceLinked="1"/>
        <c:majorTickMark val="out"/>
        <c:minorTickMark val="none"/>
        <c:tickLblPos val="nextTo"/>
        <c:txPr>
          <a:bodyPr rot="0" vert="horz"/>
          <a:lstStyle/>
          <a:p>
            <a:pPr>
              <a:defRPr sz="1600" b="0" i="0" u="none" strike="noStrike" baseline="0">
                <a:solidFill>
                  <a:srgbClr val="000000"/>
                </a:solidFill>
                <a:latin typeface="Arial" pitchFamily="34" charset="0"/>
                <a:ea typeface="Calibri"/>
                <a:cs typeface="Arial" pitchFamily="34" charset="0"/>
              </a:defRPr>
            </a:pPr>
            <a:endParaRPr lang="lv-LV"/>
          </a:p>
        </c:txPr>
        <c:crossAx val="162144392"/>
        <c:crosses val="autoZero"/>
        <c:crossBetween val="between"/>
      </c:valAx>
      <c:spPr>
        <a:noFill/>
        <a:ln w="25400">
          <a:noFill/>
        </a:ln>
      </c:spPr>
    </c:plotArea>
    <c:legend>
      <c:legendPos val="r"/>
      <c:layout>
        <c:manualLayout>
          <c:xMode val="edge"/>
          <c:yMode val="edge"/>
          <c:x val="0.71456140888560205"/>
          <c:y val="0.66995587146736801"/>
          <c:w val="0.27783646644625698"/>
          <c:h val="0.186369905073905"/>
        </c:manualLayout>
      </c:layout>
      <c:overlay val="0"/>
      <c:txPr>
        <a:bodyPr/>
        <a:lstStyle/>
        <a:p>
          <a:pPr>
            <a:defRPr sz="1400" b="0" i="0" u="none" strike="noStrike" baseline="0">
              <a:solidFill>
                <a:srgbClr val="000000"/>
              </a:solidFill>
              <a:latin typeface="Arial" pitchFamily="34" charset="0"/>
              <a:ea typeface="Calibri"/>
              <a:cs typeface="Arial" pitchFamily="34" charset="0"/>
            </a:defRPr>
          </a:pPr>
          <a:endParaRPr lang="lv-LV"/>
        </a:p>
      </c:txPr>
    </c:legend>
    <c:plotVisOnly val="1"/>
    <c:dispBlanksAs val="gap"/>
    <c:showDLblsOverMax val="0"/>
  </c:chart>
  <c:txPr>
    <a:bodyPr/>
    <a:lstStyle/>
    <a:p>
      <a:pPr>
        <a:defRPr sz="1000" b="0" i="0" u="none" strike="noStrike" baseline="0">
          <a:solidFill>
            <a:srgbClr val="000000"/>
          </a:solidFill>
          <a:latin typeface="Calibri"/>
          <a:ea typeface="Calibri"/>
          <a:cs typeface="Calibri"/>
        </a:defRPr>
      </a:pPr>
      <a:endParaRPr lang="lv-LV"/>
    </a:p>
  </c:tx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2946135" cy="496332"/>
          </a:xfrm>
          <a:prstGeom prst="rect">
            <a:avLst/>
          </a:prstGeom>
          <a:noFill/>
          <a:ln w="9525">
            <a:noFill/>
            <a:miter lim="800000"/>
            <a:headEnd/>
            <a:tailEnd/>
          </a:ln>
          <a:effectLst/>
        </p:spPr>
        <p:txBody>
          <a:bodyPr vert="horz" wrap="square" lIns="91330" tIns="45665" rIns="91330" bIns="45665" numCol="1" anchor="t" anchorCtr="0" compatLnSpc="1">
            <a:prstTxWarp prst="textNoShape">
              <a:avLst/>
            </a:prstTxWarp>
          </a:bodyPr>
          <a:lstStyle>
            <a:lvl1pPr>
              <a:defRPr sz="1200">
                <a:latin typeface="Times" pitchFamily="18" charset="0"/>
                <a:ea typeface="+mn-ea"/>
                <a:cs typeface="+mn-cs"/>
              </a:defRPr>
            </a:lvl1pPr>
          </a:lstStyle>
          <a:p>
            <a:pPr>
              <a:defRPr/>
            </a:pPr>
            <a:endParaRPr lang="en-GB"/>
          </a:p>
        </p:txBody>
      </p:sp>
      <p:sp>
        <p:nvSpPr>
          <p:cNvPr id="20483" name="Rectangle 3"/>
          <p:cNvSpPr>
            <a:spLocks noGrp="1" noChangeArrowheads="1"/>
          </p:cNvSpPr>
          <p:nvPr>
            <p:ph type="dt" sz="quarter" idx="1"/>
          </p:nvPr>
        </p:nvSpPr>
        <p:spPr bwMode="auto">
          <a:xfrm>
            <a:off x="3851541" y="0"/>
            <a:ext cx="2946135" cy="496332"/>
          </a:xfrm>
          <a:prstGeom prst="rect">
            <a:avLst/>
          </a:prstGeom>
          <a:noFill/>
          <a:ln w="9525">
            <a:noFill/>
            <a:miter lim="800000"/>
            <a:headEnd/>
            <a:tailEnd/>
          </a:ln>
          <a:effectLst/>
        </p:spPr>
        <p:txBody>
          <a:bodyPr vert="horz" wrap="square" lIns="91330" tIns="45665" rIns="91330" bIns="45665" numCol="1" anchor="t" anchorCtr="0" compatLnSpc="1">
            <a:prstTxWarp prst="textNoShape">
              <a:avLst/>
            </a:prstTxWarp>
          </a:bodyPr>
          <a:lstStyle>
            <a:lvl1pPr algn="r">
              <a:defRPr sz="1200">
                <a:latin typeface="Times" pitchFamily="18" charset="0"/>
                <a:ea typeface="+mn-ea"/>
                <a:cs typeface="+mn-cs"/>
              </a:defRPr>
            </a:lvl1pPr>
          </a:lstStyle>
          <a:p>
            <a:pPr>
              <a:defRPr/>
            </a:pPr>
            <a:endParaRPr lang="en-GB"/>
          </a:p>
        </p:txBody>
      </p:sp>
      <p:sp>
        <p:nvSpPr>
          <p:cNvPr id="20484" name="Rectangle 4"/>
          <p:cNvSpPr>
            <a:spLocks noGrp="1" noChangeArrowheads="1"/>
          </p:cNvSpPr>
          <p:nvPr>
            <p:ph type="ftr" sz="quarter" idx="2"/>
          </p:nvPr>
        </p:nvSpPr>
        <p:spPr bwMode="auto">
          <a:xfrm>
            <a:off x="0" y="9431893"/>
            <a:ext cx="2946135" cy="496332"/>
          </a:xfrm>
          <a:prstGeom prst="rect">
            <a:avLst/>
          </a:prstGeom>
          <a:noFill/>
          <a:ln w="9525">
            <a:noFill/>
            <a:miter lim="800000"/>
            <a:headEnd/>
            <a:tailEnd/>
          </a:ln>
          <a:effectLst/>
        </p:spPr>
        <p:txBody>
          <a:bodyPr vert="horz" wrap="square" lIns="91330" tIns="45665" rIns="91330" bIns="45665" numCol="1" anchor="b" anchorCtr="0" compatLnSpc="1">
            <a:prstTxWarp prst="textNoShape">
              <a:avLst/>
            </a:prstTxWarp>
          </a:bodyPr>
          <a:lstStyle>
            <a:lvl1pPr>
              <a:defRPr sz="1200">
                <a:latin typeface="Times" pitchFamily="18" charset="0"/>
                <a:ea typeface="+mn-ea"/>
                <a:cs typeface="+mn-cs"/>
              </a:defRPr>
            </a:lvl1pPr>
          </a:lstStyle>
          <a:p>
            <a:pPr>
              <a:defRPr/>
            </a:pPr>
            <a:endParaRPr lang="en-GB"/>
          </a:p>
        </p:txBody>
      </p:sp>
      <p:sp>
        <p:nvSpPr>
          <p:cNvPr id="20485" name="Rectangle 5"/>
          <p:cNvSpPr>
            <a:spLocks noGrp="1" noChangeArrowheads="1"/>
          </p:cNvSpPr>
          <p:nvPr>
            <p:ph type="sldNum" sz="quarter" idx="3"/>
          </p:nvPr>
        </p:nvSpPr>
        <p:spPr bwMode="auto">
          <a:xfrm>
            <a:off x="3851541" y="9431893"/>
            <a:ext cx="2946135" cy="496332"/>
          </a:xfrm>
          <a:prstGeom prst="rect">
            <a:avLst/>
          </a:prstGeom>
          <a:noFill/>
          <a:ln w="9525">
            <a:noFill/>
            <a:miter lim="800000"/>
            <a:headEnd/>
            <a:tailEnd/>
          </a:ln>
          <a:effectLst/>
        </p:spPr>
        <p:txBody>
          <a:bodyPr vert="horz" wrap="square" lIns="91330" tIns="45665" rIns="91330" bIns="45665" numCol="1" anchor="b" anchorCtr="0" compatLnSpc="1">
            <a:prstTxWarp prst="textNoShape">
              <a:avLst/>
            </a:prstTxWarp>
          </a:bodyPr>
          <a:lstStyle>
            <a:lvl1pPr algn="r">
              <a:defRPr sz="1200" smtClean="0">
                <a:latin typeface="Times" charset="0"/>
                <a:cs typeface="+mn-cs"/>
              </a:defRPr>
            </a:lvl1pPr>
          </a:lstStyle>
          <a:p>
            <a:pPr>
              <a:defRPr/>
            </a:pPr>
            <a:fld id="{CC02771F-5A6B-C746-A9B4-013AD82EA458}" type="slidenum">
              <a:rPr lang="en-GB"/>
              <a:pPr>
                <a:defRPr/>
              </a:pPr>
              <a:t>‹#›</a:t>
            </a:fld>
            <a:endParaRPr lang="en-GB"/>
          </a:p>
        </p:txBody>
      </p:sp>
    </p:spTree>
    <p:extLst>
      <p:ext uri="{BB962C8B-B14F-4D97-AF65-F5344CB8AC3E}">
        <p14:creationId xmlns:p14="http://schemas.microsoft.com/office/powerpoint/2010/main" val="7785511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46135" cy="496332"/>
          </a:xfrm>
          <a:prstGeom prst="rect">
            <a:avLst/>
          </a:prstGeom>
          <a:noFill/>
          <a:ln w="9525">
            <a:noFill/>
            <a:miter lim="800000"/>
            <a:headEnd/>
            <a:tailEnd/>
          </a:ln>
          <a:effectLst/>
        </p:spPr>
        <p:txBody>
          <a:bodyPr vert="horz" wrap="square" lIns="91330" tIns="45665" rIns="91330" bIns="45665" numCol="1" anchor="t" anchorCtr="0" compatLnSpc="1">
            <a:prstTxWarp prst="textNoShape">
              <a:avLst/>
            </a:prstTxWarp>
          </a:bodyPr>
          <a:lstStyle>
            <a:lvl1pPr>
              <a:defRPr sz="1200">
                <a:latin typeface="Times" pitchFamily="18" charset="0"/>
                <a:ea typeface="+mn-ea"/>
                <a:cs typeface="+mn-cs"/>
              </a:defRPr>
            </a:lvl1pPr>
          </a:lstStyle>
          <a:p>
            <a:pPr>
              <a:defRPr/>
            </a:pPr>
            <a:endParaRPr lang="de-CH"/>
          </a:p>
        </p:txBody>
      </p:sp>
      <p:sp>
        <p:nvSpPr>
          <p:cNvPr id="8195" name="Rectangle 3"/>
          <p:cNvSpPr>
            <a:spLocks noGrp="1" noChangeArrowheads="1"/>
          </p:cNvSpPr>
          <p:nvPr>
            <p:ph type="dt" idx="1"/>
          </p:nvPr>
        </p:nvSpPr>
        <p:spPr bwMode="auto">
          <a:xfrm>
            <a:off x="3851541" y="0"/>
            <a:ext cx="2946135" cy="496332"/>
          </a:xfrm>
          <a:prstGeom prst="rect">
            <a:avLst/>
          </a:prstGeom>
          <a:noFill/>
          <a:ln w="9525">
            <a:noFill/>
            <a:miter lim="800000"/>
            <a:headEnd/>
            <a:tailEnd/>
          </a:ln>
          <a:effectLst/>
        </p:spPr>
        <p:txBody>
          <a:bodyPr vert="horz" wrap="square" lIns="91330" tIns="45665" rIns="91330" bIns="45665" numCol="1" anchor="t" anchorCtr="0" compatLnSpc="1">
            <a:prstTxWarp prst="textNoShape">
              <a:avLst/>
            </a:prstTxWarp>
          </a:bodyPr>
          <a:lstStyle>
            <a:lvl1pPr algn="r">
              <a:defRPr sz="1200">
                <a:latin typeface="Times" pitchFamily="18" charset="0"/>
                <a:ea typeface="+mn-ea"/>
                <a:cs typeface="+mn-cs"/>
              </a:defRPr>
            </a:lvl1pPr>
          </a:lstStyle>
          <a:p>
            <a:pPr>
              <a:defRPr/>
            </a:pPr>
            <a:endParaRPr lang="de-CH"/>
          </a:p>
        </p:txBody>
      </p:sp>
      <p:sp>
        <p:nvSpPr>
          <p:cNvPr id="4100" name="Rectangle 4"/>
          <p:cNvSpPr>
            <a:spLocks noGrp="1" noRot="1" noChangeAspect="1" noChangeArrowheads="1" noTextEdit="1"/>
          </p:cNvSpPr>
          <p:nvPr>
            <p:ph type="sldImg" idx="2"/>
          </p:nvPr>
        </p:nvSpPr>
        <p:spPr bwMode="auto">
          <a:xfrm>
            <a:off x="919163" y="744538"/>
            <a:ext cx="4960937" cy="3722687"/>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197" name="Rectangle 5"/>
          <p:cNvSpPr>
            <a:spLocks noGrp="1" noChangeArrowheads="1"/>
          </p:cNvSpPr>
          <p:nvPr>
            <p:ph type="body" sz="quarter" idx="3"/>
          </p:nvPr>
        </p:nvSpPr>
        <p:spPr bwMode="auto">
          <a:xfrm>
            <a:off x="906991" y="4715946"/>
            <a:ext cx="4983693" cy="4466988"/>
          </a:xfrm>
          <a:prstGeom prst="rect">
            <a:avLst/>
          </a:prstGeom>
          <a:noFill/>
          <a:ln w="9525">
            <a:noFill/>
            <a:miter lim="800000"/>
            <a:headEnd/>
            <a:tailEnd/>
          </a:ln>
          <a:effectLst/>
        </p:spPr>
        <p:txBody>
          <a:bodyPr vert="horz" wrap="square" lIns="91330" tIns="45665" rIns="91330" bIns="45665" numCol="1" anchor="t" anchorCtr="0" compatLnSpc="1">
            <a:prstTxWarp prst="textNoShape">
              <a:avLst/>
            </a:prstTxWarp>
          </a:bodyPr>
          <a:lstStyle/>
          <a:p>
            <a:pPr lvl="0"/>
            <a:r>
              <a:rPr lang="de-CH" noProof="0"/>
              <a:t>Mastertextformat bearbeiten</a:t>
            </a:r>
          </a:p>
          <a:p>
            <a:pPr lvl="1"/>
            <a:r>
              <a:rPr lang="de-CH" noProof="0"/>
              <a:t>Zweite Ebene</a:t>
            </a:r>
          </a:p>
          <a:p>
            <a:pPr lvl="2"/>
            <a:r>
              <a:rPr lang="de-CH" noProof="0"/>
              <a:t>Dritte Ebene</a:t>
            </a:r>
          </a:p>
          <a:p>
            <a:pPr lvl="3"/>
            <a:r>
              <a:rPr lang="de-CH" noProof="0"/>
              <a:t>Vierte Ebene</a:t>
            </a:r>
          </a:p>
          <a:p>
            <a:pPr lvl="4"/>
            <a:r>
              <a:rPr lang="de-CH" noProof="0"/>
              <a:t>Fünfte Ebene</a:t>
            </a:r>
          </a:p>
        </p:txBody>
      </p:sp>
      <p:sp>
        <p:nvSpPr>
          <p:cNvPr id="8198" name="Rectangle 6"/>
          <p:cNvSpPr>
            <a:spLocks noGrp="1" noChangeArrowheads="1"/>
          </p:cNvSpPr>
          <p:nvPr>
            <p:ph type="ftr" sz="quarter" idx="4"/>
          </p:nvPr>
        </p:nvSpPr>
        <p:spPr bwMode="auto">
          <a:xfrm>
            <a:off x="0" y="9431893"/>
            <a:ext cx="2946135" cy="496332"/>
          </a:xfrm>
          <a:prstGeom prst="rect">
            <a:avLst/>
          </a:prstGeom>
          <a:noFill/>
          <a:ln w="9525">
            <a:noFill/>
            <a:miter lim="800000"/>
            <a:headEnd/>
            <a:tailEnd/>
          </a:ln>
          <a:effectLst/>
        </p:spPr>
        <p:txBody>
          <a:bodyPr vert="horz" wrap="square" lIns="91330" tIns="45665" rIns="91330" bIns="45665" numCol="1" anchor="b" anchorCtr="0" compatLnSpc="1">
            <a:prstTxWarp prst="textNoShape">
              <a:avLst/>
            </a:prstTxWarp>
          </a:bodyPr>
          <a:lstStyle>
            <a:lvl1pPr>
              <a:defRPr sz="1200">
                <a:latin typeface="Times" pitchFamily="18" charset="0"/>
                <a:ea typeface="+mn-ea"/>
                <a:cs typeface="+mn-cs"/>
              </a:defRPr>
            </a:lvl1pPr>
          </a:lstStyle>
          <a:p>
            <a:pPr>
              <a:defRPr/>
            </a:pPr>
            <a:endParaRPr lang="de-CH"/>
          </a:p>
        </p:txBody>
      </p:sp>
      <p:sp>
        <p:nvSpPr>
          <p:cNvPr id="8199" name="Rectangle 7"/>
          <p:cNvSpPr>
            <a:spLocks noGrp="1" noChangeArrowheads="1"/>
          </p:cNvSpPr>
          <p:nvPr>
            <p:ph type="sldNum" sz="quarter" idx="5"/>
          </p:nvPr>
        </p:nvSpPr>
        <p:spPr bwMode="auto">
          <a:xfrm>
            <a:off x="3851541" y="9431893"/>
            <a:ext cx="2946135" cy="496332"/>
          </a:xfrm>
          <a:prstGeom prst="rect">
            <a:avLst/>
          </a:prstGeom>
          <a:noFill/>
          <a:ln w="9525">
            <a:noFill/>
            <a:miter lim="800000"/>
            <a:headEnd/>
            <a:tailEnd/>
          </a:ln>
          <a:effectLst/>
        </p:spPr>
        <p:txBody>
          <a:bodyPr vert="horz" wrap="square" lIns="91330" tIns="45665" rIns="91330" bIns="45665" numCol="1" anchor="b" anchorCtr="0" compatLnSpc="1">
            <a:prstTxWarp prst="textNoShape">
              <a:avLst/>
            </a:prstTxWarp>
          </a:bodyPr>
          <a:lstStyle>
            <a:lvl1pPr algn="r">
              <a:defRPr sz="1200" smtClean="0">
                <a:latin typeface="Times" charset="0"/>
                <a:cs typeface="+mn-cs"/>
              </a:defRPr>
            </a:lvl1pPr>
          </a:lstStyle>
          <a:p>
            <a:pPr>
              <a:defRPr/>
            </a:pPr>
            <a:fld id="{6784755E-1C56-6744-8342-7E6DA8A79279}" type="slidenum">
              <a:rPr lang="de-CH"/>
              <a:pPr>
                <a:defRPr/>
              </a:pPr>
              <a:t>‹#›</a:t>
            </a:fld>
            <a:endParaRPr lang="de-CH"/>
          </a:p>
        </p:txBody>
      </p:sp>
    </p:spTree>
    <p:extLst>
      <p:ext uri="{BB962C8B-B14F-4D97-AF65-F5344CB8AC3E}">
        <p14:creationId xmlns:p14="http://schemas.microsoft.com/office/powerpoint/2010/main" val="277513878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8"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pitchFamily="18"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pitchFamily="18"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pitchFamily="18"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pitchFamily="18"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Folienbildplatzhalter 1"/>
          <p:cNvSpPr>
            <a:spLocks noGrp="1" noRot="1" noChangeAspect="1" noTextEdit="1"/>
          </p:cNvSpPr>
          <p:nvPr>
            <p:ph type="sldImg"/>
          </p:nvPr>
        </p:nvSpPr>
        <p:spPr>
          <a:ln/>
        </p:spPr>
      </p:sp>
      <p:sp>
        <p:nvSpPr>
          <p:cNvPr id="6146" name="Notizenplatzhalt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de-CH" sz="1800" dirty="0" err="1">
                <a:latin typeface="Times" charset="0"/>
              </a:rPr>
              <a:t>Hello</a:t>
            </a:r>
            <a:r>
              <a:rPr lang="de-CH" sz="1800" dirty="0">
                <a:latin typeface="Times" charset="0"/>
              </a:rPr>
              <a:t> </a:t>
            </a:r>
            <a:r>
              <a:rPr lang="de-CH" sz="1800" dirty="0" err="1">
                <a:latin typeface="Times" charset="0"/>
              </a:rPr>
              <a:t>everybody</a:t>
            </a:r>
            <a:r>
              <a:rPr lang="de-CH" sz="1800" dirty="0">
                <a:latin typeface="Times" charset="0"/>
              </a:rPr>
              <a:t>.</a:t>
            </a:r>
          </a:p>
          <a:p>
            <a:pPr eaLnBrk="1" hangingPunct="1"/>
            <a:r>
              <a:rPr lang="de-CH" sz="1800" b="1" dirty="0" err="1">
                <a:latin typeface="Times" charset="0"/>
              </a:rPr>
              <a:t>Thank</a:t>
            </a:r>
            <a:r>
              <a:rPr lang="de-CH" sz="1800" dirty="0">
                <a:latin typeface="Times" charset="0"/>
              </a:rPr>
              <a:t> </a:t>
            </a:r>
            <a:r>
              <a:rPr lang="de-CH" sz="1800" dirty="0" err="1">
                <a:latin typeface="Times" charset="0"/>
              </a:rPr>
              <a:t>you</a:t>
            </a:r>
            <a:r>
              <a:rPr lang="de-CH" sz="1800" dirty="0">
                <a:latin typeface="Times" charset="0"/>
              </a:rPr>
              <a:t> Mr. Brangulis </a:t>
            </a:r>
            <a:r>
              <a:rPr lang="de-CH" sz="1800" dirty="0" err="1">
                <a:latin typeface="Times" charset="0"/>
              </a:rPr>
              <a:t>for</a:t>
            </a:r>
            <a:r>
              <a:rPr lang="de-CH" sz="1800" dirty="0">
                <a:latin typeface="Times" charset="0"/>
              </a:rPr>
              <a:t> </a:t>
            </a:r>
            <a:r>
              <a:rPr lang="de-CH" sz="1800" dirty="0" err="1">
                <a:latin typeface="Times" charset="0"/>
              </a:rPr>
              <a:t>having</a:t>
            </a:r>
            <a:r>
              <a:rPr lang="de-CH" sz="1800" dirty="0">
                <a:latin typeface="Times" charset="0"/>
              </a:rPr>
              <a:t> </a:t>
            </a:r>
            <a:r>
              <a:rPr lang="de-CH" sz="1800" dirty="0" err="1">
                <a:latin typeface="Times" charset="0"/>
              </a:rPr>
              <a:t>invitated</a:t>
            </a:r>
            <a:r>
              <a:rPr lang="de-CH" sz="1800" dirty="0">
                <a:latin typeface="Times" charset="0"/>
              </a:rPr>
              <a:t> </a:t>
            </a:r>
            <a:r>
              <a:rPr lang="de-CH" sz="1800" dirty="0" err="1">
                <a:latin typeface="Times" charset="0"/>
              </a:rPr>
              <a:t>me</a:t>
            </a:r>
            <a:r>
              <a:rPr lang="de-CH" sz="1800" dirty="0">
                <a:latin typeface="Times" charset="0"/>
              </a:rPr>
              <a:t> </a:t>
            </a:r>
            <a:r>
              <a:rPr lang="de-CH" sz="1800" dirty="0" err="1">
                <a:latin typeface="Times" charset="0"/>
              </a:rPr>
              <a:t>to</a:t>
            </a:r>
            <a:r>
              <a:rPr lang="de-CH" sz="1800" dirty="0">
                <a:latin typeface="Times" charset="0"/>
              </a:rPr>
              <a:t> </a:t>
            </a:r>
            <a:r>
              <a:rPr lang="de-CH" sz="1800" dirty="0" err="1">
                <a:latin typeface="Times" charset="0"/>
              </a:rPr>
              <a:t>talk</a:t>
            </a:r>
            <a:r>
              <a:rPr lang="de-CH" sz="1800" dirty="0">
                <a:latin typeface="Times" charset="0"/>
              </a:rPr>
              <a:t> </a:t>
            </a:r>
            <a:r>
              <a:rPr lang="de-CH" sz="1800" dirty="0" err="1">
                <a:latin typeface="Times" charset="0"/>
              </a:rPr>
              <a:t>to</a:t>
            </a:r>
            <a:r>
              <a:rPr lang="de-CH" sz="1800" dirty="0">
                <a:latin typeface="Times" charset="0"/>
              </a:rPr>
              <a:t> </a:t>
            </a:r>
            <a:r>
              <a:rPr lang="de-CH" sz="1800" dirty="0" err="1">
                <a:latin typeface="Times" charset="0"/>
              </a:rPr>
              <a:t>you</a:t>
            </a:r>
            <a:r>
              <a:rPr lang="de-CH" sz="1800" dirty="0">
                <a:latin typeface="Times" charset="0"/>
              </a:rPr>
              <a:t> </a:t>
            </a:r>
            <a:r>
              <a:rPr lang="de-CH" sz="1800" dirty="0" err="1">
                <a:latin typeface="Times" charset="0"/>
              </a:rPr>
              <a:t>about</a:t>
            </a:r>
            <a:r>
              <a:rPr lang="de-CH" sz="1800" dirty="0">
                <a:latin typeface="Times" charset="0"/>
              </a:rPr>
              <a:t> </a:t>
            </a:r>
            <a:r>
              <a:rPr lang="de-CH" sz="1800" dirty="0" err="1">
                <a:latin typeface="Times" charset="0"/>
              </a:rPr>
              <a:t>the</a:t>
            </a:r>
            <a:r>
              <a:rPr lang="de-CH" sz="1800" dirty="0">
                <a:latin typeface="Times" charset="0"/>
              </a:rPr>
              <a:t> </a:t>
            </a:r>
            <a:r>
              <a:rPr lang="de-CH" sz="1800" dirty="0" err="1">
                <a:latin typeface="Times" charset="0"/>
              </a:rPr>
              <a:t>situation</a:t>
            </a:r>
            <a:r>
              <a:rPr lang="de-CH" sz="1800" dirty="0">
                <a:latin typeface="Times" charset="0"/>
              </a:rPr>
              <a:t> in </a:t>
            </a:r>
            <a:r>
              <a:rPr lang="de-CH" sz="1800" dirty="0" err="1">
                <a:latin typeface="Times" charset="0"/>
              </a:rPr>
              <a:t>Switzerland</a:t>
            </a:r>
            <a:r>
              <a:rPr lang="de-CH" sz="1800" dirty="0">
                <a:latin typeface="Times" charset="0"/>
              </a:rPr>
              <a:t>.</a:t>
            </a:r>
          </a:p>
          <a:p>
            <a:pPr eaLnBrk="1" hangingPunct="1"/>
            <a:r>
              <a:rPr lang="de-CH" sz="1800" dirty="0" err="1">
                <a:latin typeface="Times" charset="0"/>
              </a:rPr>
              <a:t>My</a:t>
            </a:r>
            <a:r>
              <a:rPr lang="de-CH" sz="1800" dirty="0">
                <a:latin typeface="Times" charset="0"/>
              </a:rPr>
              <a:t> </a:t>
            </a:r>
            <a:r>
              <a:rPr lang="de-CH" sz="1800" dirty="0" err="1">
                <a:latin typeface="Times" charset="0"/>
              </a:rPr>
              <a:t>name</a:t>
            </a:r>
            <a:r>
              <a:rPr lang="de-CH" sz="1800" dirty="0">
                <a:latin typeface="Times" charset="0"/>
              </a:rPr>
              <a:t> </a:t>
            </a:r>
            <a:r>
              <a:rPr lang="de-CH" sz="1800" dirty="0" err="1">
                <a:latin typeface="Times" charset="0"/>
              </a:rPr>
              <a:t>is</a:t>
            </a:r>
            <a:r>
              <a:rPr lang="de-CH" sz="1800" dirty="0">
                <a:latin typeface="Times" charset="0"/>
              </a:rPr>
              <a:t> Reto Tietz, im </a:t>
            </a:r>
            <a:r>
              <a:rPr lang="de-CH" sz="1800" b="1" dirty="0" err="1">
                <a:latin typeface="Times" charset="0"/>
              </a:rPr>
              <a:t>geologist</a:t>
            </a:r>
            <a:r>
              <a:rPr lang="de-CH" sz="1800" dirty="0">
                <a:latin typeface="Times" charset="0"/>
              </a:rPr>
              <a:t> </a:t>
            </a:r>
            <a:r>
              <a:rPr lang="de-CH" sz="1800" dirty="0" err="1">
                <a:latin typeface="Times" charset="0"/>
              </a:rPr>
              <a:t>and</a:t>
            </a:r>
            <a:r>
              <a:rPr lang="de-CH" sz="1800" dirty="0">
                <a:latin typeface="Times" charset="0"/>
              </a:rPr>
              <a:t> </a:t>
            </a:r>
            <a:r>
              <a:rPr lang="de-CH" sz="1800" dirty="0" err="1">
                <a:latin typeface="Times" charset="0"/>
              </a:rPr>
              <a:t>since</a:t>
            </a:r>
            <a:r>
              <a:rPr lang="de-CH" sz="1800" dirty="0">
                <a:latin typeface="Times" charset="0"/>
              </a:rPr>
              <a:t> 8 </a:t>
            </a:r>
            <a:r>
              <a:rPr lang="de-CH" sz="1800" dirty="0" err="1">
                <a:latin typeface="Times" charset="0"/>
              </a:rPr>
              <a:t>years</a:t>
            </a:r>
            <a:r>
              <a:rPr lang="de-CH" sz="1800" dirty="0">
                <a:latin typeface="Times" charset="0"/>
              </a:rPr>
              <a:t> im </a:t>
            </a:r>
            <a:r>
              <a:rPr lang="de-CH" sz="1800" dirty="0" err="1">
                <a:latin typeface="Times" charset="0"/>
              </a:rPr>
              <a:t>the</a:t>
            </a:r>
            <a:r>
              <a:rPr lang="de-CH" sz="1800" dirty="0">
                <a:latin typeface="Times" charset="0"/>
              </a:rPr>
              <a:t> </a:t>
            </a:r>
            <a:r>
              <a:rPr lang="de-CH" sz="1800" b="1" dirty="0" err="1">
                <a:latin typeface="Times" charset="0"/>
              </a:rPr>
              <a:t>deputy</a:t>
            </a:r>
            <a:r>
              <a:rPr lang="de-CH" sz="1800" b="1" dirty="0">
                <a:latin typeface="Times" charset="0"/>
              </a:rPr>
              <a:t> </a:t>
            </a:r>
            <a:r>
              <a:rPr lang="de-CH" sz="1800" b="1" dirty="0" err="1">
                <a:latin typeface="Times" charset="0"/>
              </a:rPr>
              <a:t>head</a:t>
            </a:r>
            <a:r>
              <a:rPr lang="de-CH" sz="1800" b="1" dirty="0">
                <a:latin typeface="Times" charset="0"/>
              </a:rPr>
              <a:t> </a:t>
            </a:r>
            <a:r>
              <a:rPr lang="de-CH" sz="1800" dirty="0" err="1">
                <a:latin typeface="Times" charset="0"/>
              </a:rPr>
              <a:t>of</a:t>
            </a:r>
            <a:r>
              <a:rPr lang="de-CH" sz="1800" dirty="0">
                <a:latin typeface="Times" charset="0"/>
              </a:rPr>
              <a:t> </a:t>
            </a:r>
            <a:r>
              <a:rPr lang="de-CH" sz="1800" dirty="0" err="1">
                <a:latin typeface="Times" charset="0"/>
              </a:rPr>
              <a:t>the</a:t>
            </a:r>
            <a:r>
              <a:rPr lang="de-CH" sz="1800" dirty="0">
                <a:latin typeface="Times" charset="0"/>
              </a:rPr>
              <a:t> </a:t>
            </a:r>
            <a:r>
              <a:rPr lang="de-CH" sz="1800" dirty="0" err="1">
                <a:latin typeface="Times" charset="0"/>
              </a:rPr>
              <a:t>contaminated</a:t>
            </a:r>
            <a:r>
              <a:rPr lang="de-CH" sz="1800" dirty="0">
                <a:latin typeface="Times" charset="0"/>
              </a:rPr>
              <a:t> </a:t>
            </a:r>
            <a:r>
              <a:rPr lang="de-CH" sz="1800" dirty="0" err="1">
                <a:latin typeface="Times" charset="0"/>
              </a:rPr>
              <a:t>sites</a:t>
            </a:r>
            <a:r>
              <a:rPr lang="de-CH" sz="1800" dirty="0">
                <a:latin typeface="Times" charset="0"/>
              </a:rPr>
              <a:t> </a:t>
            </a:r>
            <a:r>
              <a:rPr lang="de-CH" sz="1800" dirty="0" err="1">
                <a:latin typeface="Times" charset="0"/>
              </a:rPr>
              <a:t>section</a:t>
            </a:r>
            <a:r>
              <a:rPr lang="de-CH" sz="1800" dirty="0">
                <a:latin typeface="Times" charset="0"/>
              </a:rPr>
              <a:t>, in </a:t>
            </a:r>
            <a:r>
              <a:rPr lang="de-CH" sz="1800" dirty="0" err="1">
                <a:latin typeface="Times" charset="0"/>
              </a:rPr>
              <a:t>the</a:t>
            </a:r>
            <a:r>
              <a:rPr lang="de-CH" sz="1800" dirty="0">
                <a:latin typeface="Times" charset="0"/>
              </a:rPr>
              <a:t> </a:t>
            </a:r>
            <a:r>
              <a:rPr lang="de-CH" sz="1800" dirty="0" err="1">
                <a:latin typeface="Times" charset="0"/>
              </a:rPr>
              <a:t>federal</a:t>
            </a:r>
            <a:r>
              <a:rPr lang="de-CH" sz="1800" dirty="0">
                <a:latin typeface="Times" charset="0"/>
              </a:rPr>
              <a:t> </a:t>
            </a:r>
            <a:r>
              <a:rPr lang="de-CH" sz="1800" dirty="0" err="1">
                <a:latin typeface="Times" charset="0"/>
              </a:rPr>
              <a:t>office</a:t>
            </a:r>
            <a:r>
              <a:rPr lang="de-CH" sz="1800" dirty="0">
                <a:latin typeface="Times" charset="0"/>
              </a:rPr>
              <a:t> </a:t>
            </a:r>
            <a:r>
              <a:rPr lang="de-CH" sz="1800" dirty="0" err="1">
                <a:latin typeface="Times" charset="0"/>
              </a:rPr>
              <a:t>for</a:t>
            </a:r>
            <a:r>
              <a:rPr lang="de-CH" sz="1800" dirty="0">
                <a:latin typeface="Times" charset="0"/>
              </a:rPr>
              <a:t> </a:t>
            </a:r>
            <a:r>
              <a:rPr lang="de-CH" sz="1800" dirty="0" err="1">
                <a:latin typeface="Times" charset="0"/>
              </a:rPr>
              <a:t>the</a:t>
            </a:r>
            <a:r>
              <a:rPr lang="de-CH" sz="1800" dirty="0">
                <a:latin typeface="Times" charset="0"/>
              </a:rPr>
              <a:t> </a:t>
            </a:r>
            <a:r>
              <a:rPr lang="de-CH" sz="1800" dirty="0" err="1">
                <a:latin typeface="Times" charset="0"/>
              </a:rPr>
              <a:t>environnement</a:t>
            </a:r>
            <a:r>
              <a:rPr lang="de-CH" sz="1800" dirty="0">
                <a:latin typeface="Times" charset="0"/>
              </a:rPr>
              <a:t>.</a:t>
            </a:r>
          </a:p>
          <a:p>
            <a:pPr eaLnBrk="1" hangingPunct="1"/>
            <a:endParaRPr lang="de-CH" sz="1800" dirty="0">
              <a:latin typeface="Times" charset="0"/>
            </a:endParaRPr>
          </a:p>
        </p:txBody>
      </p:sp>
      <p:sp>
        <p:nvSpPr>
          <p:cNvPr id="6147" name="Foliennummernplatzhalt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058" indent="-285407">
              <a:defRPr sz="2400">
                <a:solidFill>
                  <a:schemeClr val="tx1"/>
                </a:solidFill>
                <a:latin typeface="Arial" charset="0"/>
                <a:ea typeface="ＭＳ Ｐゴシック" charset="0"/>
              </a:defRPr>
            </a:lvl2pPr>
            <a:lvl3pPr marL="1141628" indent="-228326">
              <a:defRPr sz="2400">
                <a:solidFill>
                  <a:schemeClr val="tx1"/>
                </a:solidFill>
                <a:latin typeface="Arial" charset="0"/>
                <a:ea typeface="ＭＳ Ｐゴシック" charset="0"/>
              </a:defRPr>
            </a:lvl3pPr>
            <a:lvl4pPr marL="1598280" indent="-228326">
              <a:defRPr sz="2400">
                <a:solidFill>
                  <a:schemeClr val="tx1"/>
                </a:solidFill>
                <a:latin typeface="Arial" charset="0"/>
                <a:ea typeface="ＭＳ Ｐゴシック" charset="0"/>
              </a:defRPr>
            </a:lvl4pPr>
            <a:lvl5pPr marL="2054931" indent="-228326">
              <a:defRPr sz="2400">
                <a:solidFill>
                  <a:schemeClr val="tx1"/>
                </a:solidFill>
                <a:latin typeface="Arial" charset="0"/>
                <a:ea typeface="ＭＳ Ｐゴシック" charset="0"/>
              </a:defRPr>
            </a:lvl5pPr>
            <a:lvl6pPr marL="2511582" indent="-228326" eaLnBrk="0" fontAlgn="base" hangingPunct="0">
              <a:spcBef>
                <a:spcPct val="0"/>
              </a:spcBef>
              <a:spcAft>
                <a:spcPct val="0"/>
              </a:spcAft>
              <a:defRPr sz="2400">
                <a:solidFill>
                  <a:schemeClr val="tx1"/>
                </a:solidFill>
                <a:latin typeface="Arial" charset="0"/>
                <a:ea typeface="ＭＳ Ｐゴシック" charset="0"/>
              </a:defRPr>
            </a:lvl6pPr>
            <a:lvl7pPr marL="2968234" indent="-228326" eaLnBrk="0" fontAlgn="base" hangingPunct="0">
              <a:spcBef>
                <a:spcPct val="0"/>
              </a:spcBef>
              <a:spcAft>
                <a:spcPct val="0"/>
              </a:spcAft>
              <a:defRPr sz="2400">
                <a:solidFill>
                  <a:schemeClr val="tx1"/>
                </a:solidFill>
                <a:latin typeface="Arial" charset="0"/>
                <a:ea typeface="ＭＳ Ｐゴシック" charset="0"/>
              </a:defRPr>
            </a:lvl7pPr>
            <a:lvl8pPr marL="3424885" indent="-228326" eaLnBrk="0" fontAlgn="base" hangingPunct="0">
              <a:spcBef>
                <a:spcPct val="0"/>
              </a:spcBef>
              <a:spcAft>
                <a:spcPct val="0"/>
              </a:spcAft>
              <a:defRPr sz="2400">
                <a:solidFill>
                  <a:schemeClr val="tx1"/>
                </a:solidFill>
                <a:latin typeface="Arial" charset="0"/>
                <a:ea typeface="ＭＳ Ｐゴシック" charset="0"/>
              </a:defRPr>
            </a:lvl8pPr>
            <a:lvl9pPr marL="3881537" indent="-228326" eaLnBrk="0" fontAlgn="base" hangingPunct="0">
              <a:spcBef>
                <a:spcPct val="0"/>
              </a:spcBef>
              <a:spcAft>
                <a:spcPct val="0"/>
              </a:spcAft>
              <a:defRPr sz="2400">
                <a:solidFill>
                  <a:schemeClr val="tx1"/>
                </a:solidFill>
                <a:latin typeface="Arial" charset="0"/>
                <a:ea typeface="ＭＳ Ｐゴシック" charset="0"/>
              </a:defRPr>
            </a:lvl9pPr>
          </a:lstStyle>
          <a:p>
            <a:fld id="{956905B1-C383-2848-ACFC-F801AC63C41C}" type="slidenum">
              <a:rPr lang="de-CH" sz="1200">
                <a:latin typeface="Times" charset="0"/>
              </a:rPr>
              <a:pPr/>
              <a:t>1</a:t>
            </a:fld>
            <a:endParaRPr lang="de-CH" sz="1200">
              <a:latin typeface="Times" charset="0"/>
            </a:endParaRPr>
          </a:p>
        </p:txBody>
      </p:sp>
    </p:spTree>
    <p:extLst>
      <p:ext uri="{BB962C8B-B14F-4D97-AF65-F5344CB8AC3E}">
        <p14:creationId xmlns:p14="http://schemas.microsoft.com/office/powerpoint/2010/main" val="11273075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Folienbildplatzhalter 1"/>
          <p:cNvSpPr>
            <a:spLocks noGrp="1" noRot="1" noChangeAspect="1" noTextEdit="1"/>
          </p:cNvSpPr>
          <p:nvPr>
            <p:ph type="sldImg"/>
          </p:nvPr>
        </p:nvSpPr>
        <p:spPr>
          <a:ln/>
        </p:spPr>
      </p:sp>
      <p:sp>
        <p:nvSpPr>
          <p:cNvPr id="23554" name="Notizenplatzhalt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z="1800" dirty="0">
                <a:latin typeface="Times" charset="0"/>
              </a:rPr>
              <a:t>Let me say some words about the preliminary investigation.</a:t>
            </a:r>
          </a:p>
          <a:p>
            <a:pPr eaLnBrk="1" hangingPunct="1"/>
            <a:r>
              <a:rPr lang="en-US" sz="1800" dirty="0">
                <a:latin typeface="Times" charset="0"/>
              </a:rPr>
              <a:t>The </a:t>
            </a:r>
            <a:r>
              <a:rPr lang="en-US" sz="1800" b="1" dirty="0">
                <a:latin typeface="Times" charset="0"/>
              </a:rPr>
              <a:t>goal</a:t>
            </a:r>
            <a:r>
              <a:rPr lang="en-US" sz="1800" dirty="0">
                <a:latin typeface="Times" charset="0"/>
              </a:rPr>
              <a:t> is to define the </a:t>
            </a:r>
            <a:r>
              <a:rPr lang="en-US" sz="1800" b="1" dirty="0">
                <a:latin typeface="Times" charset="0"/>
              </a:rPr>
              <a:t>impact of a site on the natural resources</a:t>
            </a:r>
            <a:r>
              <a:rPr lang="en-US" sz="1800" dirty="0">
                <a:latin typeface="Times" charset="0"/>
              </a:rPr>
              <a:t>.</a:t>
            </a:r>
          </a:p>
          <a:p>
            <a:pPr eaLnBrk="1" hangingPunct="1"/>
            <a:r>
              <a:rPr lang="en-US" sz="1800" dirty="0">
                <a:latin typeface="Times" charset="0"/>
              </a:rPr>
              <a:t>That is one of the most important steps, that defines if a site has to be </a:t>
            </a:r>
            <a:r>
              <a:rPr lang="en-US" sz="1800" b="1" dirty="0">
                <a:latin typeface="Times" charset="0"/>
              </a:rPr>
              <a:t>monitored, remediated or none of them</a:t>
            </a:r>
            <a:r>
              <a:rPr lang="en-US" sz="1800" dirty="0">
                <a:latin typeface="Times" charset="0"/>
              </a:rPr>
              <a:t>.</a:t>
            </a:r>
          </a:p>
        </p:txBody>
      </p:sp>
      <p:sp>
        <p:nvSpPr>
          <p:cNvPr id="23555" name="Foliennummernplatzhalt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058" indent="-285407">
              <a:defRPr sz="2400">
                <a:solidFill>
                  <a:schemeClr val="tx1"/>
                </a:solidFill>
                <a:latin typeface="Arial" charset="0"/>
                <a:ea typeface="ＭＳ Ｐゴシック" charset="0"/>
              </a:defRPr>
            </a:lvl2pPr>
            <a:lvl3pPr marL="1141628" indent="-228326">
              <a:defRPr sz="2400">
                <a:solidFill>
                  <a:schemeClr val="tx1"/>
                </a:solidFill>
                <a:latin typeface="Arial" charset="0"/>
                <a:ea typeface="ＭＳ Ｐゴシック" charset="0"/>
              </a:defRPr>
            </a:lvl3pPr>
            <a:lvl4pPr marL="1598280" indent="-228326">
              <a:defRPr sz="2400">
                <a:solidFill>
                  <a:schemeClr val="tx1"/>
                </a:solidFill>
                <a:latin typeface="Arial" charset="0"/>
                <a:ea typeface="ＭＳ Ｐゴシック" charset="0"/>
              </a:defRPr>
            </a:lvl4pPr>
            <a:lvl5pPr marL="2054931" indent="-228326">
              <a:defRPr sz="2400">
                <a:solidFill>
                  <a:schemeClr val="tx1"/>
                </a:solidFill>
                <a:latin typeface="Arial" charset="0"/>
                <a:ea typeface="ＭＳ Ｐゴシック" charset="0"/>
              </a:defRPr>
            </a:lvl5pPr>
            <a:lvl6pPr marL="2511582" indent="-228326" eaLnBrk="0" fontAlgn="base" hangingPunct="0">
              <a:spcBef>
                <a:spcPct val="0"/>
              </a:spcBef>
              <a:spcAft>
                <a:spcPct val="0"/>
              </a:spcAft>
              <a:defRPr sz="2400">
                <a:solidFill>
                  <a:schemeClr val="tx1"/>
                </a:solidFill>
                <a:latin typeface="Arial" charset="0"/>
                <a:ea typeface="ＭＳ Ｐゴシック" charset="0"/>
              </a:defRPr>
            </a:lvl6pPr>
            <a:lvl7pPr marL="2968234" indent="-228326" eaLnBrk="0" fontAlgn="base" hangingPunct="0">
              <a:spcBef>
                <a:spcPct val="0"/>
              </a:spcBef>
              <a:spcAft>
                <a:spcPct val="0"/>
              </a:spcAft>
              <a:defRPr sz="2400">
                <a:solidFill>
                  <a:schemeClr val="tx1"/>
                </a:solidFill>
                <a:latin typeface="Arial" charset="0"/>
                <a:ea typeface="ＭＳ Ｐゴシック" charset="0"/>
              </a:defRPr>
            </a:lvl7pPr>
            <a:lvl8pPr marL="3424885" indent="-228326" eaLnBrk="0" fontAlgn="base" hangingPunct="0">
              <a:spcBef>
                <a:spcPct val="0"/>
              </a:spcBef>
              <a:spcAft>
                <a:spcPct val="0"/>
              </a:spcAft>
              <a:defRPr sz="2400">
                <a:solidFill>
                  <a:schemeClr val="tx1"/>
                </a:solidFill>
                <a:latin typeface="Arial" charset="0"/>
                <a:ea typeface="ＭＳ Ｐゴシック" charset="0"/>
              </a:defRPr>
            </a:lvl8pPr>
            <a:lvl9pPr marL="3881537" indent="-228326" eaLnBrk="0" fontAlgn="base" hangingPunct="0">
              <a:spcBef>
                <a:spcPct val="0"/>
              </a:spcBef>
              <a:spcAft>
                <a:spcPct val="0"/>
              </a:spcAft>
              <a:defRPr sz="2400">
                <a:solidFill>
                  <a:schemeClr val="tx1"/>
                </a:solidFill>
                <a:latin typeface="Arial" charset="0"/>
                <a:ea typeface="ＭＳ Ｐゴシック" charset="0"/>
              </a:defRPr>
            </a:lvl9pPr>
          </a:lstStyle>
          <a:p>
            <a:fld id="{AF5CCA6D-E469-4A44-9793-4A5BDFDA1F5A}" type="slidenum">
              <a:rPr lang="de-CH" sz="1200">
                <a:latin typeface="Times" charset="0"/>
              </a:rPr>
              <a:pPr/>
              <a:t>10</a:t>
            </a:fld>
            <a:endParaRPr lang="de-CH" sz="1200">
              <a:latin typeface="Times" charset="0"/>
            </a:endParaRPr>
          </a:p>
        </p:txBody>
      </p:sp>
    </p:spTree>
    <p:extLst>
      <p:ext uri="{BB962C8B-B14F-4D97-AF65-F5344CB8AC3E}">
        <p14:creationId xmlns:p14="http://schemas.microsoft.com/office/powerpoint/2010/main" val="4846317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Folienbildplatzhalter 1"/>
          <p:cNvSpPr>
            <a:spLocks noGrp="1" noRot="1" noChangeAspect="1" noTextEdit="1"/>
          </p:cNvSpPr>
          <p:nvPr>
            <p:ph type="sldImg"/>
          </p:nvPr>
        </p:nvSpPr>
        <p:spPr>
          <a:ln/>
        </p:spPr>
      </p:sp>
      <p:sp>
        <p:nvSpPr>
          <p:cNvPr id="25602" name="Notizenplatzhalt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z="1800" dirty="0">
                <a:latin typeface="Times" charset="0"/>
              </a:rPr>
              <a:t>For</a:t>
            </a:r>
            <a:r>
              <a:rPr lang="en-US" sz="1800" baseline="0" dirty="0">
                <a:latin typeface="Times" charset="0"/>
              </a:rPr>
              <a:t> the assessment of the sites</a:t>
            </a:r>
          </a:p>
          <a:p>
            <a:pPr eaLnBrk="1" hangingPunct="1"/>
            <a:r>
              <a:rPr lang="en-US" sz="1800" dirty="0">
                <a:latin typeface="Times" charset="0"/>
              </a:rPr>
              <a:t>the appendix of the “Contaminated sites ordinance” defines some </a:t>
            </a:r>
            <a:r>
              <a:rPr lang="en-US" sz="1800" b="1" dirty="0">
                <a:latin typeface="Times" charset="0"/>
              </a:rPr>
              <a:t>concentrations values for all the natural resources </a:t>
            </a:r>
            <a:r>
              <a:rPr lang="en-US" sz="1800" dirty="0">
                <a:latin typeface="Times" charset="0"/>
              </a:rPr>
              <a:t>mentioned before.</a:t>
            </a:r>
          </a:p>
          <a:p>
            <a:pPr eaLnBrk="1" hangingPunct="1"/>
            <a:r>
              <a:rPr lang="en-US" sz="1800" dirty="0">
                <a:latin typeface="Times" charset="0"/>
              </a:rPr>
              <a:t>Here, for instance, you see the </a:t>
            </a:r>
            <a:r>
              <a:rPr lang="en-US" sz="1800" b="1" dirty="0">
                <a:latin typeface="Times" charset="0"/>
              </a:rPr>
              <a:t>concentrations values for groundwater</a:t>
            </a:r>
            <a:r>
              <a:rPr lang="en-US" sz="1800" dirty="0">
                <a:latin typeface="Times" charset="0"/>
              </a:rPr>
              <a:t>.</a:t>
            </a:r>
          </a:p>
        </p:txBody>
      </p:sp>
      <p:sp>
        <p:nvSpPr>
          <p:cNvPr id="25603" name="Foliennummernplatzhalt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058" indent="-285407">
              <a:defRPr sz="2400">
                <a:solidFill>
                  <a:schemeClr val="tx1"/>
                </a:solidFill>
                <a:latin typeface="Arial" charset="0"/>
                <a:ea typeface="ＭＳ Ｐゴシック" charset="0"/>
              </a:defRPr>
            </a:lvl2pPr>
            <a:lvl3pPr marL="1141628" indent="-228326">
              <a:defRPr sz="2400">
                <a:solidFill>
                  <a:schemeClr val="tx1"/>
                </a:solidFill>
                <a:latin typeface="Arial" charset="0"/>
                <a:ea typeface="ＭＳ Ｐゴシック" charset="0"/>
              </a:defRPr>
            </a:lvl3pPr>
            <a:lvl4pPr marL="1598280" indent="-228326">
              <a:defRPr sz="2400">
                <a:solidFill>
                  <a:schemeClr val="tx1"/>
                </a:solidFill>
                <a:latin typeface="Arial" charset="0"/>
                <a:ea typeface="ＭＳ Ｐゴシック" charset="0"/>
              </a:defRPr>
            </a:lvl4pPr>
            <a:lvl5pPr marL="2054931" indent="-228326">
              <a:defRPr sz="2400">
                <a:solidFill>
                  <a:schemeClr val="tx1"/>
                </a:solidFill>
                <a:latin typeface="Arial" charset="0"/>
                <a:ea typeface="ＭＳ Ｐゴシック" charset="0"/>
              </a:defRPr>
            </a:lvl5pPr>
            <a:lvl6pPr marL="2511582" indent="-228326" eaLnBrk="0" fontAlgn="base" hangingPunct="0">
              <a:spcBef>
                <a:spcPct val="0"/>
              </a:spcBef>
              <a:spcAft>
                <a:spcPct val="0"/>
              </a:spcAft>
              <a:defRPr sz="2400">
                <a:solidFill>
                  <a:schemeClr val="tx1"/>
                </a:solidFill>
                <a:latin typeface="Arial" charset="0"/>
                <a:ea typeface="ＭＳ Ｐゴシック" charset="0"/>
              </a:defRPr>
            </a:lvl6pPr>
            <a:lvl7pPr marL="2968234" indent="-228326" eaLnBrk="0" fontAlgn="base" hangingPunct="0">
              <a:spcBef>
                <a:spcPct val="0"/>
              </a:spcBef>
              <a:spcAft>
                <a:spcPct val="0"/>
              </a:spcAft>
              <a:defRPr sz="2400">
                <a:solidFill>
                  <a:schemeClr val="tx1"/>
                </a:solidFill>
                <a:latin typeface="Arial" charset="0"/>
                <a:ea typeface="ＭＳ Ｐゴシック" charset="0"/>
              </a:defRPr>
            </a:lvl7pPr>
            <a:lvl8pPr marL="3424885" indent="-228326" eaLnBrk="0" fontAlgn="base" hangingPunct="0">
              <a:spcBef>
                <a:spcPct val="0"/>
              </a:spcBef>
              <a:spcAft>
                <a:spcPct val="0"/>
              </a:spcAft>
              <a:defRPr sz="2400">
                <a:solidFill>
                  <a:schemeClr val="tx1"/>
                </a:solidFill>
                <a:latin typeface="Arial" charset="0"/>
                <a:ea typeface="ＭＳ Ｐゴシック" charset="0"/>
              </a:defRPr>
            </a:lvl8pPr>
            <a:lvl9pPr marL="3881537" indent="-228326" eaLnBrk="0" fontAlgn="base" hangingPunct="0">
              <a:spcBef>
                <a:spcPct val="0"/>
              </a:spcBef>
              <a:spcAft>
                <a:spcPct val="0"/>
              </a:spcAft>
              <a:defRPr sz="2400">
                <a:solidFill>
                  <a:schemeClr val="tx1"/>
                </a:solidFill>
                <a:latin typeface="Arial" charset="0"/>
                <a:ea typeface="ＭＳ Ｐゴシック" charset="0"/>
              </a:defRPr>
            </a:lvl9pPr>
          </a:lstStyle>
          <a:p>
            <a:fld id="{91E5ADF6-2BD5-4643-B74D-E920F09FDBC8}" type="slidenum">
              <a:rPr lang="de-CH" sz="1200">
                <a:latin typeface="Times" charset="0"/>
              </a:rPr>
              <a:pPr/>
              <a:t>11</a:t>
            </a:fld>
            <a:endParaRPr lang="de-CH" sz="1200">
              <a:latin typeface="Times" charset="0"/>
            </a:endParaRPr>
          </a:p>
        </p:txBody>
      </p:sp>
    </p:spTree>
    <p:extLst>
      <p:ext uri="{BB962C8B-B14F-4D97-AF65-F5344CB8AC3E}">
        <p14:creationId xmlns:p14="http://schemas.microsoft.com/office/powerpoint/2010/main" val="23789024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Folienbildplatzhalter 1"/>
          <p:cNvSpPr>
            <a:spLocks noGrp="1" noRot="1" noChangeAspect="1" noTextEdit="1"/>
          </p:cNvSpPr>
          <p:nvPr>
            <p:ph type="sldImg"/>
          </p:nvPr>
        </p:nvSpPr>
        <p:spPr>
          <a:ln/>
        </p:spPr>
      </p:sp>
      <p:sp>
        <p:nvSpPr>
          <p:cNvPr id="29698" name="Notizenplatzhalt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1800" dirty="0">
                <a:latin typeface="Times" charset="0"/>
              </a:rPr>
              <a:t>Every canton has a register</a:t>
            </a:r>
            <a:r>
              <a:rPr lang="en-US" sz="1800" baseline="0" dirty="0">
                <a:latin typeface="Times" charset="0"/>
              </a:rPr>
              <a:t> of the polluted sites.</a:t>
            </a:r>
          </a:p>
          <a:p>
            <a:r>
              <a:rPr lang="en-US" sz="1800" baseline="0" dirty="0">
                <a:latin typeface="Times" charset="0"/>
              </a:rPr>
              <a:t>On this slide </a:t>
            </a:r>
            <a:r>
              <a:rPr lang="en-US" sz="1800" dirty="0">
                <a:latin typeface="Times" charset="0"/>
              </a:rPr>
              <a:t>you see part of the public</a:t>
            </a:r>
            <a:r>
              <a:rPr lang="en-US" sz="1800" baseline="0" dirty="0">
                <a:latin typeface="Times" charset="0"/>
              </a:rPr>
              <a:t> </a:t>
            </a:r>
            <a:r>
              <a:rPr lang="en-US" sz="1800" b="1" dirty="0">
                <a:latin typeface="Times" charset="0"/>
              </a:rPr>
              <a:t>register </a:t>
            </a:r>
            <a:r>
              <a:rPr lang="en-US" sz="1800" dirty="0">
                <a:latin typeface="Times" charset="0"/>
              </a:rPr>
              <a:t>of the canton Zürich. The green areas are the polluted sites near the </a:t>
            </a:r>
            <a:r>
              <a:rPr lang="en-US" sz="1800" dirty="0" err="1">
                <a:latin typeface="Times" charset="0"/>
              </a:rPr>
              <a:t>railstation</a:t>
            </a:r>
            <a:r>
              <a:rPr lang="en-US" sz="1800" dirty="0">
                <a:latin typeface="Times" charset="0"/>
              </a:rPr>
              <a:t> of </a:t>
            </a:r>
            <a:r>
              <a:rPr lang="en-US" sz="1800" b="1" dirty="0">
                <a:latin typeface="Times" charset="0"/>
              </a:rPr>
              <a:t>Zurich</a:t>
            </a:r>
            <a:r>
              <a:rPr lang="en-US" sz="1800" dirty="0">
                <a:latin typeface="Times" charset="0"/>
              </a:rPr>
              <a:t>.</a:t>
            </a:r>
          </a:p>
          <a:p>
            <a:r>
              <a:rPr lang="en-US" sz="1800" b="1" dirty="0">
                <a:latin typeface="Times" charset="0"/>
              </a:rPr>
              <a:t>Everybody</a:t>
            </a:r>
            <a:r>
              <a:rPr lang="en-US" sz="1800" dirty="0">
                <a:latin typeface="Times" charset="0"/>
              </a:rPr>
              <a:t> via internet has access </a:t>
            </a:r>
            <a:r>
              <a:rPr lang="en-US" sz="1800" b="1" dirty="0">
                <a:latin typeface="Times" charset="0"/>
              </a:rPr>
              <a:t>to all information</a:t>
            </a:r>
            <a:r>
              <a:rPr lang="en-US" sz="1800" dirty="0">
                <a:latin typeface="Times" charset="0"/>
              </a:rPr>
              <a:t> an even to the </a:t>
            </a:r>
            <a:r>
              <a:rPr lang="en-US" sz="1800" b="1" dirty="0">
                <a:latin typeface="Times" charset="0"/>
              </a:rPr>
              <a:t>statue</a:t>
            </a:r>
            <a:r>
              <a:rPr lang="en-US" sz="1800" dirty="0">
                <a:latin typeface="Times" charset="0"/>
              </a:rPr>
              <a:t> of every site.</a:t>
            </a:r>
          </a:p>
        </p:txBody>
      </p:sp>
      <p:sp>
        <p:nvSpPr>
          <p:cNvPr id="29699" name="Foliennummernplatzhalt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058" indent="-285407">
              <a:defRPr sz="2400">
                <a:solidFill>
                  <a:schemeClr val="tx1"/>
                </a:solidFill>
                <a:latin typeface="Arial" charset="0"/>
                <a:ea typeface="ＭＳ Ｐゴシック" charset="0"/>
              </a:defRPr>
            </a:lvl2pPr>
            <a:lvl3pPr marL="1141628" indent="-228326">
              <a:defRPr sz="2400">
                <a:solidFill>
                  <a:schemeClr val="tx1"/>
                </a:solidFill>
                <a:latin typeface="Arial" charset="0"/>
                <a:ea typeface="ＭＳ Ｐゴシック" charset="0"/>
              </a:defRPr>
            </a:lvl3pPr>
            <a:lvl4pPr marL="1598280" indent="-228326">
              <a:defRPr sz="2400">
                <a:solidFill>
                  <a:schemeClr val="tx1"/>
                </a:solidFill>
                <a:latin typeface="Arial" charset="0"/>
                <a:ea typeface="ＭＳ Ｐゴシック" charset="0"/>
              </a:defRPr>
            </a:lvl4pPr>
            <a:lvl5pPr marL="2054931" indent="-228326">
              <a:defRPr sz="2400">
                <a:solidFill>
                  <a:schemeClr val="tx1"/>
                </a:solidFill>
                <a:latin typeface="Arial" charset="0"/>
                <a:ea typeface="ＭＳ Ｐゴシック" charset="0"/>
              </a:defRPr>
            </a:lvl5pPr>
            <a:lvl6pPr marL="2511582" indent="-228326" eaLnBrk="0" fontAlgn="base" hangingPunct="0">
              <a:spcBef>
                <a:spcPct val="0"/>
              </a:spcBef>
              <a:spcAft>
                <a:spcPct val="0"/>
              </a:spcAft>
              <a:defRPr sz="2400">
                <a:solidFill>
                  <a:schemeClr val="tx1"/>
                </a:solidFill>
                <a:latin typeface="Arial" charset="0"/>
                <a:ea typeface="ＭＳ Ｐゴシック" charset="0"/>
              </a:defRPr>
            </a:lvl6pPr>
            <a:lvl7pPr marL="2968234" indent="-228326" eaLnBrk="0" fontAlgn="base" hangingPunct="0">
              <a:spcBef>
                <a:spcPct val="0"/>
              </a:spcBef>
              <a:spcAft>
                <a:spcPct val="0"/>
              </a:spcAft>
              <a:defRPr sz="2400">
                <a:solidFill>
                  <a:schemeClr val="tx1"/>
                </a:solidFill>
                <a:latin typeface="Arial" charset="0"/>
                <a:ea typeface="ＭＳ Ｐゴシック" charset="0"/>
              </a:defRPr>
            </a:lvl7pPr>
            <a:lvl8pPr marL="3424885" indent="-228326" eaLnBrk="0" fontAlgn="base" hangingPunct="0">
              <a:spcBef>
                <a:spcPct val="0"/>
              </a:spcBef>
              <a:spcAft>
                <a:spcPct val="0"/>
              </a:spcAft>
              <a:defRPr sz="2400">
                <a:solidFill>
                  <a:schemeClr val="tx1"/>
                </a:solidFill>
                <a:latin typeface="Arial" charset="0"/>
                <a:ea typeface="ＭＳ Ｐゴシック" charset="0"/>
              </a:defRPr>
            </a:lvl8pPr>
            <a:lvl9pPr marL="3881537" indent="-228326" eaLnBrk="0" fontAlgn="base" hangingPunct="0">
              <a:spcBef>
                <a:spcPct val="0"/>
              </a:spcBef>
              <a:spcAft>
                <a:spcPct val="0"/>
              </a:spcAft>
              <a:defRPr sz="2400">
                <a:solidFill>
                  <a:schemeClr val="tx1"/>
                </a:solidFill>
                <a:latin typeface="Arial" charset="0"/>
                <a:ea typeface="ＭＳ Ｐゴシック" charset="0"/>
              </a:defRPr>
            </a:lvl9pPr>
          </a:lstStyle>
          <a:p>
            <a:fld id="{5E35DBCC-18C3-084A-AC56-C8249CF8B061}" type="slidenum">
              <a:rPr lang="de-CH" sz="1200">
                <a:latin typeface="Times" charset="0"/>
              </a:rPr>
              <a:pPr/>
              <a:t>12</a:t>
            </a:fld>
            <a:endParaRPr lang="de-CH" sz="1200">
              <a:latin typeface="Times" charset="0"/>
            </a:endParaRPr>
          </a:p>
        </p:txBody>
      </p:sp>
    </p:spTree>
    <p:extLst>
      <p:ext uri="{BB962C8B-B14F-4D97-AF65-F5344CB8AC3E}">
        <p14:creationId xmlns:p14="http://schemas.microsoft.com/office/powerpoint/2010/main" val="31920330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Folienbildplatzhalter 1"/>
          <p:cNvSpPr>
            <a:spLocks noGrp="1" noRot="1" noChangeAspect="1" noTextEdit="1"/>
          </p:cNvSpPr>
          <p:nvPr>
            <p:ph type="sldImg"/>
          </p:nvPr>
        </p:nvSpPr>
        <p:spPr>
          <a:ln/>
        </p:spPr>
      </p:sp>
      <p:sp>
        <p:nvSpPr>
          <p:cNvPr id="31746" name="Notizenplatzhalt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1800" dirty="0">
                <a:latin typeface="Times" charset="0"/>
              </a:rPr>
              <a:t>Totally in CH we have </a:t>
            </a:r>
            <a:r>
              <a:rPr lang="en-US" sz="1800" b="1" dirty="0">
                <a:latin typeface="Times" charset="0"/>
              </a:rPr>
              <a:t>38‘000 polluted sites</a:t>
            </a:r>
          </a:p>
          <a:p>
            <a:r>
              <a:rPr lang="en-US" sz="1800" dirty="0">
                <a:latin typeface="Times" charset="0"/>
              </a:rPr>
              <a:t>and we expect to have around </a:t>
            </a:r>
            <a:r>
              <a:rPr lang="en-US" sz="1800" b="1" dirty="0">
                <a:latin typeface="Times" charset="0"/>
              </a:rPr>
              <a:t>4‘000 contaminated sites</a:t>
            </a:r>
            <a:r>
              <a:rPr lang="en-US" sz="1800" dirty="0">
                <a:latin typeface="Times" charset="0"/>
              </a:rPr>
              <a:t>, that need a </a:t>
            </a:r>
            <a:r>
              <a:rPr lang="en-US" sz="1800" b="1" dirty="0">
                <a:latin typeface="Times" charset="0"/>
              </a:rPr>
              <a:t>remediation</a:t>
            </a:r>
            <a:r>
              <a:rPr lang="en-US" sz="1800" dirty="0">
                <a:latin typeface="Times" charset="0"/>
              </a:rPr>
              <a:t>.</a:t>
            </a:r>
          </a:p>
          <a:p>
            <a:endParaRPr lang="en-US" sz="1800" dirty="0">
              <a:latin typeface="Times" charset="0"/>
            </a:endParaRPr>
          </a:p>
        </p:txBody>
      </p:sp>
      <p:sp>
        <p:nvSpPr>
          <p:cNvPr id="31747" name="Foliennummernplatzhalt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058" indent="-285407">
              <a:defRPr sz="2400">
                <a:solidFill>
                  <a:schemeClr val="tx1"/>
                </a:solidFill>
                <a:latin typeface="Arial" charset="0"/>
                <a:ea typeface="ＭＳ Ｐゴシック" charset="0"/>
              </a:defRPr>
            </a:lvl2pPr>
            <a:lvl3pPr marL="1141628" indent="-228326">
              <a:defRPr sz="2400">
                <a:solidFill>
                  <a:schemeClr val="tx1"/>
                </a:solidFill>
                <a:latin typeface="Arial" charset="0"/>
                <a:ea typeface="ＭＳ Ｐゴシック" charset="0"/>
              </a:defRPr>
            </a:lvl3pPr>
            <a:lvl4pPr marL="1598280" indent="-228326">
              <a:defRPr sz="2400">
                <a:solidFill>
                  <a:schemeClr val="tx1"/>
                </a:solidFill>
                <a:latin typeface="Arial" charset="0"/>
                <a:ea typeface="ＭＳ Ｐゴシック" charset="0"/>
              </a:defRPr>
            </a:lvl4pPr>
            <a:lvl5pPr marL="2054931" indent="-228326">
              <a:defRPr sz="2400">
                <a:solidFill>
                  <a:schemeClr val="tx1"/>
                </a:solidFill>
                <a:latin typeface="Arial" charset="0"/>
                <a:ea typeface="ＭＳ Ｐゴシック" charset="0"/>
              </a:defRPr>
            </a:lvl5pPr>
            <a:lvl6pPr marL="2511582" indent="-228326" eaLnBrk="0" fontAlgn="base" hangingPunct="0">
              <a:spcBef>
                <a:spcPct val="0"/>
              </a:spcBef>
              <a:spcAft>
                <a:spcPct val="0"/>
              </a:spcAft>
              <a:defRPr sz="2400">
                <a:solidFill>
                  <a:schemeClr val="tx1"/>
                </a:solidFill>
                <a:latin typeface="Arial" charset="0"/>
                <a:ea typeface="ＭＳ Ｐゴシック" charset="0"/>
              </a:defRPr>
            </a:lvl6pPr>
            <a:lvl7pPr marL="2968234" indent="-228326" eaLnBrk="0" fontAlgn="base" hangingPunct="0">
              <a:spcBef>
                <a:spcPct val="0"/>
              </a:spcBef>
              <a:spcAft>
                <a:spcPct val="0"/>
              </a:spcAft>
              <a:defRPr sz="2400">
                <a:solidFill>
                  <a:schemeClr val="tx1"/>
                </a:solidFill>
                <a:latin typeface="Arial" charset="0"/>
                <a:ea typeface="ＭＳ Ｐゴシック" charset="0"/>
              </a:defRPr>
            </a:lvl7pPr>
            <a:lvl8pPr marL="3424885" indent="-228326" eaLnBrk="0" fontAlgn="base" hangingPunct="0">
              <a:spcBef>
                <a:spcPct val="0"/>
              </a:spcBef>
              <a:spcAft>
                <a:spcPct val="0"/>
              </a:spcAft>
              <a:defRPr sz="2400">
                <a:solidFill>
                  <a:schemeClr val="tx1"/>
                </a:solidFill>
                <a:latin typeface="Arial" charset="0"/>
                <a:ea typeface="ＭＳ Ｐゴシック" charset="0"/>
              </a:defRPr>
            </a:lvl8pPr>
            <a:lvl9pPr marL="3881537" indent="-228326" eaLnBrk="0" fontAlgn="base" hangingPunct="0">
              <a:spcBef>
                <a:spcPct val="0"/>
              </a:spcBef>
              <a:spcAft>
                <a:spcPct val="0"/>
              </a:spcAft>
              <a:defRPr sz="2400">
                <a:solidFill>
                  <a:schemeClr val="tx1"/>
                </a:solidFill>
                <a:latin typeface="Arial" charset="0"/>
                <a:ea typeface="ＭＳ Ｐゴシック" charset="0"/>
              </a:defRPr>
            </a:lvl9pPr>
          </a:lstStyle>
          <a:p>
            <a:fld id="{4EF13713-2E01-BE40-A154-0125D91518EA}" type="slidenum">
              <a:rPr lang="de-CH" sz="1200">
                <a:latin typeface="Times" charset="0"/>
              </a:rPr>
              <a:pPr/>
              <a:t>13</a:t>
            </a:fld>
            <a:endParaRPr lang="de-CH" sz="1200">
              <a:latin typeface="Times" charset="0"/>
            </a:endParaRPr>
          </a:p>
        </p:txBody>
      </p:sp>
    </p:spTree>
    <p:extLst>
      <p:ext uri="{BB962C8B-B14F-4D97-AF65-F5344CB8AC3E}">
        <p14:creationId xmlns:p14="http://schemas.microsoft.com/office/powerpoint/2010/main" val="2946257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Folienbildplatzhalter 1"/>
          <p:cNvSpPr>
            <a:spLocks noGrp="1" noRot="1" noChangeAspect="1" noTextEdit="1"/>
          </p:cNvSpPr>
          <p:nvPr>
            <p:ph type="sldImg"/>
          </p:nvPr>
        </p:nvSpPr>
        <p:spPr>
          <a:ln/>
        </p:spPr>
      </p:sp>
      <p:sp>
        <p:nvSpPr>
          <p:cNvPr id="33794" name="Notizenplatzhalt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1800" dirty="0">
                <a:latin typeface="Times" charset="0"/>
              </a:rPr>
              <a:t>Here you see the distribution of the different types of sites.</a:t>
            </a:r>
          </a:p>
          <a:p>
            <a:r>
              <a:rPr lang="en-US" sz="1800" b="1" dirty="0">
                <a:latin typeface="Times" charset="0"/>
              </a:rPr>
              <a:t>Half</a:t>
            </a:r>
            <a:r>
              <a:rPr lang="en-US" sz="1800" dirty="0">
                <a:latin typeface="Times" charset="0"/>
              </a:rPr>
              <a:t> of them are industrial sites,</a:t>
            </a:r>
          </a:p>
          <a:p>
            <a:r>
              <a:rPr lang="en-US" sz="1800" dirty="0">
                <a:latin typeface="Times" charset="0"/>
              </a:rPr>
              <a:t>we have about </a:t>
            </a:r>
            <a:r>
              <a:rPr lang="en-US" sz="1800" b="1" dirty="0">
                <a:latin typeface="Times" charset="0"/>
              </a:rPr>
              <a:t>4‘000 shooting ranges</a:t>
            </a:r>
            <a:r>
              <a:rPr lang="en-US" sz="1800" dirty="0">
                <a:latin typeface="Times" charset="0"/>
              </a:rPr>
              <a:t>,</a:t>
            </a:r>
          </a:p>
          <a:p>
            <a:r>
              <a:rPr lang="en-US" sz="1800" dirty="0">
                <a:latin typeface="Times" charset="0"/>
              </a:rPr>
              <a:t>and about </a:t>
            </a:r>
            <a:r>
              <a:rPr lang="en-US" sz="1800" b="1" dirty="0">
                <a:latin typeface="Times" charset="0"/>
              </a:rPr>
              <a:t>15‘000 old landfills</a:t>
            </a:r>
            <a:r>
              <a:rPr lang="en-US" sz="1800" dirty="0">
                <a:latin typeface="Times" charset="0"/>
              </a:rPr>
              <a:t>,</a:t>
            </a:r>
          </a:p>
          <a:p>
            <a:r>
              <a:rPr lang="en-US" sz="1800" dirty="0">
                <a:latin typeface="Times" charset="0"/>
              </a:rPr>
              <a:t>and fortunately only a few accident sites</a:t>
            </a:r>
          </a:p>
          <a:p>
            <a:endParaRPr lang="en-US" sz="1800" dirty="0">
              <a:latin typeface="Times" charset="0"/>
            </a:endParaRPr>
          </a:p>
        </p:txBody>
      </p:sp>
      <p:sp>
        <p:nvSpPr>
          <p:cNvPr id="33795" name="Foliennummernplatzhalt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058" indent="-285407">
              <a:defRPr sz="2400">
                <a:solidFill>
                  <a:schemeClr val="tx1"/>
                </a:solidFill>
                <a:latin typeface="Arial" charset="0"/>
                <a:ea typeface="ＭＳ Ｐゴシック" charset="0"/>
              </a:defRPr>
            </a:lvl2pPr>
            <a:lvl3pPr marL="1141628" indent="-228326">
              <a:defRPr sz="2400">
                <a:solidFill>
                  <a:schemeClr val="tx1"/>
                </a:solidFill>
                <a:latin typeface="Arial" charset="0"/>
                <a:ea typeface="ＭＳ Ｐゴシック" charset="0"/>
              </a:defRPr>
            </a:lvl3pPr>
            <a:lvl4pPr marL="1598280" indent="-228326">
              <a:defRPr sz="2400">
                <a:solidFill>
                  <a:schemeClr val="tx1"/>
                </a:solidFill>
                <a:latin typeface="Arial" charset="0"/>
                <a:ea typeface="ＭＳ Ｐゴシック" charset="0"/>
              </a:defRPr>
            </a:lvl4pPr>
            <a:lvl5pPr marL="2054931" indent="-228326">
              <a:defRPr sz="2400">
                <a:solidFill>
                  <a:schemeClr val="tx1"/>
                </a:solidFill>
                <a:latin typeface="Arial" charset="0"/>
                <a:ea typeface="ＭＳ Ｐゴシック" charset="0"/>
              </a:defRPr>
            </a:lvl5pPr>
            <a:lvl6pPr marL="2511582" indent="-228326" eaLnBrk="0" fontAlgn="base" hangingPunct="0">
              <a:spcBef>
                <a:spcPct val="0"/>
              </a:spcBef>
              <a:spcAft>
                <a:spcPct val="0"/>
              </a:spcAft>
              <a:defRPr sz="2400">
                <a:solidFill>
                  <a:schemeClr val="tx1"/>
                </a:solidFill>
                <a:latin typeface="Arial" charset="0"/>
                <a:ea typeface="ＭＳ Ｐゴシック" charset="0"/>
              </a:defRPr>
            </a:lvl6pPr>
            <a:lvl7pPr marL="2968234" indent="-228326" eaLnBrk="0" fontAlgn="base" hangingPunct="0">
              <a:spcBef>
                <a:spcPct val="0"/>
              </a:spcBef>
              <a:spcAft>
                <a:spcPct val="0"/>
              </a:spcAft>
              <a:defRPr sz="2400">
                <a:solidFill>
                  <a:schemeClr val="tx1"/>
                </a:solidFill>
                <a:latin typeface="Arial" charset="0"/>
                <a:ea typeface="ＭＳ Ｐゴシック" charset="0"/>
              </a:defRPr>
            </a:lvl7pPr>
            <a:lvl8pPr marL="3424885" indent="-228326" eaLnBrk="0" fontAlgn="base" hangingPunct="0">
              <a:spcBef>
                <a:spcPct val="0"/>
              </a:spcBef>
              <a:spcAft>
                <a:spcPct val="0"/>
              </a:spcAft>
              <a:defRPr sz="2400">
                <a:solidFill>
                  <a:schemeClr val="tx1"/>
                </a:solidFill>
                <a:latin typeface="Arial" charset="0"/>
                <a:ea typeface="ＭＳ Ｐゴシック" charset="0"/>
              </a:defRPr>
            </a:lvl8pPr>
            <a:lvl9pPr marL="3881537" indent="-228326" eaLnBrk="0" fontAlgn="base" hangingPunct="0">
              <a:spcBef>
                <a:spcPct val="0"/>
              </a:spcBef>
              <a:spcAft>
                <a:spcPct val="0"/>
              </a:spcAft>
              <a:defRPr sz="2400">
                <a:solidFill>
                  <a:schemeClr val="tx1"/>
                </a:solidFill>
                <a:latin typeface="Arial" charset="0"/>
                <a:ea typeface="ＭＳ Ｐゴシック" charset="0"/>
              </a:defRPr>
            </a:lvl9pPr>
          </a:lstStyle>
          <a:p>
            <a:fld id="{52326BAF-85CC-3244-8005-DE9051C47C1B}" type="slidenum">
              <a:rPr lang="de-CH" sz="1200">
                <a:latin typeface="Times" charset="0"/>
              </a:rPr>
              <a:pPr/>
              <a:t>14</a:t>
            </a:fld>
            <a:endParaRPr lang="de-CH" sz="1200">
              <a:latin typeface="Times" charset="0"/>
            </a:endParaRPr>
          </a:p>
        </p:txBody>
      </p:sp>
    </p:spTree>
    <p:extLst>
      <p:ext uri="{BB962C8B-B14F-4D97-AF65-F5344CB8AC3E}">
        <p14:creationId xmlns:p14="http://schemas.microsoft.com/office/powerpoint/2010/main" val="19212139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Folienbildplatzhalter 1"/>
          <p:cNvSpPr>
            <a:spLocks noGrp="1" noRot="1" noChangeAspect="1" noTextEdit="1"/>
          </p:cNvSpPr>
          <p:nvPr>
            <p:ph type="sldImg"/>
          </p:nvPr>
        </p:nvSpPr>
        <p:spPr>
          <a:ln/>
        </p:spPr>
      </p:sp>
      <p:sp>
        <p:nvSpPr>
          <p:cNvPr id="35842" name="Notizenplatzhalt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de-CH" sz="1800" dirty="0">
                <a:latin typeface="Times" charset="0"/>
              </a:rPr>
              <a:t>The </a:t>
            </a:r>
            <a:r>
              <a:rPr lang="de-CH" sz="1800" b="1" dirty="0" err="1">
                <a:latin typeface="Times" charset="0"/>
              </a:rPr>
              <a:t>most</a:t>
            </a:r>
            <a:r>
              <a:rPr lang="de-CH" sz="1800" b="1" dirty="0">
                <a:latin typeface="Times" charset="0"/>
              </a:rPr>
              <a:t> </a:t>
            </a:r>
            <a:r>
              <a:rPr lang="de-CH" sz="1800" b="1" dirty="0" err="1">
                <a:latin typeface="Times" charset="0"/>
              </a:rPr>
              <a:t>important</a:t>
            </a:r>
            <a:r>
              <a:rPr lang="de-CH" sz="1800" b="1" dirty="0">
                <a:latin typeface="Times" charset="0"/>
              </a:rPr>
              <a:t> </a:t>
            </a:r>
            <a:r>
              <a:rPr lang="de-CH" sz="1800" b="1" dirty="0" err="1">
                <a:latin typeface="Times" charset="0"/>
              </a:rPr>
              <a:t>sectors</a:t>
            </a:r>
            <a:r>
              <a:rPr lang="de-CH" sz="1800" b="1" dirty="0">
                <a:latin typeface="Times" charset="0"/>
              </a:rPr>
              <a:t> </a:t>
            </a:r>
            <a:r>
              <a:rPr lang="de-CH" sz="1800" dirty="0" err="1">
                <a:latin typeface="Times" charset="0"/>
              </a:rPr>
              <a:t>of</a:t>
            </a:r>
            <a:r>
              <a:rPr lang="de-CH" sz="1800" dirty="0">
                <a:latin typeface="Times" charset="0"/>
              </a:rPr>
              <a:t> </a:t>
            </a:r>
            <a:r>
              <a:rPr lang="de-CH" sz="1800" dirty="0" err="1">
                <a:latin typeface="Times" charset="0"/>
              </a:rPr>
              <a:t>the</a:t>
            </a:r>
            <a:r>
              <a:rPr lang="de-CH" sz="1800" dirty="0">
                <a:latin typeface="Times" charset="0"/>
              </a:rPr>
              <a:t> </a:t>
            </a:r>
            <a:r>
              <a:rPr lang="de-CH" sz="1800" dirty="0" err="1">
                <a:latin typeface="Times" charset="0"/>
              </a:rPr>
              <a:t>polluted</a:t>
            </a:r>
            <a:r>
              <a:rPr lang="de-CH" sz="1800" dirty="0">
                <a:latin typeface="Times" charset="0"/>
              </a:rPr>
              <a:t> </a:t>
            </a:r>
            <a:r>
              <a:rPr lang="de-CH" sz="1800" dirty="0" err="1">
                <a:latin typeface="Times" charset="0"/>
              </a:rPr>
              <a:t>industrial</a:t>
            </a:r>
            <a:r>
              <a:rPr lang="de-CH" sz="1800" dirty="0">
                <a:latin typeface="Times" charset="0"/>
              </a:rPr>
              <a:t> </a:t>
            </a:r>
            <a:r>
              <a:rPr lang="de-CH" sz="1800" dirty="0" err="1">
                <a:latin typeface="Times" charset="0"/>
              </a:rPr>
              <a:t>sites</a:t>
            </a:r>
            <a:r>
              <a:rPr lang="de-CH" sz="1800" dirty="0">
                <a:latin typeface="Times" charset="0"/>
              </a:rPr>
              <a:t> in CH </a:t>
            </a:r>
            <a:r>
              <a:rPr lang="de-CH" sz="1800" dirty="0" err="1">
                <a:latin typeface="Times" charset="0"/>
              </a:rPr>
              <a:t>are</a:t>
            </a:r>
            <a:r>
              <a:rPr lang="de-CH" sz="1800" dirty="0">
                <a:latin typeface="Times" charset="0"/>
              </a:rPr>
              <a:t> ...</a:t>
            </a:r>
          </a:p>
          <a:p>
            <a:endParaRPr lang="de-CH" sz="1800" dirty="0">
              <a:latin typeface="Times" charset="0"/>
            </a:endParaRPr>
          </a:p>
        </p:txBody>
      </p:sp>
      <p:sp>
        <p:nvSpPr>
          <p:cNvPr id="35843" name="Foliennummernplatzhalt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058" indent="-285407">
              <a:defRPr sz="2400">
                <a:solidFill>
                  <a:schemeClr val="tx1"/>
                </a:solidFill>
                <a:latin typeface="Arial" charset="0"/>
                <a:ea typeface="ＭＳ Ｐゴシック" charset="0"/>
              </a:defRPr>
            </a:lvl2pPr>
            <a:lvl3pPr marL="1141628" indent="-228326">
              <a:defRPr sz="2400">
                <a:solidFill>
                  <a:schemeClr val="tx1"/>
                </a:solidFill>
                <a:latin typeface="Arial" charset="0"/>
                <a:ea typeface="ＭＳ Ｐゴシック" charset="0"/>
              </a:defRPr>
            </a:lvl3pPr>
            <a:lvl4pPr marL="1598280" indent="-228326">
              <a:defRPr sz="2400">
                <a:solidFill>
                  <a:schemeClr val="tx1"/>
                </a:solidFill>
                <a:latin typeface="Arial" charset="0"/>
                <a:ea typeface="ＭＳ Ｐゴシック" charset="0"/>
              </a:defRPr>
            </a:lvl4pPr>
            <a:lvl5pPr marL="2054931" indent="-228326">
              <a:defRPr sz="2400">
                <a:solidFill>
                  <a:schemeClr val="tx1"/>
                </a:solidFill>
                <a:latin typeface="Arial" charset="0"/>
                <a:ea typeface="ＭＳ Ｐゴシック" charset="0"/>
              </a:defRPr>
            </a:lvl5pPr>
            <a:lvl6pPr marL="2511582" indent="-228326" eaLnBrk="0" fontAlgn="base" hangingPunct="0">
              <a:spcBef>
                <a:spcPct val="0"/>
              </a:spcBef>
              <a:spcAft>
                <a:spcPct val="0"/>
              </a:spcAft>
              <a:defRPr sz="2400">
                <a:solidFill>
                  <a:schemeClr val="tx1"/>
                </a:solidFill>
                <a:latin typeface="Arial" charset="0"/>
                <a:ea typeface="ＭＳ Ｐゴシック" charset="0"/>
              </a:defRPr>
            </a:lvl6pPr>
            <a:lvl7pPr marL="2968234" indent="-228326" eaLnBrk="0" fontAlgn="base" hangingPunct="0">
              <a:spcBef>
                <a:spcPct val="0"/>
              </a:spcBef>
              <a:spcAft>
                <a:spcPct val="0"/>
              </a:spcAft>
              <a:defRPr sz="2400">
                <a:solidFill>
                  <a:schemeClr val="tx1"/>
                </a:solidFill>
                <a:latin typeface="Arial" charset="0"/>
                <a:ea typeface="ＭＳ Ｐゴシック" charset="0"/>
              </a:defRPr>
            </a:lvl7pPr>
            <a:lvl8pPr marL="3424885" indent="-228326" eaLnBrk="0" fontAlgn="base" hangingPunct="0">
              <a:spcBef>
                <a:spcPct val="0"/>
              </a:spcBef>
              <a:spcAft>
                <a:spcPct val="0"/>
              </a:spcAft>
              <a:defRPr sz="2400">
                <a:solidFill>
                  <a:schemeClr val="tx1"/>
                </a:solidFill>
                <a:latin typeface="Arial" charset="0"/>
                <a:ea typeface="ＭＳ Ｐゴシック" charset="0"/>
              </a:defRPr>
            </a:lvl8pPr>
            <a:lvl9pPr marL="3881537" indent="-228326" eaLnBrk="0" fontAlgn="base" hangingPunct="0">
              <a:spcBef>
                <a:spcPct val="0"/>
              </a:spcBef>
              <a:spcAft>
                <a:spcPct val="0"/>
              </a:spcAft>
              <a:defRPr sz="2400">
                <a:solidFill>
                  <a:schemeClr val="tx1"/>
                </a:solidFill>
                <a:latin typeface="Arial" charset="0"/>
                <a:ea typeface="ＭＳ Ｐゴシック" charset="0"/>
              </a:defRPr>
            </a:lvl9pPr>
          </a:lstStyle>
          <a:p>
            <a:fld id="{160709B4-73A5-3C4B-B267-DDABA4F09D5B}" type="slidenum">
              <a:rPr lang="de-CH" sz="1200">
                <a:latin typeface="Times" charset="0"/>
              </a:rPr>
              <a:pPr/>
              <a:t>15</a:t>
            </a:fld>
            <a:endParaRPr lang="de-CH" sz="1200">
              <a:latin typeface="Times" charset="0"/>
            </a:endParaRPr>
          </a:p>
        </p:txBody>
      </p:sp>
    </p:spTree>
    <p:extLst>
      <p:ext uri="{BB962C8B-B14F-4D97-AF65-F5344CB8AC3E}">
        <p14:creationId xmlns:p14="http://schemas.microsoft.com/office/powerpoint/2010/main" val="39965813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Folienbildplatzhalter 1"/>
          <p:cNvSpPr>
            <a:spLocks noGrp="1" noRot="1" noChangeAspect="1" noTextEdit="1"/>
          </p:cNvSpPr>
          <p:nvPr>
            <p:ph type="sldImg"/>
          </p:nvPr>
        </p:nvSpPr>
        <p:spPr>
          <a:ln/>
        </p:spPr>
      </p:sp>
      <p:sp>
        <p:nvSpPr>
          <p:cNvPr id="27650" name="Notizenplatzhalt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1800" dirty="0">
                <a:latin typeface="Times" charset="0"/>
              </a:rPr>
              <a:t>This is once again the assessment procedure:</a:t>
            </a:r>
          </a:p>
          <a:p>
            <a:r>
              <a:rPr lang="en-US" sz="1800" dirty="0">
                <a:latin typeface="Times" charset="0"/>
              </a:rPr>
              <a:t>Once in the registry the authority has to define if the site has to be investigated or not.</a:t>
            </a:r>
          </a:p>
          <a:p>
            <a:r>
              <a:rPr lang="en-US" sz="1800" dirty="0">
                <a:latin typeface="Times" charset="0"/>
              </a:rPr>
              <a:t>Based on the investigation results there are </a:t>
            </a:r>
            <a:r>
              <a:rPr lang="en-US" sz="1800" b="1" dirty="0">
                <a:latin typeface="Times" charset="0"/>
              </a:rPr>
              <a:t>3 possible classifications or statues</a:t>
            </a:r>
            <a:r>
              <a:rPr lang="en-US" sz="1800" dirty="0">
                <a:latin typeface="Times" charset="0"/>
              </a:rPr>
              <a:t>:</a:t>
            </a:r>
          </a:p>
          <a:p>
            <a:r>
              <a:rPr lang="en-US" sz="1800" dirty="0">
                <a:latin typeface="Times" charset="0"/>
              </a:rPr>
              <a:t>- site requesting a monitoring</a:t>
            </a:r>
          </a:p>
          <a:p>
            <a:pPr>
              <a:buFontTx/>
              <a:buChar char="-"/>
            </a:pPr>
            <a:r>
              <a:rPr lang="en-US" sz="1800" dirty="0">
                <a:latin typeface="Times" charset="0"/>
              </a:rPr>
              <a:t> site requesting a remediation</a:t>
            </a:r>
          </a:p>
          <a:p>
            <a:pPr>
              <a:buFontTx/>
              <a:buChar char="-"/>
            </a:pPr>
            <a:r>
              <a:rPr lang="en-US" sz="1800" dirty="0">
                <a:latin typeface="Times" charset="0"/>
              </a:rPr>
              <a:t> and those who needs neither of them</a:t>
            </a:r>
          </a:p>
          <a:p>
            <a:r>
              <a:rPr lang="en-US" sz="1800" dirty="0">
                <a:latin typeface="Times" charset="0"/>
              </a:rPr>
              <a:t>Please </a:t>
            </a:r>
            <a:r>
              <a:rPr lang="en-US" sz="1800" b="1" dirty="0">
                <a:latin typeface="Times" charset="0"/>
              </a:rPr>
              <a:t>remember the colors </a:t>
            </a:r>
            <a:r>
              <a:rPr lang="en-US" sz="1800" dirty="0">
                <a:latin typeface="Times" charset="0"/>
              </a:rPr>
              <a:t>for the next slide</a:t>
            </a:r>
          </a:p>
        </p:txBody>
      </p:sp>
      <p:sp>
        <p:nvSpPr>
          <p:cNvPr id="27651" name="Foliennummernplatzhalt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058" indent="-285407">
              <a:defRPr sz="2400">
                <a:solidFill>
                  <a:schemeClr val="tx1"/>
                </a:solidFill>
                <a:latin typeface="Arial" charset="0"/>
                <a:ea typeface="ＭＳ Ｐゴシック" charset="0"/>
              </a:defRPr>
            </a:lvl2pPr>
            <a:lvl3pPr marL="1141628" indent="-228326">
              <a:defRPr sz="2400">
                <a:solidFill>
                  <a:schemeClr val="tx1"/>
                </a:solidFill>
                <a:latin typeface="Arial" charset="0"/>
                <a:ea typeface="ＭＳ Ｐゴシック" charset="0"/>
              </a:defRPr>
            </a:lvl3pPr>
            <a:lvl4pPr marL="1598280" indent="-228326">
              <a:defRPr sz="2400">
                <a:solidFill>
                  <a:schemeClr val="tx1"/>
                </a:solidFill>
                <a:latin typeface="Arial" charset="0"/>
                <a:ea typeface="ＭＳ Ｐゴシック" charset="0"/>
              </a:defRPr>
            </a:lvl4pPr>
            <a:lvl5pPr marL="2054931" indent="-228326">
              <a:defRPr sz="2400">
                <a:solidFill>
                  <a:schemeClr val="tx1"/>
                </a:solidFill>
                <a:latin typeface="Arial" charset="0"/>
                <a:ea typeface="ＭＳ Ｐゴシック" charset="0"/>
              </a:defRPr>
            </a:lvl5pPr>
            <a:lvl6pPr marL="2511582" indent="-228326" eaLnBrk="0" fontAlgn="base" hangingPunct="0">
              <a:spcBef>
                <a:spcPct val="0"/>
              </a:spcBef>
              <a:spcAft>
                <a:spcPct val="0"/>
              </a:spcAft>
              <a:defRPr sz="2400">
                <a:solidFill>
                  <a:schemeClr val="tx1"/>
                </a:solidFill>
                <a:latin typeface="Arial" charset="0"/>
                <a:ea typeface="ＭＳ Ｐゴシック" charset="0"/>
              </a:defRPr>
            </a:lvl6pPr>
            <a:lvl7pPr marL="2968234" indent="-228326" eaLnBrk="0" fontAlgn="base" hangingPunct="0">
              <a:spcBef>
                <a:spcPct val="0"/>
              </a:spcBef>
              <a:spcAft>
                <a:spcPct val="0"/>
              </a:spcAft>
              <a:defRPr sz="2400">
                <a:solidFill>
                  <a:schemeClr val="tx1"/>
                </a:solidFill>
                <a:latin typeface="Arial" charset="0"/>
                <a:ea typeface="ＭＳ Ｐゴシック" charset="0"/>
              </a:defRPr>
            </a:lvl7pPr>
            <a:lvl8pPr marL="3424885" indent="-228326" eaLnBrk="0" fontAlgn="base" hangingPunct="0">
              <a:spcBef>
                <a:spcPct val="0"/>
              </a:spcBef>
              <a:spcAft>
                <a:spcPct val="0"/>
              </a:spcAft>
              <a:defRPr sz="2400">
                <a:solidFill>
                  <a:schemeClr val="tx1"/>
                </a:solidFill>
                <a:latin typeface="Arial" charset="0"/>
                <a:ea typeface="ＭＳ Ｐゴシック" charset="0"/>
              </a:defRPr>
            </a:lvl8pPr>
            <a:lvl9pPr marL="3881537" indent="-228326" eaLnBrk="0" fontAlgn="base" hangingPunct="0">
              <a:spcBef>
                <a:spcPct val="0"/>
              </a:spcBef>
              <a:spcAft>
                <a:spcPct val="0"/>
              </a:spcAft>
              <a:defRPr sz="2400">
                <a:solidFill>
                  <a:schemeClr val="tx1"/>
                </a:solidFill>
                <a:latin typeface="Arial" charset="0"/>
                <a:ea typeface="ＭＳ Ｐゴシック" charset="0"/>
              </a:defRPr>
            </a:lvl9pPr>
          </a:lstStyle>
          <a:p>
            <a:fld id="{8118E285-81A5-3641-A3AF-E6764730103E}" type="slidenum">
              <a:rPr lang="de-CH" sz="1200">
                <a:latin typeface="Times" charset="0"/>
              </a:rPr>
              <a:pPr/>
              <a:t>16</a:t>
            </a:fld>
            <a:endParaRPr lang="de-CH" sz="1200">
              <a:latin typeface="Times" charset="0"/>
            </a:endParaRPr>
          </a:p>
        </p:txBody>
      </p:sp>
    </p:spTree>
    <p:extLst>
      <p:ext uri="{BB962C8B-B14F-4D97-AF65-F5344CB8AC3E}">
        <p14:creationId xmlns:p14="http://schemas.microsoft.com/office/powerpoint/2010/main" val="33824308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Folienbildplatzhalter 1"/>
          <p:cNvSpPr>
            <a:spLocks noGrp="1" noRot="1" noChangeAspect="1" noTextEdit="1"/>
          </p:cNvSpPr>
          <p:nvPr>
            <p:ph type="sldImg"/>
          </p:nvPr>
        </p:nvSpPr>
        <p:spPr>
          <a:ln/>
        </p:spPr>
      </p:sp>
      <p:sp>
        <p:nvSpPr>
          <p:cNvPr id="37890" name="Notizenplatzhalt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1800" dirty="0">
              <a:latin typeface="Times" charset="0"/>
            </a:endParaRPr>
          </a:p>
          <a:p>
            <a:r>
              <a:rPr lang="en-US" sz="1800" b="1" dirty="0">
                <a:latin typeface="Times" charset="0"/>
              </a:rPr>
              <a:t>This </a:t>
            </a:r>
            <a:r>
              <a:rPr lang="en-US" sz="1800" b="1" dirty="0" err="1">
                <a:latin typeface="Times" charset="0"/>
              </a:rPr>
              <a:t>diagramm</a:t>
            </a:r>
            <a:r>
              <a:rPr lang="en-US" sz="1800" b="1" dirty="0">
                <a:latin typeface="Times" charset="0"/>
              </a:rPr>
              <a:t>, shows you the actual statue of the sites in CH:</a:t>
            </a:r>
          </a:p>
          <a:p>
            <a:r>
              <a:rPr lang="en-US" sz="1800" dirty="0">
                <a:latin typeface="Times" charset="0"/>
              </a:rPr>
              <a:t>So in short:</a:t>
            </a:r>
          </a:p>
          <a:p>
            <a:r>
              <a:rPr lang="en-US" sz="1800" dirty="0">
                <a:latin typeface="Times" charset="0"/>
              </a:rPr>
              <a:t>The </a:t>
            </a:r>
            <a:r>
              <a:rPr lang="en-US" sz="1800" b="1" dirty="0">
                <a:latin typeface="Times" charset="0"/>
              </a:rPr>
              <a:t>green ones are OK</a:t>
            </a:r>
            <a:r>
              <a:rPr lang="en-US" sz="1800" dirty="0">
                <a:latin typeface="Times" charset="0"/>
              </a:rPr>
              <a:t>, and for the others there is something to do.</a:t>
            </a:r>
          </a:p>
          <a:p>
            <a:r>
              <a:rPr lang="en-US" sz="1800" dirty="0">
                <a:latin typeface="Times" charset="0"/>
              </a:rPr>
              <a:t>The Yellow-ones: still need at least a </a:t>
            </a:r>
            <a:r>
              <a:rPr lang="en-US" sz="1800" b="1" dirty="0">
                <a:latin typeface="Times" charset="0"/>
              </a:rPr>
              <a:t>preliminary investigation</a:t>
            </a:r>
          </a:p>
          <a:p>
            <a:r>
              <a:rPr lang="en-US" sz="1800" dirty="0">
                <a:latin typeface="Times" charset="0"/>
              </a:rPr>
              <a:t>Orange-ones: a </a:t>
            </a:r>
            <a:r>
              <a:rPr lang="en-US" sz="1800" b="1" dirty="0">
                <a:latin typeface="Times" charset="0"/>
              </a:rPr>
              <a:t>monitoring</a:t>
            </a:r>
          </a:p>
          <a:p>
            <a:r>
              <a:rPr lang="en-US" sz="1800" dirty="0">
                <a:latin typeface="Times" charset="0"/>
              </a:rPr>
              <a:t>Red-ones: a </a:t>
            </a:r>
            <a:r>
              <a:rPr lang="en-US" sz="1800" b="1" dirty="0">
                <a:latin typeface="Times" charset="0"/>
              </a:rPr>
              <a:t>remediation</a:t>
            </a:r>
          </a:p>
          <a:p>
            <a:r>
              <a:rPr lang="en-US" sz="1800" dirty="0">
                <a:latin typeface="Times" charset="0"/>
              </a:rPr>
              <a:t>Out of the </a:t>
            </a:r>
            <a:r>
              <a:rPr lang="en-US" sz="1800" b="1" dirty="0">
                <a:latin typeface="Times" charset="0"/>
              </a:rPr>
              <a:t>investigations </a:t>
            </a:r>
            <a:r>
              <a:rPr lang="en-US" sz="1800" dirty="0">
                <a:latin typeface="Times" charset="0"/>
              </a:rPr>
              <a:t>there </a:t>
            </a:r>
            <a:r>
              <a:rPr lang="en-US" sz="1800" b="1" dirty="0">
                <a:latin typeface="Times" charset="0"/>
              </a:rPr>
              <a:t>will result </a:t>
            </a:r>
            <a:r>
              <a:rPr lang="en-US" sz="1800" dirty="0">
                <a:latin typeface="Times" charset="0"/>
              </a:rPr>
              <a:t>other</a:t>
            </a:r>
            <a:r>
              <a:rPr lang="en-US" sz="1800" b="1" dirty="0">
                <a:latin typeface="Times" charset="0"/>
              </a:rPr>
              <a:t> sites to monitor or to remediate</a:t>
            </a:r>
            <a:endParaRPr lang="en-US" sz="1800" dirty="0">
              <a:latin typeface="Times" charset="0"/>
            </a:endParaRPr>
          </a:p>
        </p:txBody>
      </p:sp>
      <p:sp>
        <p:nvSpPr>
          <p:cNvPr id="37891" name="Foliennummernplatzhalt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058" indent="-285407">
              <a:defRPr sz="2400">
                <a:solidFill>
                  <a:schemeClr val="tx1"/>
                </a:solidFill>
                <a:latin typeface="Arial" charset="0"/>
                <a:ea typeface="ＭＳ Ｐゴシック" charset="0"/>
              </a:defRPr>
            </a:lvl2pPr>
            <a:lvl3pPr marL="1141628" indent="-228326">
              <a:defRPr sz="2400">
                <a:solidFill>
                  <a:schemeClr val="tx1"/>
                </a:solidFill>
                <a:latin typeface="Arial" charset="0"/>
                <a:ea typeface="ＭＳ Ｐゴシック" charset="0"/>
              </a:defRPr>
            </a:lvl3pPr>
            <a:lvl4pPr marL="1598280" indent="-228326">
              <a:defRPr sz="2400">
                <a:solidFill>
                  <a:schemeClr val="tx1"/>
                </a:solidFill>
                <a:latin typeface="Arial" charset="0"/>
                <a:ea typeface="ＭＳ Ｐゴシック" charset="0"/>
              </a:defRPr>
            </a:lvl4pPr>
            <a:lvl5pPr marL="2054931" indent="-228326">
              <a:defRPr sz="2400">
                <a:solidFill>
                  <a:schemeClr val="tx1"/>
                </a:solidFill>
                <a:latin typeface="Arial" charset="0"/>
                <a:ea typeface="ＭＳ Ｐゴシック" charset="0"/>
              </a:defRPr>
            </a:lvl5pPr>
            <a:lvl6pPr marL="2511582" indent="-228326" eaLnBrk="0" fontAlgn="base" hangingPunct="0">
              <a:spcBef>
                <a:spcPct val="0"/>
              </a:spcBef>
              <a:spcAft>
                <a:spcPct val="0"/>
              </a:spcAft>
              <a:defRPr sz="2400">
                <a:solidFill>
                  <a:schemeClr val="tx1"/>
                </a:solidFill>
                <a:latin typeface="Arial" charset="0"/>
                <a:ea typeface="ＭＳ Ｐゴシック" charset="0"/>
              </a:defRPr>
            </a:lvl6pPr>
            <a:lvl7pPr marL="2968234" indent="-228326" eaLnBrk="0" fontAlgn="base" hangingPunct="0">
              <a:spcBef>
                <a:spcPct val="0"/>
              </a:spcBef>
              <a:spcAft>
                <a:spcPct val="0"/>
              </a:spcAft>
              <a:defRPr sz="2400">
                <a:solidFill>
                  <a:schemeClr val="tx1"/>
                </a:solidFill>
                <a:latin typeface="Arial" charset="0"/>
                <a:ea typeface="ＭＳ Ｐゴシック" charset="0"/>
              </a:defRPr>
            </a:lvl7pPr>
            <a:lvl8pPr marL="3424885" indent="-228326" eaLnBrk="0" fontAlgn="base" hangingPunct="0">
              <a:spcBef>
                <a:spcPct val="0"/>
              </a:spcBef>
              <a:spcAft>
                <a:spcPct val="0"/>
              </a:spcAft>
              <a:defRPr sz="2400">
                <a:solidFill>
                  <a:schemeClr val="tx1"/>
                </a:solidFill>
                <a:latin typeface="Arial" charset="0"/>
                <a:ea typeface="ＭＳ Ｐゴシック" charset="0"/>
              </a:defRPr>
            </a:lvl8pPr>
            <a:lvl9pPr marL="3881537" indent="-228326" eaLnBrk="0" fontAlgn="base" hangingPunct="0">
              <a:spcBef>
                <a:spcPct val="0"/>
              </a:spcBef>
              <a:spcAft>
                <a:spcPct val="0"/>
              </a:spcAft>
              <a:defRPr sz="2400">
                <a:solidFill>
                  <a:schemeClr val="tx1"/>
                </a:solidFill>
                <a:latin typeface="Arial" charset="0"/>
                <a:ea typeface="ＭＳ Ｐゴシック" charset="0"/>
              </a:defRPr>
            </a:lvl9pPr>
          </a:lstStyle>
          <a:p>
            <a:fld id="{7E681A23-8225-D94A-8C92-11BDD1F2F3CD}" type="slidenum">
              <a:rPr lang="de-CH" sz="1200">
                <a:latin typeface="Times" charset="0"/>
              </a:rPr>
              <a:pPr/>
              <a:t>17</a:t>
            </a:fld>
            <a:endParaRPr lang="de-CH" sz="1200">
              <a:latin typeface="Times" charset="0"/>
            </a:endParaRPr>
          </a:p>
        </p:txBody>
      </p:sp>
    </p:spTree>
    <p:extLst>
      <p:ext uri="{BB962C8B-B14F-4D97-AF65-F5344CB8AC3E}">
        <p14:creationId xmlns:p14="http://schemas.microsoft.com/office/powerpoint/2010/main" val="9984590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Folienbildplatzhalter 1"/>
          <p:cNvSpPr>
            <a:spLocks noGrp="1" noRot="1" noChangeAspect="1" noTextEdit="1"/>
          </p:cNvSpPr>
          <p:nvPr>
            <p:ph type="sldImg"/>
          </p:nvPr>
        </p:nvSpPr>
        <p:spPr>
          <a:ln/>
        </p:spPr>
      </p:sp>
      <p:sp>
        <p:nvSpPr>
          <p:cNvPr id="41986" name="Notizenplatzhalt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z="1800" dirty="0">
                <a:latin typeface="Times" charset="0"/>
              </a:rPr>
              <a:t>We expect, that the </a:t>
            </a:r>
            <a:r>
              <a:rPr lang="en-US" sz="1800" b="1" dirty="0">
                <a:latin typeface="Times" charset="0"/>
              </a:rPr>
              <a:t>overall costs </a:t>
            </a:r>
            <a:r>
              <a:rPr lang="en-US" sz="1800" dirty="0">
                <a:latin typeface="Times" charset="0"/>
              </a:rPr>
              <a:t>including all the measures are about </a:t>
            </a:r>
            <a:r>
              <a:rPr lang="en-US" sz="1800" b="1" dirty="0">
                <a:latin typeface="Times" charset="0"/>
              </a:rPr>
              <a:t>5 billions </a:t>
            </a:r>
            <a:r>
              <a:rPr lang="en-US" sz="1800" dirty="0">
                <a:latin typeface="Times" charset="0"/>
              </a:rPr>
              <a:t>of </a:t>
            </a:r>
            <a:r>
              <a:rPr lang="en-US" sz="1800" dirty="0" err="1">
                <a:latin typeface="Times" charset="0"/>
              </a:rPr>
              <a:t>swiss</a:t>
            </a:r>
            <a:r>
              <a:rPr lang="en-US" sz="1800" dirty="0">
                <a:latin typeface="Times" charset="0"/>
              </a:rPr>
              <a:t> francs (this is something about </a:t>
            </a:r>
            <a:r>
              <a:rPr lang="en-US" sz="1800" b="1" dirty="0">
                <a:latin typeface="Times" charset="0"/>
              </a:rPr>
              <a:t>4.5 billions of euros</a:t>
            </a:r>
            <a:r>
              <a:rPr lang="en-US" sz="1800" dirty="0">
                <a:latin typeface="Times" charset="0"/>
              </a:rPr>
              <a:t>).</a:t>
            </a:r>
          </a:p>
          <a:p>
            <a:pPr eaLnBrk="1" hangingPunct="1"/>
            <a:r>
              <a:rPr lang="en-US" sz="1800" dirty="0">
                <a:latin typeface="Times" charset="0"/>
              </a:rPr>
              <a:t>The </a:t>
            </a:r>
            <a:r>
              <a:rPr lang="en-US" sz="1800" b="1" dirty="0">
                <a:latin typeface="Times" charset="0"/>
              </a:rPr>
              <a:t>biggest part </a:t>
            </a:r>
            <a:r>
              <a:rPr lang="en-US" sz="1800" dirty="0">
                <a:latin typeface="Times" charset="0"/>
              </a:rPr>
              <a:t>of it is generated by </a:t>
            </a:r>
            <a:r>
              <a:rPr lang="en-US" sz="1800" b="1" dirty="0" err="1">
                <a:latin typeface="Times" charset="0"/>
              </a:rPr>
              <a:t>remediations</a:t>
            </a:r>
            <a:r>
              <a:rPr lang="en-US" sz="1800" dirty="0">
                <a:latin typeface="Times" charset="0"/>
              </a:rPr>
              <a:t>.</a:t>
            </a:r>
          </a:p>
          <a:p>
            <a:pPr eaLnBrk="1" hangingPunct="1"/>
            <a:r>
              <a:rPr lang="en-US" sz="1800" dirty="0">
                <a:latin typeface="Times" charset="0"/>
              </a:rPr>
              <a:t>Most </a:t>
            </a:r>
            <a:r>
              <a:rPr lang="en-US" sz="1800" dirty="0" err="1">
                <a:latin typeface="Times" charset="0"/>
              </a:rPr>
              <a:t>remediations</a:t>
            </a:r>
            <a:r>
              <a:rPr lang="en-US" sz="1800" dirty="0">
                <a:latin typeface="Times" charset="0"/>
              </a:rPr>
              <a:t> will cost less than a million</a:t>
            </a:r>
            <a:r>
              <a:rPr lang="en-US" sz="1800" baseline="0" dirty="0">
                <a:latin typeface="Times" charset="0"/>
              </a:rPr>
              <a:t> and only v</a:t>
            </a:r>
            <a:r>
              <a:rPr lang="en-US" sz="1800" dirty="0">
                <a:latin typeface="Times" charset="0"/>
              </a:rPr>
              <a:t>ery </a:t>
            </a:r>
            <a:r>
              <a:rPr lang="en-US" sz="1800" b="1" dirty="0">
                <a:latin typeface="Times" charset="0"/>
              </a:rPr>
              <a:t>few </a:t>
            </a:r>
            <a:r>
              <a:rPr lang="en-US" sz="1800" dirty="0">
                <a:latin typeface="Times" charset="0"/>
              </a:rPr>
              <a:t>will cost more than 50 Mio.</a:t>
            </a:r>
          </a:p>
          <a:p>
            <a:pPr eaLnBrk="1" hangingPunct="1"/>
            <a:r>
              <a:rPr lang="en-US" sz="1800" b="1" dirty="0">
                <a:latin typeface="Times" charset="0"/>
              </a:rPr>
              <a:t>SMDK</a:t>
            </a:r>
            <a:r>
              <a:rPr lang="en-US" sz="1800" dirty="0">
                <a:latin typeface="Times" charset="0"/>
              </a:rPr>
              <a:t> is, with </a:t>
            </a:r>
            <a:r>
              <a:rPr lang="en-US" sz="1800" b="1" dirty="0">
                <a:latin typeface="Times" charset="0"/>
              </a:rPr>
              <a:t>almost</a:t>
            </a:r>
            <a:r>
              <a:rPr lang="en-US" sz="1800" dirty="0">
                <a:latin typeface="Times" charset="0"/>
              </a:rPr>
              <a:t> </a:t>
            </a:r>
            <a:r>
              <a:rPr lang="en-US" sz="1800" b="1" dirty="0">
                <a:latin typeface="Times" charset="0"/>
              </a:rPr>
              <a:t>1 billion </a:t>
            </a:r>
            <a:r>
              <a:rPr lang="en-US" sz="1800" dirty="0">
                <a:latin typeface="Times" charset="0"/>
              </a:rPr>
              <a:t>of francs the far </a:t>
            </a:r>
            <a:r>
              <a:rPr lang="en-US" sz="1800" b="1" dirty="0">
                <a:latin typeface="Times" charset="0"/>
              </a:rPr>
              <a:t>most expensive </a:t>
            </a:r>
            <a:r>
              <a:rPr lang="en-US" sz="1800" dirty="0">
                <a:latin typeface="Times" charset="0"/>
              </a:rPr>
              <a:t>remediation in Switzerland.</a:t>
            </a:r>
          </a:p>
        </p:txBody>
      </p:sp>
      <p:sp>
        <p:nvSpPr>
          <p:cNvPr id="41987" name="Foliennummernplatzhalt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058" indent="-285407">
              <a:defRPr sz="2400">
                <a:solidFill>
                  <a:schemeClr val="tx1"/>
                </a:solidFill>
                <a:latin typeface="Arial" charset="0"/>
                <a:ea typeface="ＭＳ Ｐゴシック" charset="0"/>
              </a:defRPr>
            </a:lvl2pPr>
            <a:lvl3pPr marL="1141628" indent="-228326">
              <a:defRPr sz="2400">
                <a:solidFill>
                  <a:schemeClr val="tx1"/>
                </a:solidFill>
                <a:latin typeface="Arial" charset="0"/>
                <a:ea typeface="ＭＳ Ｐゴシック" charset="0"/>
              </a:defRPr>
            </a:lvl3pPr>
            <a:lvl4pPr marL="1598280" indent="-228326">
              <a:defRPr sz="2400">
                <a:solidFill>
                  <a:schemeClr val="tx1"/>
                </a:solidFill>
                <a:latin typeface="Arial" charset="0"/>
                <a:ea typeface="ＭＳ Ｐゴシック" charset="0"/>
              </a:defRPr>
            </a:lvl4pPr>
            <a:lvl5pPr marL="2054931" indent="-228326">
              <a:defRPr sz="2400">
                <a:solidFill>
                  <a:schemeClr val="tx1"/>
                </a:solidFill>
                <a:latin typeface="Arial" charset="0"/>
                <a:ea typeface="ＭＳ Ｐゴシック" charset="0"/>
              </a:defRPr>
            </a:lvl5pPr>
            <a:lvl6pPr marL="2511582" indent="-228326" eaLnBrk="0" fontAlgn="base" hangingPunct="0">
              <a:spcBef>
                <a:spcPct val="0"/>
              </a:spcBef>
              <a:spcAft>
                <a:spcPct val="0"/>
              </a:spcAft>
              <a:defRPr sz="2400">
                <a:solidFill>
                  <a:schemeClr val="tx1"/>
                </a:solidFill>
                <a:latin typeface="Arial" charset="0"/>
                <a:ea typeface="ＭＳ Ｐゴシック" charset="0"/>
              </a:defRPr>
            </a:lvl6pPr>
            <a:lvl7pPr marL="2968234" indent="-228326" eaLnBrk="0" fontAlgn="base" hangingPunct="0">
              <a:spcBef>
                <a:spcPct val="0"/>
              </a:spcBef>
              <a:spcAft>
                <a:spcPct val="0"/>
              </a:spcAft>
              <a:defRPr sz="2400">
                <a:solidFill>
                  <a:schemeClr val="tx1"/>
                </a:solidFill>
                <a:latin typeface="Arial" charset="0"/>
                <a:ea typeface="ＭＳ Ｐゴシック" charset="0"/>
              </a:defRPr>
            </a:lvl7pPr>
            <a:lvl8pPr marL="3424885" indent="-228326" eaLnBrk="0" fontAlgn="base" hangingPunct="0">
              <a:spcBef>
                <a:spcPct val="0"/>
              </a:spcBef>
              <a:spcAft>
                <a:spcPct val="0"/>
              </a:spcAft>
              <a:defRPr sz="2400">
                <a:solidFill>
                  <a:schemeClr val="tx1"/>
                </a:solidFill>
                <a:latin typeface="Arial" charset="0"/>
                <a:ea typeface="ＭＳ Ｐゴシック" charset="0"/>
              </a:defRPr>
            </a:lvl8pPr>
            <a:lvl9pPr marL="3881537" indent="-228326" eaLnBrk="0" fontAlgn="base" hangingPunct="0">
              <a:spcBef>
                <a:spcPct val="0"/>
              </a:spcBef>
              <a:spcAft>
                <a:spcPct val="0"/>
              </a:spcAft>
              <a:defRPr sz="2400">
                <a:solidFill>
                  <a:schemeClr val="tx1"/>
                </a:solidFill>
                <a:latin typeface="Arial" charset="0"/>
                <a:ea typeface="ＭＳ Ｐゴシック" charset="0"/>
              </a:defRPr>
            </a:lvl9pPr>
          </a:lstStyle>
          <a:p>
            <a:fld id="{2CA5FFD3-778A-1C42-B0F3-59779162CC7E}" type="slidenum">
              <a:rPr lang="de-CH" sz="1200">
                <a:latin typeface="Times" charset="0"/>
              </a:rPr>
              <a:pPr/>
              <a:t>18</a:t>
            </a:fld>
            <a:endParaRPr lang="de-CH" sz="1200">
              <a:latin typeface="Times" charset="0"/>
            </a:endParaRPr>
          </a:p>
        </p:txBody>
      </p:sp>
    </p:spTree>
    <p:extLst>
      <p:ext uri="{BB962C8B-B14F-4D97-AF65-F5344CB8AC3E}">
        <p14:creationId xmlns:p14="http://schemas.microsoft.com/office/powerpoint/2010/main" val="42024868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Folienbildplatzhalter 1"/>
          <p:cNvSpPr>
            <a:spLocks noGrp="1" noRot="1" noChangeAspect="1" noTextEdit="1"/>
          </p:cNvSpPr>
          <p:nvPr>
            <p:ph type="sldImg"/>
          </p:nvPr>
        </p:nvSpPr>
        <p:spPr>
          <a:ln/>
        </p:spPr>
      </p:sp>
      <p:sp>
        <p:nvSpPr>
          <p:cNvPr id="44034" name="Notizenplatzhalt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z="1800" dirty="0">
                <a:latin typeface="Times" charset="0"/>
              </a:rPr>
              <a:t>All the measures have </a:t>
            </a:r>
            <a:r>
              <a:rPr lang="en-US" sz="1800" b="1" dirty="0">
                <a:latin typeface="Times" charset="0"/>
              </a:rPr>
              <a:t>to be done by the owner </a:t>
            </a:r>
            <a:r>
              <a:rPr lang="en-US" sz="1800" dirty="0">
                <a:latin typeface="Times" charset="0"/>
              </a:rPr>
              <a:t>of a contaminated site.</a:t>
            </a:r>
          </a:p>
          <a:p>
            <a:pPr eaLnBrk="1" hangingPunct="1"/>
            <a:r>
              <a:rPr lang="en-US" sz="1800" dirty="0">
                <a:latin typeface="Times" charset="0"/>
              </a:rPr>
              <a:t>If there are more </a:t>
            </a:r>
            <a:r>
              <a:rPr lang="en-US" sz="1800" dirty="0" err="1">
                <a:latin typeface="Times" charset="0"/>
              </a:rPr>
              <a:t>responsibles</a:t>
            </a:r>
            <a:r>
              <a:rPr lang="en-US" sz="1800" dirty="0">
                <a:latin typeface="Times" charset="0"/>
              </a:rPr>
              <a:t>, the </a:t>
            </a:r>
            <a:r>
              <a:rPr lang="en-US" sz="1800" b="1" dirty="0">
                <a:latin typeface="Times" charset="0"/>
              </a:rPr>
              <a:t>costs are shared</a:t>
            </a:r>
            <a:r>
              <a:rPr lang="en-US" sz="1800" dirty="0">
                <a:latin typeface="Times" charset="0"/>
              </a:rPr>
              <a:t>, based on a decision made by the environmental authority.</a:t>
            </a:r>
          </a:p>
          <a:p>
            <a:pPr eaLnBrk="1" hangingPunct="1"/>
            <a:r>
              <a:rPr lang="en-US" sz="1800" dirty="0">
                <a:latin typeface="Times" charset="0"/>
              </a:rPr>
              <a:t>Generally </a:t>
            </a:r>
            <a:r>
              <a:rPr lang="en-US" sz="1800" b="1" dirty="0">
                <a:latin typeface="Times" charset="0"/>
              </a:rPr>
              <a:t>70 to 90%</a:t>
            </a:r>
            <a:r>
              <a:rPr lang="en-US" sz="1800" dirty="0">
                <a:latin typeface="Times" charset="0"/>
              </a:rPr>
              <a:t> of the costs are paid by the </a:t>
            </a:r>
            <a:r>
              <a:rPr lang="en-US" sz="1800" b="1" dirty="0">
                <a:latin typeface="Times" charset="0"/>
              </a:rPr>
              <a:t>polluter</a:t>
            </a:r>
            <a:r>
              <a:rPr lang="en-US" sz="1800" dirty="0">
                <a:latin typeface="Times" charset="0"/>
              </a:rPr>
              <a:t> and </a:t>
            </a:r>
            <a:r>
              <a:rPr lang="en-US" sz="1800" b="1" dirty="0">
                <a:latin typeface="Times" charset="0"/>
              </a:rPr>
              <a:t>10 to 30% by the owner</a:t>
            </a:r>
            <a:r>
              <a:rPr lang="en-US" sz="1800" dirty="0">
                <a:latin typeface="Times" charset="0"/>
              </a:rPr>
              <a:t>.</a:t>
            </a:r>
          </a:p>
        </p:txBody>
      </p:sp>
      <p:sp>
        <p:nvSpPr>
          <p:cNvPr id="44035" name="Foliennummernplatzhalt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058" indent="-285407">
              <a:defRPr sz="2400">
                <a:solidFill>
                  <a:schemeClr val="tx1"/>
                </a:solidFill>
                <a:latin typeface="Arial" charset="0"/>
                <a:ea typeface="ＭＳ Ｐゴシック" charset="0"/>
              </a:defRPr>
            </a:lvl2pPr>
            <a:lvl3pPr marL="1141628" indent="-228326">
              <a:defRPr sz="2400">
                <a:solidFill>
                  <a:schemeClr val="tx1"/>
                </a:solidFill>
                <a:latin typeface="Arial" charset="0"/>
                <a:ea typeface="ＭＳ Ｐゴシック" charset="0"/>
              </a:defRPr>
            </a:lvl3pPr>
            <a:lvl4pPr marL="1598280" indent="-228326">
              <a:defRPr sz="2400">
                <a:solidFill>
                  <a:schemeClr val="tx1"/>
                </a:solidFill>
                <a:latin typeface="Arial" charset="0"/>
                <a:ea typeface="ＭＳ Ｐゴシック" charset="0"/>
              </a:defRPr>
            </a:lvl4pPr>
            <a:lvl5pPr marL="2054931" indent="-228326">
              <a:defRPr sz="2400">
                <a:solidFill>
                  <a:schemeClr val="tx1"/>
                </a:solidFill>
                <a:latin typeface="Arial" charset="0"/>
                <a:ea typeface="ＭＳ Ｐゴシック" charset="0"/>
              </a:defRPr>
            </a:lvl5pPr>
            <a:lvl6pPr marL="2511582" indent="-228326" eaLnBrk="0" fontAlgn="base" hangingPunct="0">
              <a:spcBef>
                <a:spcPct val="0"/>
              </a:spcBef>
              <a:spcAft>
                <a:spcPct val="0"/>
              </a:spcAft>
              <a:defRPr sz="2400">
                <a:solidFill>
                  <a:schemeClr val="tx1"/>
                </a:solidFill>
                <a:latin typeface="Arial" charset="0"/>
                <a:ea typeface="ＭＳ Ｐゴシック" charset="0"/>
              </a:defRPr>
            </a:lvl6pPr>
            <a:lvl7pPr marL="2968234" indent="-228326" eaLnBrk="0" fontAlgn="base" hangingPunct="0">
              <a:spcBef>
                <a:spcPct val="0"/>
              </a:spcBef>
              <a:spcAft>
                <a:spcPct val="0"/>
              </a:spcAft>
              <a:defRPr sz="2400">
                <a:solidFill>
                  <a:schemeClr val="tx1"/>
                </a:solidFill>
                <a:latin typeface="Arial" charset="0"/>
                <a:ea typeface="ＭＳ Ｐゴシック" charset="0"/>
              </a:defRPr>
            </a:lvl7pPr>
            <a:lvl8pPr marL="3424885" indent="-228326" eaLnBrk="0" fontAlgn="base" hangingPunct="0">
              <a:spcBef>
                <a:spcPct val="0"/>
              </a:spcBef>
              <a:spcAft>
                <a:spcPct val="0"/>
              </a:spcAft>
              <a:defRPr sz="2400">
                <a:solidFill>
                  <a:schemeClr val="tx1"/>
                </a:solidFill>
                <a:latin typeface="Arial" charset="0"/>
                <a:ea typeface="ＭＳ Ｐゴシック" charset="0"/>
              </a:defRPr>
            </a:lvl8pPr>
            <a:lvl9pPr marL="3881537" indent="-228326" eaLnBrk="0" fontAlgn="base" hangingPunct="0">
              <a:spcBef>
                <a:spcPct val="0"/>
              </a:spcBef>
              <a:spcAft>
                <a:spcPct val="0"/>
              </a:spcAft>
              <a:defRPr sz="2400">
                <a:solidFill>
                  <a:schemeClr val="tx1"/>
                </a:solidFill>
                <a:latin typeface="Arial" charset="0"/>
                <a:ea typeface="ＭＳ Ｐゴシック" charset="0"/>
              </a:defRPr>
            </a:lvl9pPr>
          </a:lstStyle>
          <a:p>
            <a:fld id="{E4CB0AC9-AA7E-164F-8F54-40B829D07D2F}" type="slidenum">
              <a:rPr lang="de-CH" sz="1200">
                <a:latin typeface="Times" charset="0"/>
              </a:rPr>
              <a:pPr/>
              <a:t>19</a:t>
            </a:fld>
            <a:endParaRPr lang="de-CH" sz="1200">
              <a:latin typeface="Times" charset="0"/>
            </a:endParaRPr>
          </a:p>
        </p:txBody>
      </p:sp>
    </p:spTree>
    <p:extLst>
      <p:ext uri="{BB962C8B-B14F-4D97-AF65-F5344CB8AC3E}">
        <p14:creationId xmlns:p14="http://schemas.microsoft.com/office/powerpoint/2010/main" val="2598979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Folienbildplatzhalter 1"/>
          <p:cNvSpPr>
            <a:spLocks noGrp="1" noRot="1" noChangeAspect="1"/>
          </p:cNvSpPr>
          <p:nvPr>
            <p:ph type="sldImg"/>
          </p:nvPr>
        </p:nvSpPr>
        <p:spPr>
          <a:ln/>
        </p:spPr>
      </p:sp>
      <p:sp>
        <p:nvSpPr>
          <p:cNvPr id="114690" name="Notizenplatzhalt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de-DE" sz="1800" dirty="0" err="1">
                <a:latin typeface="Times" charset="0"/>
              </a:rPr>
              <a:t>Let</a:t>
            </a:r>
            <a:r>
              <a:rPr lang="de-DE" sz="1800" dirty="0">
                <a:latin typeface="Times" charset="0"/>
              </a:rPr>
              <a:t> </a:t>
            </a:r>
            <a:r>
              <a:rPr lang="de-DE" sz="1800" dirty="0" err="1">
                <a:latin typeface="Times" charset="0"/>
              </a:rPr>
              <a:t>me</a:t>
            </a:r>
            <a:r>
              <a:rPr lang="de-DE" sz="1800" dirty="0">
                <a:latin typeface="Times" charset="0"/>
              </a:rPr>
              <a:t> </a:t>
            </a:r>
            <a:r>
              <a:rPr lang="de-DE" sz="1800" dirty="0" err="1">
                <a:latin typeface="Times" charset="0"/>
              </a:rPr>
              <a:t>first</a:t>
            </a:r>
            <a:r>
              <a:rPr lang="de-DE" sz="1800" dirty="0">
                <a:latin typeface="Times" charset="0"/>
              </a:rPr>
              <a:t> </a:t>
            </a:r>
            <a:r>
              <a:rPr lang="de-DE" sz="1800" dirty="0" err="1">
                <a:latin typeface="Times" charset="0"/>
              </a:rPr>
              <a:t>of</a:t>
            </a:r>
            <a:r>
              <a:rPr lang="de-DE" sz="1800" dirty="0">
                <a:latin typeface="Times" charset="0"/>
              </a:rPr>
              <a:t> all </a:t>
            </a:r>
            <a:r>
              <a:rPr lang="de-DE" sz="1800" dirty="0" err="1">
                <a:latin typeface="Times" charset="0"/>
              </a:rPr>
              <a:t>say</a:t>
            </a:r>
            <a:r>
              <a:rPr lang="de-DE" sz="1800" dirty="0">
                <a:latin typeface="Times" charset="0"/>
              </a:rPr>
              <a:t> </a:t>
            </a:r>
            <a:r>
              <a:rPr lang="de-DE" sz="1800" b="1" dirty="0" err="1">
                <a:latin typeface="Times" charset="0"/>
              </a:rPr>
              <a:t>some</a:t>
            </a:r>
            <a:r>
              <a:rPr lang="de-DE" sz="1800" b="1" dirty="0">
                <a:latin typeface="Times" charset="0"/>
              </a:rPr>
              <a:t> </a:t>
            </a:r>
            <a:r>
              <a:rPr lang="de-DE" sz="1800" b="1" dirty="0" err="1">
                <a:latin typeface="Times" charset="0"/>
              </a:rPr>
              <a:t>words</a:t>
            </a:r>
            <a:r>
              <a:rPr lang="de-DE" sz="1800" b="1" dirty="0">
                <a:latin typeface="Times" charset="0"/>
              </a:rPr>
              <a:t> </a:t>
            </a:r>
            <a:r>
              <a:rPr lang="de-DE" sz="1800" dirty="0" err="1">
                <a:latin typeface="Times" charset="0"/>
              </a:rPr>
              <a:t>about</a:t>
            </a:r>
            <a:r>
              <a:rPr lang="de-DE" sz="1800" dirty="0">
                <a:latin typeface="Times" charset="0"/>
              </a:rPr>
              <a:t> </a:t>
            </a:r>
            <a:r>
              <a:rPr lang="de-DE" sz="1800" dirty="0" err="1">
                <a:latin typeface="Times" charset="0"/>
              </a:rPr>
              <a:t>Switzerland</a:t>
            </a:r>
            <a:r>
              <a:rPr lang="de-DE" sz="1800" dirty="0">
                <a:latin typeface="Times" charset="0"/>
              </a:rPr>
              <a:t>.</a:t>
            </a:r>
          </a:p>
          <a:p>
            <a:r>
              <a:rPr lang="de-DE" sz="1800" dirty="0" err="1">
                <a:latin typeface="Times" charset="0"/>
              </a:rPr>
              <a:t>Like</a:t>
            </a:r>
            <a:r>
              <a:rPr lang="de-DE" sz="1800" dirty="0">
                <a:latin typeface="Times" charset="0"/>
              </a:rPr>
              <a:t> </a:t>
            </a:r>
            <a:r>
              <a:rPr lang="de-DE" sz="1800" dirty="0" err="1">
                <a:latin typeface="Times" charset="0"/>
              </a:rPr>
              <a:t>Latvia</a:t>
            </a:r>
            <a:r>
              <a:rPr lang="de-DE" sz="1800" dirty="0">
                <a:latin typeface="Times" charset="0"/>
              </a:rPr>
              <a:t> </a:t>
            </a:r>
            <a:r>
              <a:rPr lang="de-DE" sz="1800" dirty="0" err="1">
                <a:latin typeface="Times" charset="0"/>
              </a:rPr>
              <a:t>Switzerland</a:t>
            </a:r>
            <a:r>
              <a:rPr lang="de-DE" sz="1800" dirty="0">
                <a:latin typeface="Times" charset="0"/>
              </a:rPr>
              <a:t> </a:t>
            </a:r>
            <a:r>
              <a:rPr lang="de-DE" sz="1800" dirty="0" err="1">
                <a:latin typeface="Times" charset="0"/>
              </a:rPr>
              <a:t>is</a:t>
            </a:r>
            <a:r>
              <a:rPr lang="de-DE" sz="1800" dirty="0">
                <a:latin typeface="Times" charset="0"/>
              </a:rPr>
              <a:t> a </a:t>
            </a:r>
            <a:r>
              <a:rPr lang="de-DE" sz="1800" b="1" dirty="0" err="1">
                <a:latin typeface="Times" charset="0"/>
              </a:rPr>
              <a:t>small</a:t>
            </a:r>
            <a:r>
              <a:rPr lang="de-DE" sz="1800" b="1" dirty="0">
                <a:latin typeface="Times" charset="0"/>
              </a:rPr>
              <a:t> </a:t>
            </a:r>
            <a:r>
              <a:rPr lang="de-DE" sz="1800" b="1" dirty="0" err="1">
                <a:latin typeface="Times" charset="0"/>
              </a:rPr>
              <a:t>country</a:t>
            </a:r>
            <a:r>
              <a:rPr lang="de-DE" sz="1800" dirty="0">
                <a:latin typeface="Times" charset="0"/>
              </a:rPr>
              <a:t>.</a:t>
            </a:r>
          </a:p>
          <a:p>
            <a:r>
              <a:rPr lang="de-DE" sz="1800" dirty="0" err="1">
                <a:latin typeface="Times" charset="0"/>
              </a:rPr>
              <a:t>You</a:t>
            </a:r>
            <a:r>
              <a:rPr lang="de-DE" sz="1800" dirty="0">
                <a:latin typeface="Times" charset="0"/>
              </a:rPr>
              <a:t> </a:t>
            </a:r>
            <a:r>
              <a:rPr lang="de-DE" sz="1800" dirty="0" err="1">
                <a:latin typeface="Times" charset="0"/>
              </a:rPr>
              <a:t>see</a:t>
            </a:r>
            <a:r>
              <a:rPr lang="de-DE" sz="1800" dirty="0">
                <a:latin typeface="Times" charset="0"/>
              </a:rPr>
              <a:t> </a:t>
            </a:r>
            <a:r>
              <a:rPr lang="de-DE" sz="1800" dirty="0" err="1">
                <a:latin typeface="Times" charset="0"/>
              </a:rPr>
              <a:t>here</a:t>
            </a:r>
            <a:r>
              <a:rPr lang="de-DE" sz="1800" dirty="0">
                <a:latin typeface="Times" charset="0"/>
              </a:rPr>
              <a:t> </a:t>
            </a:r>
            <a:r>
              <a:rPr lang="de-DE" sz="1800" dirty="0" err="1">
                <a:latin typeface="Times" charset="0"/>
              </a:rPr>
              <a:t>the</a:t>
            </a:r>
            <a:r>
              <a:rPr lang="de-DE" sz="1800" dirty="0">
                <a:latin typeface="Times" charset="0"/>
              </a:rPr>
              <a:t> </a:t>
            </a:r>
            <a:r>
              <a:rPr lang="de-DE" sz="1800" b="1" dirty="0" err="1">
                <a:latin typeface="Times" charset="0"/>
              </a:rPr>
              <a:t>dimensions</a:t>
            </a:r>
            <a:r>
              <a:rPr lang="de-DE" sz="1800" dirty="0">
                <a:latin typeface="Times" charset="0"/>
              </a:rPr>
              <a:t>.</a:t>
            </a:r>
          </a:p>
          <a:p>
            <a:r>
              <a:rPr lang="de-DE" sz="1800" dirty="0" err="1">
                <a:latin typeface="Times" charset="0"/>
              </a:rPr>
              <a:t>We</a:t>
            </a:r>
            <a:r>
              <a:rPr lang="de-DE" sz="1800" dirty="0">
                <a:latin typeface="Times" charset="0"/>
              </a:rPr>
              <a:t> </a:t>
            </a:r>
            <a:r>
              <a:rPr lang="de-DE" sz="1800" dirty="0" err="1">
                <a:latin typeface="Times" charset="0"/>
              </a:rPr>
              <a:t>have</a:t>
            </a:r>
            <a:r>
              <a:rPr lang="de-DE" sz="1800" dirty="0">
                <a:latin typeface="Times" charset="0"/>
              </a:rPr>
              <a:t> a </a:t>
            </a:r>
            <a:r>
              <a:rPr lang="de-DE" sz="1800" dirty="0" err="1">
                <a:latin typeface="Times" charset="0"/>
              </a:rPr>
              <a:t>population</a:t>
            </a:r>
            <a:r>
              <a:rPr lang="de-DE" sz="1800" dirty="0">
                <a:latin typeface="Times" charset="0"/>
              </a:rPr>
              <a:t> </a:t>
            </a:r>
            <a:r>
              <a:rPr lang="de-DE" sz="1800" dirty="0" err="1">
                <a:latin typeface="Times" charset="0"/>
              </a:rPr>
              <a:t>of</a:t>
            </a:r>
            <a:r>
              <a:rPr lang="de-DE" sz="1800" dirty="0">
                <a:latin typeface="Times" charset="0"/>
              </a:rPr>
              <a:t> </a:t>
            </a:r>
            <a:r>
              <a:rPr lang="de-DE" sz="1800" b="1" dirty="0">
                <a:latin typeface="Times" charset="0"/>
              </a:rPr>
              <a:t>8.5 Mio. </a:t>
            </a:r>
            <a:r>
              <a:rPr lang="de-DE" sz="1800" b="1" dirty="0" err="1">
                <a:latin typeface="Times" charset="0"/>
              </a:rPr>
              <a:t>habitants</a:t>
            </a:r>
            <a:endParaRPr lang="de-DE" sz="1800" b="1" dirty="0">
              <a:latin typeface="Times" charset="0"/>
            </a:endParaRPr>
          </a:p>
          <a:p>
            <a:r>
              <a:rPr lang="de-DE" sz="1800" b="1" dirty="0" err="1">
                <a:latin typeface="Times" charset="0"/>
              </a:rPr>
              <a:t>and</a:t>
            </a:r>
            <a:r>
              <a:rPr lang="de-DE" sz="1800" b="1" dirty="0">
                <a:latin typeface="Times" charset="0"/>
              </a:rPr>
              <a:t> 4 </a:t>
            </a:r>
            <a:r>
              <a:rPr lang="de-DE" sz="1800" b="1" dirty="0" err="1">
                <a:latin typeface="Times" charset="0"/>
              </a:rPr>
              <a:t>officially</a:t>
            </a:r>
            <a:r>
              <a:rPr lang="de-DE" sz="1800" b="1" dirty="0">
                <a:latin typeface="Times" charset="0"/>
              </a:rPr>
              <a:t> </a:t>
            </a:r>
            <a:r>
              <a:rPr lang="de-DE" sz="1800" b="1" dirty="0" err="1">
                <a:latin typeface="Times" charset="0"/>
              </a:rPr>
              <a:t>languages</a:t>
            </a:r>
            <a:r>
              <a:rPr lang="de-DE" sz="1800" dirty="0">
                <a:latin typeface="Times" charset="0"/>
              </a:rPr>
              <a:t>, </a:t>
            </a:r>
            <a:r>
              <a:rPr lang="de-DE" sz="1800" dirty="0" err="1">
                <a:latin typeface="Times" charset="0"/>
              </a:rPr>
              <a:t>swiss</a:t>
            </a:r>
            <a:r>
              <a:rPr lang="de-DE" sz="1800" dirty="0">
                <a:latin typeface="Times" charset="0"/>
              </a:rPr>
              <a:t> </a:t>
            </a:r>
            <a:r>
              <a:rPr lang="de-DE" sz="1800" dirty="0" err="1">
                <a:latin typeface="Times" charset="0"/>
              </a:rPr>
              <a:t>german</a:t>
            </a:r>
            <a:r>
              <a:rPr lang="de-DE" sz="1800" dirty="0">
                <a:latin typeface="Times" charset="0"/>
              </a:rPr>
              <a:t>, </a:t>
            </a:r>
            <a:r>
              <a:rPr lang="de-DE" sz="1800" dirty="0" err="1">
                <a:latin typeface="Times" charset="0"/>
              </a:rPr>
              <a:t>french</a:t>
            </a:r>
            <a:r>
              <a:rPr lang="de-DE" sz="1800" dirty="0">
                <a:latin typeface="Times" charset="0"/>
              </a:rPr>
              <a:t>, </a:t>
            </a:r>
            <a:r>
              <a:rPr lang="de-DE" sz="1800" dirty="0" err="1">
                <a:latin typeface="Times" charset="0"/>
              </a:rPr>
              <a:t>italian</a:t>
            </a:r>
            <a:r>
              <a:rPr lang="de-DE" sz="1800" dirty="0">
                <a:latin typeface="Times" charset="0"/>
              </a:rPr>
              <a:t> </a:t>
            </a:r>
            <a:r>
              <a:rPr lang="de-DE" sz="1800" dirty="0" err="1">
                <a:latin typeface="Times" charset="0"/>
              </a:rPr>
              <a:t>and</a:t>
            </a:r>
            <a:r>
              <a:rPr lang="de-DE" sz="1800" dirty="0">
                <a:latin typeface="Times" charset="0"/>
              </a:rPr>
              <a:t> </a:t>
            </a:r>
            <a:r>
              <a:rPr lang="de-DE" sz="1800" dirty="0" err="1">
                <a:latin typeface="Times" charset="0"/>
              </a:rPr>
              <a:t>romantsch</a:t>
            </a:r>
            <a:r>
              <a:rPr lang="de-DE" sz="1800" dirty="0">
                <a:latin typeface="Times" charset="0"/>
              </a:rPr>
              <a:t> a </a:t>
            </a:r>
            <a:r>
              <a:rPr lang="de-DE" sz="1800" dirty="0" err="1">
                <a:latin typeface="Times" charset="0"/>
              </a:rPr>
              <a:t>language</a:t>
            </a:r>
            <a:r>
              <a:rPr lang="de-DE" sz="1800" dirty="0">
                <a:latin typeface="Times" charset="0"/>
              </a:rPr>
              <a:t> </a:t>
            </a:r>
            <a:r>
              <a:rPr lang="de-DE" sz="1800" dirty="0" err="1">
                <a:latin typeface="Times" charset="0"/>
              </a:rPr>
              <a:t>spoken</a:t>
            </a:r>
            <a:r>
              <a:rPr lang="de-DE" sz="1800" dirty="0">
                <a:latin typeface="Times" charset="0"/>
              </a:rPr>
              <a:t> </a:t>
            </a:r>
            <a:r>
              <a:rPr lang="de-DE" sz="1800" dirty="0" err="1">
                <a:latin typeface="Times" charset="0"/>
              </a:rPr>
              <a:t>only</a:t>
            </a:r>
            <a:r>
              <a:rPr lang="de-DE" sz="1800" dirty="0">
                <a:latin typeface="Times" charset="0"/>
              </a:rPr>
              <a:t> in CH.</a:t>
            </a:r>
          </a:p>
          <a:p>
            <a:r>
              <a:rPr lang="de-DE" sz="1800" dirty="0">
                <a:latin typeface="Times" charset="0"/>
              </a:rPr>
              <a:t>As </a:t>
            </a:r>
            <a:r>
              <a:rPr lang="de-DE" sz="1800" dirty="0" err="1">
                <a:latin typeface="Times" charset="0"/>
              </a:rPr>
              <a:t>you</a:t>
            </a:r>
            <a:r>
              <a:rPr lang="de-DE" sz="1800" dirty="0">
                <a:latin typeface="Times" charset="0"/>
              </a:rPr>
              <a:t> </a:t>
            </a:r>
            <a:r>
              <a:rPr lang="de-DE" sz="1800" dirty="0" err="1">
                <a:latin typeface="Times" charset="0"/>
              </a:rPr>
              <a:t>may</a:t>
            </a:r>
            <a:r>
              <a:rPr lang="de-DE" sz="1800" dirty="0">
                <a:latin typeface="Times" charset="0"/>
              </a:rPr>
              <a:t> </a:t>
            </a:r>
            <a:r>
              <a:rPr lang="de-DE" sz="1800" dirty="0" err="1">
                <a:latin typeface="Times" charset="0"/>
              </a:rPr>
              <a:t>hear</a:t>
            </a:r>
            <a:r>
              <a:rPr lang="de-DE" sz="1800" dirty="0">
                <a:latin typeface="Times" charset="0"/>
              </a:rPr>
              <a:t> </a:t>
            </a:r>
            <a:r>
              <a:rPr lang="de-DE" sz="1800" b="1" dirty="0" err="1">
                <a:latin typeface="Times" charset="0"/>
              </a:rPr>
              <a:t>english</a:t>
            </a:r>
            <a:r>
              <a:rPr lang="de-DE" sz="1800" dirty="0">
                <a:latin typeface="Times" charset="0"/>
              </a:rPr>
              <a:t> </a:t>
            </a:r>
            <a:r>
              <a:rPr lang="de-DE" sz="1800" dirty="0" err="1">
                <a:latin typeface="Times" charset="0"/>
              </a:rPr>
              <a:t>is</a:t>
            </a:r>
            <a:r>
              <a:rPr lang="de-DE" sz="1800" dirty="0">
                <a:latin typeface="Times" charset="0"/>
              </a:rPr>
              <a:t> not </a:t>
            </a:r>
            <a:r>
              <a:rPr lang="de-DE" sz="1800" dirty="0" err="1">
                <a:latin typeface="Times" charset="0"/>
              </a:rPr>
              <a:t>our</a:t>
            </a:r>
            <a:r>
              <a:rPr lang="de-DE" sz="1800" dirty="0">
                <a:latin typeface="Times" charset="0"/>
              </a:rPr>
              <a:t> </a:t>
            </a:r>
            <a:r>
              <a:rPr lang="de-DE" sz="1800" dirty="0" err="1">
                <a:latin typeface="Times" charset="0"/>
              </a:rPr>
              <a:t>language</a:t>
            </a:r>
            <a:r>
              <a:rPr lang="de-DE" sz="1800" dirty="0">
                <a:latin typeface="Times" charset="0"/>
              </a:rPr>
              <a:t>.</a:t>
            </a:r>
          </a:p>
        </p:txBody>
      </p:sp>
      <p:sp>
        <p:nvSpPr>
          <p:cNvPr id="114691" name="Foliennummernplatzhalt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058" indent="-285407">
              <a:defRPr sz="2400">
                <a:solidFill>
                  <a:schemeClr val="tx1"/>
                </a:solidFill>
                <a:latin typeface="Arial" charset="0"/>
                <a:ea typeface="ＭＳ Ｐゴシック" charset="0"/>
              </a:defRPr>
            </a:lvl2pPr>
            <a:lvl3pPr marL="1141628" indent="-228326">
              <a:defRPr sz="2400">
                <a:solidFill>
                  <a:schemeClr val="tx1"/>
                </a:solidFill>
                <a:latin typeface="Arial" charset="0"/>
                <a:ea typeface="ＭＳ Ｐゴシック" charset="0"/>
              </a:defRPr>
            </a:lvl3pPr>
            <a:lvl4pPr marL="1598280" indent="-228326">
              <a:defRPr sz="2400">
                <a:solidFill>
                  <a:schemeClr val="tx1"/>
                </a:solidFill>
                <a:latin typeface="Arial" charset="0"/>
                <a:ea typeface="ＭＳ Ｐゴシック" charset="0"/>
              </a:defRPr>
            </a:lvl4pPr>
            <a:lvl5pPr marL="2054931" indent="-228326">
              <a:defRPr sz="2400">
                <a:solidFill>
                  <a:schemeClr val="tx1"/>
                </a:solidFill>
                <a:latin typeface="Arial" charset="0"/>
                <a:ea typeface="ＭＳ Ｐゴシック" charset="0"/>
              </a:defRPr>
            </a:lvl5pPr>
            <a:lvl6pPr marL="2511582" indent="-228326" eaLnBrk="0" fontAlgn="base" hangingPunct="0">
              <a:spcBef>
                <a:spcPct val="0"/>
              </a:spcBef>
              <a:spcAft>
                <a:spcPct val="0"/>
              </a:spcAft>
              <a:defRPr sz="2400">
                <a:solidFill>
                  <a:schemeClr val="tx1"/>
                </a:solidFill>
                <a:latin typeface="Arial" charset="0"/>
                <a:ea typeface="ＭＳ Ｐゴシック" charset="0"/>
              </a:defRPr>
            </a:lvl6pPr>
            <a:lvl7pPr marL="2968234" indent="-228326" eaLnBrk="0" fontAlgn="base" hangingPunct="0">
              <a:spcBef>
                <a:spcPct val="0"/>
              </a:spcBef>
              <a:spcAft>
                <a:spcPct val="0"/>
              </a:spcAft>
              <a:defRPr sz="2400">
                <a:solidFill>
                  <a:schemeClr val="tx1"/>
                </a:solidFill>
                <a:latin typeface="Arial" charset="0"/>
                <a:ea typeface="ＭＳ Ｐゴシック" charset="0"/>
              </a:defRPr>
            </a:lvl7pPr>
            <a:lvl8pPr marL="3424885" indent="-228326" eaLnBrk="0" fontAlgn="base" hangingPunct="0">
              <a:spcBef>
                <a:spcPct val="0"/>
              </a:spcBef>
              <a:spcAft>
                <a:spcPct val="0"/>
              </a:spcAft>
              <a:defRPr sz="2400">
                <a:solidFill>
                  <a:schemeClr val="tx1"/>
                </a:solidFill>
                <a:latin typeface="Arial" charset="0"/>
                <a:ea typeface="ＭＳ Ｐゴシック" charset="0"/>
              </a:defRPr>
            </a:lvl8pPr>
            <a:lvl9pPr marL="3881537" indent="-228326" eaLnBrk="0" fontAlgn="base" hangingPunct="0">
              <a:spcBef>
                <a:spcPct val="0"/>
              </a:spcBef>
              <a:spcAft>
                <a:spcPct val="0"/>
              </a:spcAft>
              <a:defRPr sz="2400">
                <a:solidFill>
                  <a:schemeClr val="tx1"/>
                </a:solidFill>
                <a:latin typeface="Arial" charset="0"/>
                <a:ea typeface="ＭＳ Ｐゴシック" charset="0"/>
              </a:defRPr>
            </a:lvl9pPr>
          </a:lstStyle>
          <a:p>
            <a:fld id="{5896E5B4-DFA4-1A45-8C5C-1CA19824DD5D}" type="slidenum">
              <a:rPr lang="de-CH" sz="1200">
                <a:latin typeface="Times" charset="0"/>
              </a:rPr>
              <a:pPr/>
              <a:t>2</a:t>
            </a:fld>
            <a:endParaRPr lang="de-CH" sz="1200">
              <a:latin typeface="Times" charset="0"/>
            </a:endParaRPr>
          </a:p>
        </p:txBody>
      </p:sp>
    </p:spTree>
    <p:extLst>
      <p:ext uri="{BB962C8B-B14F-4D97-AF65-F5344CB8AC3E}">
        <p14:creationId xmlns:p14="http://schemas.microsoft.com/office/powerpoint/2010/main" val="21731112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Folienbildplatzhalter 1"/>
          <p:cNvSpPr>
            <a:spLocks noGrp="1" noRot="1" noChangeAspect="1"/>
          </p:cNvSpPr>
          <p:nvPr>
            <p:ph type="sldImg"/>
          </p:nvPr>
        </p:nvSpPr>
        <p:spPr>
          <a:ln/>
        </p:spPr>
      </p:sp>
      <p:sp>
        <p:nvSpPr>
          <p:cNvPr id="115714" name="Notizenplatzhalt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1800" dirty="0">
                <a:latin typeface="Times" charset="0"/>
              </a:rPr>
              <a:t>As mentioned before, since 2001 we have a </a:t>
            </a:r>
            <a:r>
              <a:rPr lang="en-US" sz="1800" b="1" dirty="0">
                <a:latin typeface="Times" charset="0"/>
              </a:rPr>
              <a:t>fund</a:t>
            </a:r>
            <a:r>
              <a:rPr lang="en-US" sz="1800" dirty="0">
                <a:latin typeface="Times" charset="0"/>
              </a:rPr>
              <a:t> (called VASA), that helps the regions to cover their costs, when the </a:t>
            </a:r>
            <a:r>
              <a:rPr lang="en-US" sz="1800" b="1" dirty="0" err="1">
                <a:latin typeface="Times" charset="0"/>
              </a:rPr>
              <a:t>responsibles</a:t>
            </a:r>
            <a:r>
              <a:rPr lang="en-US" sz="1800" b="1" dirty="0">
                <a:latin typeface="Times" charset="0"/>
              </a:rPr>
              <a:t> doesn‘t exist anymore</a:t>
            </a:r>
            <a:r>
              <a:rPr lang="en-US" sz="1800" dirty="0">
                <a:latin typeface="Times" charset="0"/>
              </a:rPr>
              <a:t>.</a:t>
            </a:r>
          </a:p>
          <a:p>
            <a:endParaRPr lang="en-US" sz="1800" dirty="0">
              <a:latin typeface="Times" charset="0"/>
            </a:endParaRPr>
          </a:p>
          <a:p>
            <a:r>
              <a:rPr lang="en-US" sz="1800" dirty="0">
                <a:latin typeface="Times" charset="0"/>
              </a:rPr>
              <a:t>This found is fed by a </a:t>
            </a:r>
            <a:r>
              <a:rPr lang="en-US" sz="1800" b="1" dirty="0">
                <a:latin typeface="Times" charset="0"/>
              </a:rPr>
              <a:t>tax raised on every ton of waste that goes</a:t>
            </a:r>
            <a:r>
              <a:rPr lang="en-US" sz="1800" dirty="0">
                <a:latin typeface="Times" charset="0"/>
              </a:rPr>
              <a:t> in a landfill.</a:t>
            </a:r>
          </a:p>
          <a:p>
            <a:endParaRPr lang="en-US" sz="1800" dirty="0">
              <a:latin typeface="Times" charset="0"/>
            </a:endParaRPr>
          </a:p>
          <a:p>
            <a:r>
              <a:rPr lang="en-US" sz="1800" dirty="0">
                <a:latin typeface="Times" charset="0"/>
              </a:rPr>
              <a:t>Every year we have an income of about 40 Mio. of</a:t>
            </a:r>
            <a:r>
              <a:rPr lang="en-US" sz="1800" baseline="0" dirty="0">
                <a:latin typeface="Times" charset="0"/>
              </a:rPr>
              <a:t> Fr. that is spent for investigations and </a:t>
            </a:r>
            <a:r>
              <a:rPr lang="en-US" sz="1800" baseline="0" dirty="0" err="1">
                <a:latin typeface="Times" charset="0"/>
              </a:rPr>
              <a:t>remediations</a:t>
            </a:r>
            <a:r>
              <a:rPr lang="en-US" sz="1800" baseline="0" dirty="0">
                <a:latin typeface="Times" charset="0"/>
              </a:rPr>
              <a:t>.</a:t>
            </a:r>
            <a:endParaRPr lang="en-US" sz="1800" dirty="0">
              <a:latin typeface="Times" charset="0"/>
            </a:endParaRPr>
          </a:p>
        </p:txBody>
      </p:sp>
      <p:sp>
        <p:nvSpPr>
          <p:cNvPr id="115715" name="Foliennummernplatzhalt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058" indent="-285407">
              <a:defRPr sz="2400">
                <a:solidFill>
                  <a:schemeClr val="tx1"/>
                </a:solidFill>
                <a:latin typeface="Arial" charset="0"/>
                <a:ea typeface="ＭＳ Ｐゴシック" charset="0"/>
              </a:defRPr>
            </a:lvl2pPr>
            <a:lvl3pPr marL="1141628" indent="-228326">
              <a:defRPr sz="2400">
                <a:solidFill>
                  <a:schemeClr val="tx1"/>
                </a:solidFill>
                <a:latin typeface="Arial" charset="0"/>
                <a:ea typeface="ＭＳ Ｐゴシック" charset="0"/>
              </a:defRPr>
            </a:lvl3pPr>
            <a:lvl4pPr marL="1598280" indent="-228326">
              <a:defRPr sz="2400">
                <a:solidFill>
                  <a:schemeClr val="tx1"/>
                </a:solidFill>
                <a:latin typeface="Arial" charset="0"/>
                <a:ea typeface="ＭＳ Ｐゴシック" charset="0"/>
              </a:defRPr>
            </a:lvl4pPr>
            <a:lvl5pPr marL="2054931" indent="-228326">
              <a:defRPr sz="2400">
                <a:solidFill>
                  <a:schemeClr val="tx1"/>
                </a:solidFill>
                <a:latin typeface="Arial" charset="0"/>
                <a:ea typeface="ＭＳ Ｐゴシック" charset="0"/>
              </a:defRPr>
            </a:lvl5pPr>
            <a:lvl6pPr marL="2511582" indent="-228326" eaLnBrk="0" fontAlgn="base" hangingPunct="0">
              <a:spcBef>
                <a:spcPct val="0"/>
              </a:spcBef>
              <a:spcAft>
                <a:spcPct val="0"/>
              </a:spcAft>
              <a:defRPr sz="2400">
                <a:solidFill>
                  <a:schemeClr val="tx1"/>
                </a:solidFill>
                <a:latin typeface="Arial" charset="0"/>
                <a:ea typeface="ＭＳ Ｐゴシック" charset="0"/>
              </a:defRPr>
            </a:lvl6pPr>
            <a:lvl7pPr marL="2968234" indent="-228326" eaLnBrk="0" fontAlgn="base" hangingPunct="0">
              <a:spcBef>
                <a:spcPct val="0"/>
              </a:spcBef>
              <a:spcAft>
                <a:spcPct val="0"/>
              </a:spcAft>
              <a:defRPr sz="2400">
                <a:solidFill>
                  <a:schemeClr val="tx1"/>
                </a:solidFill>
                <a:latin typeface="Arial" charset="0"/>
                <a:ea typeface="ＭＳ Ｐゴシック" charset="0"/>
              </a:defRPr>
            </a:lvl7pPr>
            <a:lvl8pPr marL="3424885" indent="-228326" eaLnBrk="0" fontAlgn="base" hangingPunct="0">
              <a:spcBef>
                <a:spcPct val="0"/>
              </a:spcBef>
              <a:spcAft>
                <a:spcPct val="0"/>
              </a:spcAft>
              <a:defRPr sz="2400">
                <a:solidFill>
                  <a:schemeClr val="tx1"/>
                </a:solidFill>
                <a:latin typeface="Arial" charset="0"/>
                <a:ea typeface="ＭＳ Ｐゴシック" charset="0"/>
              </a:defRPr>
            </a:lvl8pPr>
            <a:lvl9pPr marL="3881537" indent="-228326" eaLnBrk="0" fontAlgn="base" hangingPunct="0">
              <a:spcBef>
                <a:spcPct val="0"/>
              </a:spcBef>
              <a:spcAft>
                <a:spcPct val="0"/>
              </a:spcAft>
              <a:defRPr sz="2400">
                <a:solidFill>
                  <a:schemeClr val="tx1"/>
                </a:solidFill>
                <a:latin typeface="Arial" charset="0"/>
                <a:ea typeface="ＭＳ Ｐゴシック" charset="0"/>
              </a:defRPr>
            </a:lvl9pPr>
          </a:lstStyle>
          <a:p>
            <a:fld id="{32A71D36-4B1E-DC46-9EDB-604D2EC4AE3A}" type="slidenum">
              <a:rPr lang="de-CH" sz="1200">
                <a:latin typeface="Times" charset="0"/>
              </a:rPr>
              <a:pPr/>
              <a:t>20</a:t>
            </a:fld>
            <a:endParaRPr lang="de-CH" sz="1200">
              <a:latin typeface="Times" charset="0"/>
            </a:endParaRPr>
          </a:p>
        </p:txBody>
      </p:sp>
    </p:spTree>
    <p:extLst>
      <p:ext uri="{BB962C8B-B14F-4D97-AF65-F5344CB8AC3E}">
        <p14:creationId xmlns:p14="http://schemas.microsoft.com/office/powerpoint/2010/main" val="8949020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Folienbildplatzhalter 1"/>
          <p:cNvSpPr>
            <a:spLocks noGrp="1" noRot="1" noChangeAspect="1" noTextEdit="1"/>
          </p:cNvSpPr>
          <p:nvPr>
            <p:ph type="sldImg"/>
          </p:nvPr>
        </p:nvSpPr>
        <p:spPr>
          <a:ln/>
        </p:spPr>
      </p:sp>
      <p:sp>
        <p:nvSpPr>
          <p:cNvPr id="46082" name="Notizenplatzhalt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1800" dirty="0">
                <a:latin typeface="Times" charset="0"/>
              </a:rPr>
              <a:t>These are our </a:t>
            </a:r>
            <a:r>
              <a:rPr lang="en-US" sz="1800" b="1" dirty="0">
                <a:latin typeface="Times" charset="0"/>
              </a:rPr>
              <a:t>major</a:t>
            </a:r>
            <a:r>
              <a:rPr lang="en-US" sz="1800" dirty="0">
                <a:latin typeface="Times" charset="0"/>
              </a:rPr>
              <a:t> </a:t>
            </a:r>
            <a:r>
              <a:rPr lang="en-US" sz="1800" b="1" dirty="0">
                <a:latin typeface="Times" charset="0"/>
              </a:rPr>
              <a:t>contaminated sites </a:t>
            </a:r>
            <a:r>
              <a:rPr lang="en-US" sz="1800" dirty="0">
                <a:latin typeface="Times" charset="0"/>
              </a:rPr>
              <a:t>:</a:t>
            </a:r>
          </a:p>
          <a:p>
            <a:pPr marL="285407" indent="-285407">
              <a:buFont typeface="Arial"/>
              <a:buChar char="•"/>
            </a:pPr>
            <a:r>
              <a:rPr lang="en-US" sz="1800" dirty="0">
                <a:latin typeface="Times" charset="0"/>
              </a:rPr>
              <a:t>The </a:t>
            </a:r>
            <a:r>
              <a:rPr lang="en-US" sz="1800" b="1" dirty="0">
                <a:latin typeface="Times" charset="0"/>
              </a:rPr>
              <a:t>green ones are already remediated</a:t>
            </a:r>
            <a:r>
              <a:rPr lang="en-US" sz="1800" dirty="0">
                <a:latin typeface="Times" charset="0"/>
              </a:rPr>
              <a:t>, </a:t>
            </a:r>
          </a:p>
          <a:p>
            <a:pPr marL="285407" indent="-285407">
              <a:buFont typeface="Arial"/>
              <a:buChar char="•"/>
            </a:pPr>
            <a:r>
              <a:rPr lang="en-US" sz="1800" dirty="0">
                <a:latin typeface="Times" charset="0"/>
              </a:rPr>
              <a:t>by the yellow ones </a:t>
            </a:r>
            <a:r>
              <a:rPr lang="en-US" sz="1800" b="1" dirty="0">
                <a:latin typeface="Times" charset="0"/>
              </a:rPr>
              <a:t>work is still in progress</a:t>
            </a:r>
          </a:p>
          <a:p>
            <a:pPr marL="285407" indent="-285407">
              <a:buFont typeface="Arial"/>
              <a:buChar char="•"/>
            </a:pPr>
            <a:endParaRPr lang="en-US" sz="1800" b="1" dirty="0">
              <a:latin typeface="Times" charset="0"/>
            </a:endParaRPr>
          </a:p>
          <a:p>
            <a:r>
              <a:rPr lang="en-US" sz="1800" dirty="0">
                <a:latin typeface="Times" charset="0"/>
              </a:rPr>
              <a:t>Let’s move to the </a:t>
            </a:r>
            <a:r>
              <a:rPr lang="en-US" sz="1800" b="1" dirty="0">
                <a:latin typeface="Times" charset="0"/>
              </a:rPr>
              <a:t>landfill of </a:t>
            </a:r>
            <a:r>
              <a:rPr lang="en-US" sz="1800" b="1" dirty="0" err="1">
                <a:latin typeface="Times" charset="0"/>
              </a:rPr>
              <a:t>Kölliken</a:t>
            </a:r>
            <a:endParaRPr lang="en-US" sz="1800" b="1" dirty="0">
              <a:latin typeface="Times" charset="0"/>
            </a:endParaRPr>
          </a:p>
        </p:txBody>
      </p:sp>
      <p:sp>
        <p:nvSpPr>
          <p:cNvPr id="46083" name="Foliennummernplatzhalt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058" indent="-285407">
              <a:defRPr sz="2400">
                <a:solidFill>
                  <a:schemeClr val="tx1"/>
                </a:solidFill>
                <a:latin typeface="Arial" charset="0"/>
                <a:ea typeface="ＭＳ Ｐゴシック" charset="0"/>
              </a:defRPr>
            </a:lvl2pPr>
            <a:lvl3pPr marL="1141628" indent="-228326">
              <a:defRPr sz="2400">
                <a:solidFill>
                  <a:schemeClr val="tx1"/>
                </a:solidFill>
                <a:latin typeface="Arial" charset="0"/>
                <a:ea typeface="ＭＳ Ｐゴシック" charset="0"/>
              </a:defRPr>
            </a:lvl3pPr>
            <a:lvl4pPr marL="1598280" indent="-228326">
              <a:defRPr sz="2400">
                <a:solidFill>
                  <a:schemeClr val="tx1"/>
                </a:solidFill>
                <a:latin typeface="Arial" charset="0"/>
                <a:ea typeface="ＭＳ Ｐゴシック" charset="0"/>
              </a:defRPr>
            </a:lvl4pPr>
            <a:lvl5pPr marL="2054931" indent="-228326">
              <a:defRPr sz="2400">
                <a:solidFill>
                  <a:schemeClr val="tx1"/>
                </a:solidFill>
                <a:latin typeface="Arial" charset="0"/>
                <a:ea typeface="ＭＳ Ｐゴシック" charset="0"/>
              </a:defRPr>
            </a:lvl5pPr>
            <a:lvl6pPr marL="2511582" indent="-228326" eaLnBrk="0" fontAlgn="base" hangingPunct="0">
              <a:spcBef>
                <a:spcPct val="0"/>
              </a:spcBef>
              <a:spcAft>
                <a:spcPct val="0"/>
              </a:spcAft>
              <a:defRPr sz="2400">
                <a:solidFill>
                  <a:schemeClr val="tx1"/>
                </a:solidFill>
                <a:latin typeface="Arial" charset="0"/>
                <a:ea typeface="ＭＳ Ｐゴシック" charset="0"/>
              </a:defRPr>
            </a:lvl6pPr>
            <a:lvl7pPr marL="2968234" indent="-228326" eaLnBrk="0" fontAlgn="base" hangingPunct="0">
              <a:spcBef>
                <a:spcPct val="0"/>
              </a:spcBef>
              <a:spcAft>
                <a:spcPct val="0"/>
              </a:spcAft>
              <a:defRPr sz="2400">
                <a:solidFill>
                  <a:schemeClr val="tx1"/>
                </a:solidFill>
                <a:latin typeface="Arial" charset="0"/>
                <a:ea typeface="ＭＳ Ｐゴシック" charset="0"/>
              </a:defRPr>
            </a:lvl7pPr>
            <a:lvl8pPr marL="3424885" indent="-228326" eaLnBrk="0" fontAlgn="base" hangingPunct="0">
              <a:spcBef>
                <a:spcPct val="0"/>
              </a:spcBef>
              <a:spcAft>
                <a:spcPct val="0"/>
              </a:spcAft>
              <a:defRPr sz="2400">
                <a:solidFill>
                  <a:schemeClr val="tx1"/>
                </a:solidFill>
                <a:latin typeface="Arial" charset="0"/>
                <a:ea typeface="ＭＳ Ｐゴシック" charset="0"/>
              </a:defRPr>
            </a:lvl8pPr>
            <a:lvl9pPr marL="3881537" indent="-228326" eaLnBrk="0" fontAlgn="base" hangingPunct="0">
              <a:spcBef>
                <a:spcPct val="0"/>
              </a:spcBef>
              <a:spcAft>
                <a:spcPct val="0"/>
              </a:spcAft>
              <a:defRPr sz="2400">
                <a:solidFill>
                  <a:schemeClr val="tx1"/>
                </a:solidFill>
                <a:latin typeface="Arial" charset="0"/>
                <a:ea typeface="ＭＳ Ｐゴシック" charset="0"/>
              </a:defRPr>
            </a:lvl9pPr>
          </a:lstStyle>
          <a:p>
            <a:fld id="{2EE247B1-F07A-104D-B2BB-BCA27EA4159F}" type="slidenum">
              <a:rPr lang="de-CH" sz="1200">
                <a:latin typeface="Times" charset="0"/>
              </a:rPr>
              <a:pPr/>
              <a:t>21</a:t>
            </a:fld>
            <a:endParaRPr lang="de-CH" sz="1200">
              <a:latin typeface="Times" charset="0"/>
            </a:endParaRPr>
          </a:p>
        </p:txBody>
      </p:sp>
    </p:spTree>
    <p:extLst>
      <p:ext uri="{BB962C8B-B14F-4D97-AF65-F5344CB8AC3E}">
        <p14:creationId xmlns:p14="http://schemas.microsoft.com/office/powerpoint/2010/main" val="12659121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Folienbildplatzhalter 1"/>
          <p:cNvSpPr>
            <a:spLocks noGrp="1" noRot="1" noChangeAspect="1" noTextEdit="1"/>
          </p:cNvSpPr>
          <p:nvPr>
            <p:ph type="sldImg"/>
          </p:nvPr>
        </p:nvSpPr>
        <p:spPr>
          <a:ln/>
        </p:spPr>
      </p:sp>
      <p:sp>
        <p:nvSpPr>
          <p:cNvPr id="48130" name="Notizenplatzhalt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1800" dirty="0">
                <a:latin typeface="Times" charset="0"/>
              </a:rPr>
              <a:t>I have to </a:t>
            </a:r>
            <a:r>
              <a:rPr lang="en-US" sz="1800" b="1" dirty="0">
                <a:latin typeface="Times" charset="0"/>
              </a:rPr>
              <a:t>thank the Consortium SMDK, that carried out the remediation </a:t>
            </a:r>
            <a:r>
              <a:rPr lang="en-US" sz="1800" dirty="0">
                <a:latin typeface="Times" charset="0"/>
              </a:rPr>
              <a:t>for most of the following slides.</a:t>
            </a:r>
          </a:p>
          <a:p>
            <a:r>
              <a:rPr lang="en-US" sz="1800" dirty="0">
                <a:latin typeface="Times" charset="0"/>
              </a:rPr>
              <a:t>What you see here is the </a:t>
            </a:r>
            <a:r>
              <a:rPr lang="en-US" sz="1800" b="1" dirty="0">
                <a:latin typeface="Times" charset="0"/>
              </a:rPr>
              <a:t>big hall </a:t>
            </a:r>
            <a:r>
              <a:rPr lang="en-US" sz="1800" dirty="0">
                <a:latin typeface="Times" charset="0"/>
              </a:rPr>
              <a:t>with the white arches </a:t>
            </a:r>
            <a:r>
              <a:rPr lang="en-US" sz="1800" b="1" dirty="0">
                <a:latin typeface="Times" charset="0"/>
              </a:rPr>
              <a:t>near the town of </a:t>
            </a:r>
            <a:r>
              <a:rPr lang="en-US" sz="1800" b="1" dirty="0" err="1">
                <a:latin typeface="Times" charset="0"/>
              </a:rPr>
              <a:t>Kölliken</a:t>
            </a:r>
            <a:r>
              <a:rPr lang="en-US" sz="1800" dirty="0">
                <a:latin typeface="Times" charset="0"/>
              </a:rPr>
              <a:t>.</a:t>
            </a:r>
          </a:p>
        </p:txBody>
      </p:sp>
      <p:sp>
        <p:nvSpPr>
          <p:cNvPr id="48131" name="Foliennummernplatzhalt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058" indent="-285407">
              <a:defRPr sz="2400">
                <a:solidFill>
                  <a:schemeClr val="tx1"/>
                </a:solidFill>
                <a:latin typeface="Arial" charset="0"/>
                <a:ea typeface="ＭＳ Ｐゴシック" charset="0"/>
              </a:defRPr>
            </a:lvl2pPr>
            <a:lvl3pPr marL="1141628" indent="-228326">
              <a:defRPr sz="2400">
                <a:solidFill>
                  <a:schemeClr val="tx1"/>
                </a:solidFill>
                <a:latin typeface="Arial" charset="0"/>
                <a:ea typeface="ＭＳ Ｐゴシック" charset="0"/>
              </a:defRPr>
            </a:lvl3pPr>
            <a:lvl4pPr marL="1598280" indent="-228326">
              <a:defRPr sz="2400">
                <a:solidFill>
                  <a:schemeClr val="tx1"/>
                </a:solidFill>
                <a:latin typeface="Arial" charset="0"/>
                <a:ea typeface="ＭＳ Ｐゴシック" charset="0"/>
              </a:defRPr>
            </a:lvl4pPr>
            <a:lvl5pPr marL="2054931" indent="-228326">
              <a:defRPr sz="2400">
                <a:solidFill>
                  <a:schemeClr val="tx1"/>
                </a:solidFill>
                <a:latin typeface="Arial" charset="0"/>
                <a:ea typeface="ＭＳ Ｐゴシック" charset="0"/>
              </a:defRPr>
            </a:lvl5pPr>
            <a:lvl6pPr marL="2511582" indent="-228326" eaLnBrk="0" fontAlgn="base" hangingPunct="0">
              <a:spcBef>
                <a:spcPct val="0"/>
              </a:spcBef>
              <a:spcAft>
                <a:spcPct val="0"/>
              </a:spcAft>
              <a:defRPr sz="2400">
                <a:solidFill>
                  <a:schemeClr val="tx1"/>
                </a:solidFill>
                <a:latin typeface="Arial" charset="0"/>
                <a:ea typeface="ＭＳ Ｐゴシック" charset="0"/>
              </a:defRPr>
            </a:lvl6pPr>
            <a:lvl7pPr marL="2968234" indent="-228326" eaLnBrk="0" fontAlgn="base" hangingPunct="0">
              <a:spcBef>
                <a:spcPct val="0"/>
              </a:spcBef>
              <a:spcAft>
                <a:spcPct val="0"/>
              </a:spcAft>
              <a:defRPr sz="2400">
                <a:solidFill>
                  <a:schemeClr val="tx1"/>
                </a:solidFill>
                <a:latin typeface="Arial" charset="0"/>
                <a:ea typeface="ＭＳ Ｐゴシック" charset="0"/>
              </a:defRPr>
            </a:lvl7pPr>
            <a:lvl8pPr marL="3424885" indent="-228326" eaLnBrk="0" fontAlgn="base" hangingPunct="0">
              <a:spcBef>
                <a:spcPct val="0"/>
              </a:spcBef>
              <a:spcAft>
                <a:spcPct val="0"/>
              </a:spcAft>
              <a:defRPr sz="2400">
                <a:solidFill>
                  <a:schemeClr val="tx1"/>
                </a:solidFill>
                <a:latin typeface="Arial" charset="0"/>
                <a:ea typeface="ＭＳ Ｐゴシック" charset="0"/>
              </a:defRPr>
            </a:lvl8pPr>
            <a:lvl9pPr marL="3881537" indent="-228326" eaLnBrk="0" fontAlgn="base" hangingPunct="0">
              <a:spcBef>
                <a:spcPct val="0"/>
              </a:spcBef>
              <a:spcAft>
                <a:spcPct val="0"/>
              </a:spcAft>
              <a:defRPr sz="2400">
                <a:solidFill>
                  <a:schemeClr val="tx1"/>
                </a:solidFill>
                <a:latin typeface="Arial" charset="0"/>
                <a:ea typeface="ＭＳ Ｐゴシック" charset="0"/>
              </a:defRPr>
            </a:lvl9pPr>
          </a:lstStyle>
          <a:p>
            <a:fld id="{D1955A73-CE55-DC4D-B266-978EED905525}" type="slidenum">
              <a:rPr lang="de-CH" sz="1200">
                <a:latin typeface="Times" charset="0"/>
              </a:rPr>
              <a:pPr/>
              <a:t>22</a:t>
            </a:fld>
            <a:endParaRPr lang="de-CH" sz="1200">
              <a:latin typeface="Times" charset="0"/>
            </a:endParaRPr>
          </a:p>
        </p:txBody>
      </p:sp>
    </p:spTree>
    <p:extLst>
      <p:ext uri="{BB962C8B-B14F-4D97-AF65-F5344CB8AC3E}">
        <p14:creationId xmlns:p14="http://schemas.microsoft.com/office/powerpoint/2010/main" val="7109281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Folienbildplatzhalter 1"/>
          <p:cNvSpPr>
            <a:spLocks noGrp="1" noRot="1" noChangeAspect="1" noTextEdit="1"/>
          </p:cNvSpPr>
          <p:nvPr>
            <p:ph type="sldImg"/>
          </p:nvPr>
        </p:nvSpPr>
        <p:spPr>
          <a:ln/>
        </p:spPr>
      </p:sp>
      <p:sp>
        <p:nvSpPr>
          <p:cNvPr id="50178" name="Notizenplatzhalt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1800">
                <a:latin typeface="Times" charset="0"/>
              </a:rPr>
              <a:t>That‘s what it looked about </a:t>
            </a:r>
            <a:r>
              <a:rPr lang="en-US" sz="1800" b="1">
                <a:latin typeface="Times" charset="0"/>
              </a:rPr>
              <a:t>40 years ago</a:t>
            </a:r>
            <a:r>
              <a:rPr lang="en-US" sz="1800">
                <a:latin typeface="Times" charset="0"/>
              </a:rPr>
              <a:t>.</a:t>
            </a:r>
          </a:p>
          <a:p>
            <a:r>
              <a:rPr lang="en-US" sz="1800">
                <a:latin typeface="Times" charset="0"/>
              </a:rPr>
              <a:t>An </a:t>
            </a:r>
            <a:r>
              <a:rPr lang="en-US" sz="1800" b="1">
                <a:latin typeface="Times" charset="0"/>
              </a:rPr>
              <a:t>old clay pit </a:t>
            </a:r>
            <a:r>
              <a:rPr lang="en-US" sz="1800">
                <a:latin typeface="Times" charset="0"/>
              </a:rPr>
              <a:t>was filled up with </a:t>
            </a:r>
            <a:r>
              <a:rPr lang="en-US" sz="1800" b="1">
                <a:latin typeface="Times" charset="0"/>
              </a:rPr>
              <a:t>hazardous waste </a:t>
            </a:r>
            <a:r>
              <a:rPr lang="en-US" sz="1800">
                <a:latin typeface="Times" charset="0"/>
              </a:rPr>
              <a:t>from the </a:t>
            </a:r>
            <a:r>
              <a:rPr lang="en-US" sz="1800" b="1">
                <a:latin typeface="Times" charset="0"/>
              </a:rPr>
              <a:t>pharmaceutical and chemical industry</a:t>
            </a:r>
            <a:r>
              <a:rPr lang="en-US" sz="1800">
                <a:latin typeface="Times" charset="0"/>
              </a:rPr>
              <a:t>.</a:t>
            </a:r>
          </a:p>
        </p:txBody>
      </p:sp>
      <p:sp>
        <p:nvSpPr>
          <p:cNvPr id="50179" name="Foliennummernplatzhalt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058" indent="-285407">
              <a:defRPr sz="2400">
                <a:solidFill>
                  <a:schemeClr val="tx1"/>
                </a:solidFill>
                <a:latin typeface="Arial" charset="0"/>
                <a:ea typeface="ＭＳ Ｐゴシック" charset="0"/>
              </a:defRPr>
            </a:lvl2pPr>
            <a:lvl3pPr marL="1141628" indent="-228326">
              <a:defRPr sz="2400">
                <a:solidFill>
                  <a:schemeClr val="tx1"/>
                </a:solidFill>
                <a:latin typeface="Arial" charset="0"/>
                <a:ea typeface="ＭＳ Ｐゴシック" charset="0"/>
              </a:defRPr>
            </a:lvl3pPr>
            <a:lvl4pPr marL="1598280" indent="-228326">
              <a:defRPr sz="2400">
                <a:solidFill>
                  <a:schemeClr val="tx1"/>
                </a:solidFill>
                <a:latin typeface="Arial" charset="0"/>
                <a:ea typeface="ＭＳ Ｐゴシック" charset="0"/>
              </a:defRPr>
            </a:lvl4pPr>
            <a:lvl5pPr marL="2054931" indent="-228326">
              <a:defRPr sz="2400">
                <a:solidFill>
                  <a:schemeClr val="tx1"/>
                </a:solidFill>
                <a:latin typeface="Arial" charset="0"/>
                <a:ea typeface="ＭＳ Ｐゴシック" charset="0"/>
              </a:defRPr>
            </a:lvl5pPr>
            <a:lvl6pPr marL="2511582" indent="-228326" eaLnBrk="0" fontAlgn="base" hangingPunct="0">
              <a:spcBef>
                <a:spcPct val="0"/>
              </a:spcBef>
              <a:spcAft>
                <a:spcPct val="0"/>
              </a:spcAft>
              <a:defRPr sz="2400">
                <a:solidFill>
                  <a:schemeClr val="tx1"/>
                </a:solidFill>
                <a:latin typeface="Arial" charset="0"/>
                <a:ea typeface="ＭＳ Ｐゴシック" charset="0"/>
              </a:defRPr>
            </a:lvl6pPr>
            <a:lvl7pPr marL="2968234" indent="-228326" eaLnBrk="0" fontAlgn="base" hangingPunct="0">
              <a:spcBef>
                <a:spcPct val="0"/>
              </a:spcBef>
              <a:spcAft>
                <a:spcPct val="0"/>
              </a:spcAft>
              <a:defRPr sz="2400">
                <a:solidFill>
                  <a:schemeClr val="tx1"/>
                </a:solidFill>
                <a:latin typeface="Arial" charset="0"/>
                <a:ea typeface="ＭＳ Ｐゴシック" charset="0"/>
              </a:defRPr>
            </a:lvl7pPr>
            <a:lvl8pPr marL="3424885" indent="-228326" eaLnBrk="0" fontAlgn="base" hangingPunct="0">
              <a:spcBef>
                <a:spcPct val="0"/>
              </a:spcBef>
              <a:spcAft>
                <a:spcPct val="0"/>
              </a:spcAft>
              <a:defRPr sz="2400">
                <a:solidFill>
                  <a:schemeClr val="tx1"/>
                </a:solidFill>
                <a:latin typeface="Arial" charset="0"/>
                <a:ea typeface="ＭＳ Ｐゴシック" charset="0"/>
              </a:defRPr>
            </a:lvl8pPr>
            <a:lvl9pPr marL="3881537" indent="-228326" eaLnBrk="0" fontAlgn="base" hangingPunct="0">
              <a:spcBef>
                <a:spcPct val="0"/>
              </a:spcBef>
              <a:spcAft>
                <a:spcPct val="0"/>
              </a:spcAft>
              <a:defRPr sz="2400">
                <a:solidFill>
                  <a:schemeClr val="tx1"/>
                </a:solidFill>
                <a:latin typeface="Arial" charset="0"/>
                <a:ea typeface="ＭＳ Ｐゴシック" charset="0"/>
              </a:defRPr>
            </a:lvl9pPr>
          </a:lstStyle>
          <a:p>
            <a:fld id="{A1D9CFC5-1A95-6C4E-8792-53EFFD1BFDA8}" type="slidenum">
              <a:rPr lang="de-CH" sz="1200">
                <a:latin typeface="Times" charset="0"/>
              </a:rPr>
              <a:pPr/>
              <a:t>23</a:t>
            </a:fld>
            <a:endParaRPr lang="de-CH" sz="1200">
              <a:latin typeface="Times" charset="0"/>
            </a:endParaRPr>
          </a:p>
        </p:txBody>
      </p:sp>
    </p:spTree>
    <p:extLst>
      <p:ext uri="{BB962C8B-B14F-4D97-AF65-F5344CB8AC3E}">
        <p14:creationId xmlns:p14="http://schemas.microsoft.com/office/powerpoint/2010/main" val="40635474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Folienbildplatzhalter 1"/>
          <p:cNvSpPr>
            <a:spLocks noGrp="1" noRot="1" noChangeAspect="1"/>
          </p:cNvSpPr>
          <p:nvPr>
            <p:ph type="sldImg"/>
          </p:nvPr>
        </p:nvSpPr>
        <p:spPr>
          <a:ln/>
        </p:spPr>
      </p:sp>
      <p:sp>
        <p:nvSpPr>
          <p:cNvPr id="116738" name="Notizenplatzhalt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1800">
                <a:latin typeface="Times" charset="0"/>
              </a:rPr>
              <a:t>What you see here are the </a:t>
            </a:r>
            <a:r>
              <a:rPr lang="en-US" sz="1800" b="1">
                <a:latin typeface="Times" charset="0"/>
              </a:rPr>
              <a:t>different waste types</a:t>
            </a:r>
            <a:r>
              <a:rPr lang="en-US" sz="1800">
                <a:latin typeface="Times" charset="0"/>
              </a:rPr>
              <a:t>, that were </a:t>
            </a:r>
            <a:r>
              <a:rPr lang="en-US" sz="1800" b="1">
                <a:latin typeface="Times" charset="0"/>
              </a:rPr>
              <a:t>stocked in the landfill</a:t>
            </a:r>
            <a:r>
              <a:rPr lang="en-US" sz="1800">
                <a:latin typeface="Times" charset="0"/>
              </a:rPr>
              <a:t>.</a:t>
            </a:r>
          </a:p>
          <a:p>
            <a:r>
              <a:rPr lang="en-US" sz="1800">
                <a:latin typeface="Times" charset="0"/>
              </a:rPr>
              <a:t>The </a:t>
            </a:r>
            <a:r>
              <a:rPr lang="en-US" sz="1800" b="1">
                <a:latin typeface="Times" charset="0"/>
              </a:rPr>
              <a:t>main problem </a:t>
            </a:r>
            <a:r>
              <a:rPr lang="en-US" sz="1800">
                <a:latin typeface="Times" charset="0"/>
              </a:rPr>
              <a:t>for the </a:t>
            </a:r>
            <a:r>
              <a:rPr lang="en-US" sz="1800" b="1">
                <a:latin typeface="Times" charset="0"/>
              </a:rPr>
              <a:t>environment</a:t>
            </a:r>
            <a:r>
              <a:rPr lang="en-US" sz="1800">
                <a:latin typeface="Times" charset="0"/>
              </a:rPr>
              <a:t> came evidently from the </a:t>
            </a:r>
            <a:r>
              <a:rPr lang="en-US" sz="1800" b="1">
                <a:latin typeface="Times" charset="0"/>
              </a:rPr>
              <a:t>big-bags an the barrels filled with chemical waste</a:t>
            </a:r>
            <a:r>
              <a:rPr lang="en-US" sz="1800">
                <a:latin typeface="Times" charset="0"/>
              </a:rPr>
              <a:t>.</a:t>
            </a:r>
          </a:p>
        </p:txBody>
      </p:sp>
      <p:sp>
        <p:nvSpPr>
          <p:cNvPr id="116739" name="Foliennummernplatzhalt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058" indent="-285407">
              <a:defRPr sz="2400">
                <a:solidFill>
                  <a:schemeClr val="tx1"/>
                </a:solidFill>
                <a:latin typeface="Arial" charset="0"/>
                <a:ea typeface="ＭＳ Ｐゴシック" charset="0"/>
              </a:defRPr>
            </a:lvl2pPr>
            <a:lvl3pPr marL="1141628" indent="-228326">
              <a:defRPr sz="2400">
                <a:solidFill>
                  <a:schemeClr val="tx1"/>
                </a:solidFill>
                <a:latin typeface="Arial" charset="0"/>
                <a:ea typeface="ＭＳ Ｐゴシック" charset="0"/>
              </a:defRPr>
            </a:lvl3pPr>
            <a:lvl4pPr marL="1598280" indent="-228326">
              <a:defRPr sz="2400">
                <a:solidFill>
                  <a:schemeClr val="tx1"/>
                </a:solidFill>
                <a:latin typeface="Arial" charset="0"/>
                <a:ea typeface="ＭＳ Ｐゴシック" charset="0"/>
              </a:defRPr>
            </a:lvl4pPr>
            <a:lvl5pPr marL="2054931" indent="-228326">
              <a:defRPr sz="2400">
                <a:solidFill>
                  <a:schemeClr val="tx1"/>
                </a:solidFill>
                <a:latin typeface="Arial" charset="0"/>
                <a:ea typeface="ＭＳ Ｐゴシック" charset="0"/>
              </a:defRPr>
            </a:lvl5pPr>
            <a:lvl6pPr marL="2511582" indent="-228326" eaLnBrk="0" fontAlgn="base" hangingPunct="0">
              <a:spcBef>
                <a:spcPct val="0"/>
              </a:spcBef>
              <a:spcAft>
                <a:spcPct val="0"/>
              </a:spcAft>
              <a:defRPr sz="2400">
                <a:solidFill>
                  <a:schemeClr val="tx1"/>
                </a:solidFill>
                <a:latin typeface="Arial" charset="0"/>
                <a:ea typeface="ＭＳ Ｐゴシック" charset="0"/>
              </a:defRPr>
            </a:lvl6pPr>
            <a:lvl7pPr marL="2968234" indent="-228326" eaLnBrk="0" fontAlgn="base" hangingPunct="0">
              <a:spcBef>
                <a:spcPct val="0"/>
              </a:spcBef>
              <a:spcAft>
                <a:spcPct val="0"/>
              </a:spcAft>
              <a:defRPr sz="2400">
                <a:solidFill>
                  <a:schemeClr val="tx1"/>
                </a:solidFill>
                <a:latin typeface="Arial" charset="0"/>
                <a:ea typeface="ＭＳ Ｐゴシック" charset="0"/>
              </a:defRPr>
            </a:lvl7pPr>
            <a:lvl8pPr marL="3424885" indent="-228326" eaLnBrk="0" fontAlgn="base" hangingPunct="0">
              <a:spcBef>
                <a:spcPct val="0"/>
              </a:spcBef>
              <a:spcAft>
                <a:spcPct val="0"/>
              </a:spcAft>
              <a:defRPr sz="2400">
                <a:solidFill>
                  <a:schemeClr val="tx1"/>
                </a:solidFill>
                <a:latin typeface="Arial" charset="0"/>
                <a:ea typeface="ＭＳ Ｐゴシック" charset="0"/>
              </a:defRPr>
            </a:lvl8pPr>
            <a:lvl9pPr marL="3881537" indent="-228326" eaLnBrk="0" fontAlgn="base" hangingPunct="0">
              <a:spcBef>
                <a:spcPct val="0"/>
              </a:spcBef>
              <a:spcAft>
                <a:spcPct val="0"/>
              </a:spcAft>
              <a:defRPr sz="2400">
                <a:solidFill>
                  <a:schemeClr val="tx1"/>
                </a:solidFill>
                <a:latin typeface="Arial" charset="0"/>
                <a:ea typeface="ＭＳ Ｐゴシック" charset="0"/>
              </a:defRPr>
            </a:lvl9pPr>
          </a:lstStyle>
          <a:p>
            <a:fld id="{175D54AC-2901-9E4B-812D-89D23AF896B7}" type="slidenum">
              <a:rPr lang="de-CH" sz="1200">
                <a:latin typeface="Times" charset="0"/>
              </a:rPr>
              <a:pPr/>
              <a:t>24</a:t>
            </a:fld>
            <a:endParaRPr lang="de-CH" sz="1200">
              <a:latin typeface="Times" charset="0"/>
            </a:endParaRPr>
          </a:p>
        </p:txBody>
      </p:sp>
    </p:spTree>
    <p:extLst>
      <p:ext uri="{BB962C8B-B14F-4D97-AF65-F5344CB8AC3E}">
        <p14:creationId xmlns:p14="http://schemas.microsoft.com/office/powerpoint/2010/main" val="41012935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Folienbildplatzhalter 1"/>
          <p:cNvSpPr>
            <a:spLocks noGrp="1" noRot="1" noChangeAspect="1" noTextEdit="1"/>
          </p:cNvSpPr>
          <p:nvPr>
            <p:ph type="sldImg"/>
          </p:nvPr>
        </p:nvSpPr>
        <p:spPr>
          <a:ln/>
        </p:spPr>
      </p:sp>
      <p:sp>
        <p:nvSpPr>
          <p:cNvPr id="53250" name="Notizenplatzhalt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1800" dirty="0">
                <a:latin typeface="Times" charset="0"/>
              </a:rPr>
              <a:t>The </a:t>
            </a:r>
            <a:r>
              <a:rPr lang="en-US" sz="1800" b="1" dirty="0">
                <a:latin typeface="Times" charset="0"/>
              </a:rPr>
              <a:t>problem</a:t>
            </a:r>
            <a:r>
              <a:rPr lang="en-US" sz="1800" dirty="0">
                <a:latin typeface="Times" charset="0"/>
              </a:rPr>
              <a:t> was that the underground of the old clay pit, is </a:t>
            </a:r>
            <a:r>
              <a:rPr lang="en-US" sz="1800" b="1" dirty="0">
                <a:latin typeface="Times" charset="0"/>
              </a:rPr>
              <a:t>not only clay </a:t>
            </a:r>
            <a:r>
              <a:rPr lang="en-US" sz="1800" dirty="0">
                <a:latin typeface="Times" charset="0"/>
              </a:rPr>
              <a:t>but a sequence of </a:t>
            </a:r>
            <a:r>
              <a:rPr lang="en-US" sz="1800" b="1" dirty="0">
                <a:latin typeface="Times" charset="0"/>
              </a:rPr>
              <a:t>marl and sandstone.</a:t>
            </a:r>
          </a:p>
          <a:p>
            <a:r>
              <a:rPr lang="en-US" sz="1800" dirty="0">
                <a:latin typeface="Times" charset="0"/>
              </a:rPr>
              <a:t>The </a:t>
            </a:r>
            <a:r>
              <a:rPr lang="en-US" sz="1800" b="1" dirty="0">
                <a:latin typeface="Times" charset="0"/>
              </a:rPr>
              <a:t>percolation water </a:t>
            </a:r>
            <a:r>
              <a:rPr lang="en-US" sz="1800" dirty="0">
                <a:latin typeface="Times" charset="0"/>
              </a:rPr>
              <a:t>of the landfill flowed trough these </a:t>
            </a:r>
            <a:r>
              <a:rPr lang="en-US" sz="1800" b="1" dirty="0">
                <a:latin typeface="Times" charset="0"/>
              </a:rPr>
              <a:t>sandstone-layers </a:t>
            </a:r>
            <a:r>
              <a:rPr lang="en-US" sz="1800" dirty="0">
                <a:latin typeface="Times" charset="0"/>
              </a:rPr>
              <a:t>to the main gravel aquifer.</a:t>
            </a:r>
          </a:p>
        </p:txBody>
      </p:sp>
      <p:sp>
        <p:nvSpPr>
          <p:cNvPr id="53251" name="Foliennummernplatzhalt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058" indent="-285407">
              <a:defRPr sz="2400">
                <a:solidFill>
                  <a:schemeClr val="tx1"/>
                </a:solidFill>
                <a:latin typeface="Arial" charset="0"/>
                <a:ea typeface="ＭＳ Ｐゴシック" charset="0"/>
              </a:defRPr>
            </a:lvl2pPr>
            <a:lvl3pPr marL="1141628" indent="-228326">
              <a:defRPr sz="2400">
                <a:solidFill>
                  <a:schemeClr val="tx1"/>
                </a:solidFill>
                <a:latin typeface="Arial" charset="0"/>
                <a:ea typeface="ＭＳ Ｐゴシック" charset="0"/>
              </a:defRPr>
            </a:lvl3pPr>
            <a:lvl4pPr marL="1598280" indent="-228326">
              <a:defRPr sz="2400">
                <a:solidFill>
                  <a:schemeClr val="tx1"/>
                </a:solidFill>
                <a:latin typeface="Arial" charset="0"/>
                <a:ea typeface="ＭＳ Ｐゴシック" charset="0"/>
              </a:defRPr>
            </a:lvl4pPr>
            <a:lvl5pPr marL="2054931" indent="-228326">
              <a:defRPr sz="2400">
                <a:solidFill>
                  <a:schemeClr val="tx1"/>
                </a:solidFill>
                <a:latin typeface="Arial" charset="0"/>
                <a:ea typeface="ＭＳ Ｐゴシック" charset="0"/>
              </a:defRPr>
            </a:lvl5pPr>
            <a:lvl6pPr marL="2511582" indent="-228326" eaLnBrk="0" fontAlgn="base" hangingPunct="0">
              <a:spcBef>
                <a:spcPct val="0"/>
              </a:spcBef>
              <a:spcAft>
                <a:spcPct val="0"/>
              </a:spcAft>
              <a:defRPr sz="2400">
                <a:solidFill>
                  <a:schemeClr val="tx1"/>
                </a:solidFill>
                <a:latin typeface="Arial" charset="0"/>
                <a:ea typeface="ＭＳ Ｐゴシック" charset="0"/>
              </a:defRPr>
            </a:lvl6pPr>
            <a:lvl7pPr marL="2968234" indent="-228326" eaLnBrk="0" fontAlgn="base" hangingPunct="0">
              <a:spcBef>
                <a:spcPct val="0"/>
              </a:spcBef>
              <a:spcAft>
                <a:spcPct val="0"/>
              </a:spcAft>
              <a:defRPr sz="2400">
                <a:solidFill>
                  <a:schemeClr val="tx1"/>
                </a:solidFill>
                <a:latin typeface="Arial" charset="0"/>
                <a:ea typeface="ＭＳ Ｐゴシック" charset="0"/>
              </a:defRPr>
            </a:lvl7pPr>
            <a:lvl8pPr marL="3424885" indent="-228326" eaLnBrk="0" fontAlgn="base" hangingPunct="0">
              <a:spcBef>
                <a:spcPct val="0"/>
              </a:spcBef>
              <a:spcAft>
                <a:spcPct val="0"/>
              </a:spcAft>
              <a:defRPr sz="2400">
                <a:solidFill>
                  <a:schemeClr val="tx1"/>
                </a:solidFill>
                <a:latin typeface="Arial" charset="0"/>
                <a:ea typeface="ＭＳ Ｐゴシック" charset="0"/>
              </a:defRPr>
            </a:lvl8pPr>
            <a:lvl9pPr marL="3881537" indent="-228326" eaLnBrk="0" fontAlgn="base" hangingPunct="0">
              <a:spcBef>
                <a:spcPct val="0"/>
              </a:spcBef>
              <a:spcAft>
                <a:spcPct val="0"/>
              </a:spcAft>
              <a:defRPr sz="2400">
                <a:solidFill>
                  <a:schemeClr val="tx1"/>
                </a:solidFill>
                <a:latin typeface="Arial" charset="0"/>
                <a:ea typeface="ＭＳ Ｐゴシック" charset="0"/>
              </a:defRPr>
            </a:lvl9pPr>
          </a:lstStyle>
          <a:p>
            <a:fld id="{95A0198C-D55C-D549-8028-04D283FCAF48}" type="slidenum">
              <a:rPr lang="de-CH" sz="1200">
                <a:latin typeface="Times" charset="0"/>
              </a:rPr>
              <a:pPr/>
              <a:t>25</a:t>
            </a:fld>
            <a:endParaRPr lang="de-CH" sz="1200">
              <a:latin typeface="Times" charset="0"/>
            </a:endParaRPr>
          </a:p>
        </p:txBody>
      </p:sp>
    </p:spTree>
    <p:extLst>
      <p:ext uri="{BB962C8B-B14F-4D97-AF65-F5344CB8AC3E}">
        <p14:creationId xmlns:p14="http://schemas.microsoft.com/office/powerpoint/2010/main" val="2973350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Folienbildplatzhalter 1"/>
          <p:cNvSpPr>
            <a:spLocks noGrp="1" noRot="1" noChangeAspect="1" noTextEdit="1"/>
          </p:cNvSpPr>
          <p:nvPr>
            <p:ph type="sldImg"/>
          </p:nvPr>
        </p:nvSpPr>
        <p:spPr>
          <a:ln/>
        </p:spPr>
      </p:sp>
      <p:sp>
        <p:nvSpPr>
          <p:cNvPr id="55298" name="Notizenplatzhalt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1800" dirty="0">
                <a:latin typeface="Times" charset="0"/>
              </a:rPr>
              <a:t>The subsequent monitoring of the landfill showed that the </a:t>
            </a:r>
            <a:r>
              <a:rPr lang="en-US" sz="1800" b="1" dirty="0">
                <a:latin typeface="Times" charset="0"/>
              </a:rPr>
              <a:t>pollutants</a:t>
            </a:r>
            <a:r>
              <a:rPr lang="en-US" sz="1800" dirty="0">
                <a:latin typeface="Times" charset="0"/>
              </a:rPr>
              <a:t> were </a:t>
            </a:r>
            <a:r>
              <a:rPr lang="en-US" sz="1800" b="1" dirty="0">
                <a:latin typeface="Times" charset="0"/>
              </a:rPr>
              <a:t>progressively spreading </a:t>
            </a:r>
            <a:r>
              <a:rPr lang="en-US" sz="1800" dirty="0">
                <a:latin typeface="Times" charset="0"/>
              </a:rPr>
              <a:t>in the groundwater.</a:t>
            </a:r>
          </a:p>
        </p:txBody>
      </p:sp>
      <p:sp>
        <p:nvSpPr>
          <p:cNvPr id="55299" name="Foliennummernplatzhalt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058" indent="-285407">
              <a:defRPr sz="2400">
                <a:solidFill>
                  <a:schemeClr val="tx1"/>
                </a:solidFill>
                <a:latin typeface="Arial" charset="0"/>
                <a:ea typeface="ＭＳ Ｐゴシック" charset="0"/>
              </a:defRPr>
            </a:lvl2pPr>
            <a:lvl3pPr marL="1141628" indent="-228326">
              <a:defRPr sz="2400">
                <a:solidFill>
                  <a:schemeClr val="tx1"/>
                </a:solidFill>
                <a:latin typeface="Arial" charset="0"/>
                <a:ea typeface="ＭＳ Ｐゴシック" charset="0"/>
              </a:defRPr>
            </a:lvl3pPr>
            <a:lvl4pPr marL="1598280" indent="-228326">
              <a:defRPr sz="2400">
                <a:solidFill>
                  <a:schemeClr val="tx1"/>
                </a:solidFill>
                <a:latin typeface="Arial" charset="0"/>
                <a:ea typeface="ＭＳ Ｐゴシック" charset="0"/>
              </a:defRPr>
            </a:lvl4pPr>
            <a:lvl5pPr marL="2054931" indent="-228326">
              <a:defRPr sz="2400">
                <a:solidFill>
                  <a:schemeClr val="tx1"/>
                </a:solidFill>
                <a:latin typeface="Arial" charset="0"/>
                <a:ea typeface="ＭＳ Ｐゴシック" charset="0"/>
              </a:defRPr>
            </a:lvl5pPr>
            <a:lvl6pPr marL="2511582" indent="-228326" eaLnBrk="0" fontAlgn="base" hangingPunct="0">
              <a:spcBef>
                <a:spcPct val="0"/>
              </a:spcBef>
              <a:spcAft>
                <a:spcPct val="0"/>
              </a:spcAft>
              <a:defRPr sz="2400">
                <a:solidFill>
                  <a:schemeClr val="tx1"/>
                </a:solidFill>
                <a:latin typeface="Arial" charset="0"/>
                <a:ea typeface="ＭＳ Ｐゴシック" charset="0"/>
              </a:defRPr>
            </a:lvl6pPr>
            <a:lvl7pPr marL="2968234" indent="-228326" eaLnBrk="0" fontAlgn="base" hangingPunct="0">
              <a:spcBef>
                <a:spcPct val="0"/>
              </a:spcBef>
              <a:spcAft>
                <a:spcPct val="0"/>
              </a:spcAft>
              <a:defRPr sz="2400">
                <a:solidFill>
                  <a:schemeClr val="tx1"/>
                </a:solidFill>
                <a:latin typeface="Arial" charset="0"/>
                <a:ea typeface="ＭＳ Ｐゴシック" charset="0"/>
              </a:defRPr>
            </a:lvl7pPr>
            <a:lvl8pPr marL="3424885" indent="-228326" eaLnBrk="0" fontAlgn="base" hangingPunct="0">
              <a:spcBef>
                <a:spcPct val="0"/>
              </a:spcBef>
              <a:spcAft>
                <a:spcPct val="0"/>
              </a:spcAft>
              <a:defRPr sz="2400">
                <a:solidFill>
                  <a:schemeClr val="tx1"/>
                </a:solidFill>
                <a:latin typeface="Arial" charset="0"/>
                <a:ea typeface="ＭＳ Ｐゴシック" charset="0"/>
              </a:defRPr>
            </a:lvl8pPr>
            <a:lvl9pPr marL="3881537" indent="-228326" eaLnBrk="0" fontAlgn="base" hangingPunct="0">
              <a:spcBef>
                <a:spcPct val="0"/>
              </a:spcBef>
              <a:spcAft>
                <a:spcPct val="0"/>
              </a:spcAft>
              <a:defRPr sz="2400">
                <a:solidFill>
                  <a:schemeClr val="tx1"/>
                </a:solidFill>
                <a:latin typeface="Arial" charset="0"/>
                <a:ea typeface="ＭＳ Ｐゴシック" charset="0"/>
              </a:defRPr>
            </a:lvl9pPr>
          </a:lstStyle>
          <a:p>
            <a:fld id="{08A273CD-CF70-5645-846D-895D915A18A4}" type="slidenum">
              <a:rPr lang="de-CH" sz="1200">
                <a:latin typeface="Times" charset="0"/>
              </a:rPr>
              <a:pPr/>
              <a:t>26</a:t>
            </a:fld>
            <a:endParaRPr lang="de-CH" sz="1200">
              <a:latin typeface="Times" charset="0"/>
            </a:endParaRPr>
          </a:p>
        </p:txBody>
      </p:sp>
    </p:spTree>
    <p:extLst>
      <p:ext uri="{BB962C8B-B14F-4D97-AF65-F5344CB8AC3E}">
        <p14:creationId xmlns:p14="http://schemas.microsoft.com/office/powerpoint/2010/main" val="2933354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Folienbildplatzhalter 1"/>
          <p:cNvSpPr>
            <a:spLocks noGrp="1" noRot="1" noChangeAspect="1" noTextEdit="1"/>
          </p:cNvSpPr>
          <p:nvPr>
            <p:ph type="sldImg"/>
          </p:nvPr>
        </p:nvSpPr>
        <p:spPr>
          <a:ln/>
        </p:spPr>
      </p:sp>
      <p:sp>
        <p:nvSpPr>
          <p:cNvPr id="57346" name="Notizenplatzhalt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1800" dirty="0">
                <a:latin typeface="Times" charset="0"/>
              </a:rPr>
              <a:t>An </a:t>
            </a:r>
            <a:r>
              <a:rPr lang="en-US" sz="1800" b="1" dirty="0">
                <a:latin typeface="Times" charset="0"/>
              </a:rPr>
              <a:t>evaluation</a:t>
            </a:r>
            <a:r>
              <a:rPr lang="en-US" sz="1800" dirty="0">
                <a:latin typeface="Times" charset="0"/>
              </a:rPr>
              <a:t> of different remediation </a:t>
            </a:r>
            <a:r>
              <a:rPr lang="en-US" sz="1800" b="1" dirty="0">
                <a:latin typeface="Times" charset="0"/>
              </a:rPr>
              <a:t>technologies</a:t>
            </a:r>
            <a:r>
              <a:rPr lang="en-US" sz="1800" dirty="0">
                <a:latin typeface="Times" charset="0"/>
              </a:rPr>
              <a:t> was made at the </a:t>
            </a:r>
            <a:r>
              <a:rPr lang="en-US" sz="1800" b="1" dirty="0">
                <a:latin typeface="Times" charset="0"/>
              </a:rPr>
              <a:t>end of the last century</a:t>
            </a:r>
            <a:r>
              <a:rPr lang="en-US" sz="1800" dirty="0">
                <a:latin typeface="Times" charset="0"/>
              </a:rPr>
              <a:t>.</a:t>
            </a:r>
          </a:p>
          <a:p>
            <a:r>
              <a:rPr lang="en-US" sz="1800" dirty="0">
                <a:latin typeface="Times" charset="0"/>
              </a:rPr>
              <a:t>This showed, that a </a:t>
            </a:r>
            <a:r>
              <a:rPr lang="en-US" sz="1800" b="1" dirty="0">
                <a:latin typeface="Times" charset="0"/>
              </a:rPr>
              <a:t>containment</a:t>
            </a:r>
            <a:r>
              <a:rPr lang="en-US" sz="1800" dirty="0">
                <a:latin typeface="Times" charset="0"/>
              </a:rPr>
              <a:t> would have to be maintained for </a:t>
            </a:r>
            <a:r>
              <a:rPr lang="en-US" sz="1800" b="1" dirty="0">
                <a:latin typeface="Times" charset="0"/>
              </a:rPr>
              <a:t>very long time,</a:t>
            </a:r>
          </a:p>
          <a:p>
            <a:r>
              <a:rPr lang="en-US" sz="1800" dirty="0">
                <a:latin typeface="Times" charset="0"/>
              </a:rPr>
              <a:t>and over 100 to 150 years it would be </a:t>
            </a:r>
            <a:r>
              <a:rPr lang="en-US" sz="1800" b="1" dirty="0">
                <a:latin typeface="Times" charset="0"/>
              </a:rPr>
              <a:t>more expensive than a short termed decontamination</a:t>
            </a:r>
            <a:r>
              <a:rPr lang="en-US" sz="1800" dirty="0">
                <a:latin typeface="Times" charset="0"/>
              </a:rPr>
              <a:t>.</a:t>
            </a:r>
          </a:p>
          <a:p>
            <a:endParaRPr lang="en-US" sz="1800" dirty="0">
              <a:latin typeface="Times" charset="0"/>
            </a:endParaRPr>
          </a:p>
          <a:p>
            <a:r>
              <a:rPr lang="en-US" sz="1800" dirty="0">
                <a:latin typeface="Times" charset="0"/>
              </a:rPr>
              <a:t>Proverb: </a:t>
            </a:r>
            <a:r>
              <a:rPr lang="en-US" sz="1800" b="1" dirty="0">
                <a:latin typeface="Times" charset="0"/>
              </a:rPr>
              <a:t>It’s better to make a painful break, than to draw out the agony</a:t>
            </a:r>
            <a:r>
              <a:rPr lang="en-US" sz="1800" dirty="0">
                <a:latin typeface="Times" charset="0"/>
              </a:rPr>
              <a:t>.</a:t>
            </a:r>
          </a:p>
        </p:txBody>
      </p:sp>
      <p:sp>
        <p:nvSpPr>
          <p:cNvPr id="57347" name="Foliennummernplatzhalt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058" indent="-285407">
              <a:defRPr sz="2400">
                <a:solidFill>
                  <a:schemeClr val="tx1"/>
                </a:solidFill>
                <a:latin typeface="Arial" charset="0"/>
                <a:ea typeface="ＭＳ Ｐゴシック" charset="0"/>
              </a:defRPr>
            </a:lvl2pPr>
            <a:lvl3pPr marL="1141628" indent="-228326">
              <a:defRPr sz="2400">
                <a:solidFill>
                  <a:schemeClr val="tx1"/>
                </a:solidFill>
                <a:latin typeface="Arial" charset="0"/>
                <a:ea typeface="ＭＳ Ｐゴシック" charset="0"/>
              </a:defRPr>
            </a:lvl3pPr>
            <a:lvl4pPr marL="1598280" indent="-228326">
              <a:defRPr sz="2400">
                <a:solidFill>
                  <a:schemeClr val="tx1"/>
                </a:solidFill>
                <a:latin typeface="Arial" charset="0"/>
                <a:ea typeface="ＭＳ Ｐゴシック" charset="0"/>
              </a:defRPr>
            </a:lvl4pPr>
            <a:lvl5pPr marL="2054931" indent="-228326">
              <a:defRPr sz="2400">
                <a:solidFill>
                  <a:schemeClr val="tx1"/>
                </a:solidFill>
                <a:latin typeface="Arial" charset="0"/>
                <a:ea typeface="ＭＳ Ｐゴシック" charset="0"/>
              </a:defRPr>
            </a:lvl5pPr>
            <a:lvl6pPr marL="2511582" indent="-228326" eaLnBrk="0" fontAlgn="base" hangingPunct="0">
              <a:spcBef>
                <a:spcPct val="0"/>
              </a:spcBef>
              <a:spcAft>
                <a:spcPct val="0"/>
              </a:spcAft>
              <a:defRPr sz="2400">
                <a:solidFill>
                  <a:schemeClr val="tx1"/>
                </a:solidFill>
                <a:latin typeface="Arial" charset="0"/>
                <a:ea typeface="ＭＳ Ｐゴシック" charset="0"/>
              </a:defRPr>
            </a:lvl6pPr>
            <a:lvl7pPr marL="2968234" indent="-228326" eaLnBrk="0" fontAlgn="base" hangingPunct="0">
              <a:spcBef>
                <a:spcPct val="0"/>
              </a:spcBef>
              <a:spcAft>
                <a:spcPct val="0"/>
              </a:spcAft>
              <a:defRPr sz="2400">
                <a:solidFill>
                  <a:schemeClr val="tx1"/>
                </a:solidFill>
                <a:latin typeface="Arial" charset="0"/>
                <a:ea typeface="ＭＳ Ｐゴシック" charset="0"/>
              </a:defRPr>
            </a:lvl7pPr>
            <a:lvl8pPr marL="3424885" indent="-228326" eaLnBrk="0" fontAlgn="base" hangingPunct="0">
              <a:spcBef>
                <a:spcPct val="0"/>
              </a:spcBef>
              <a:spcAft>
                <a:spcPct val="0"/>
              </a:spcAft>
              <a:defRPr sz="2400">
                <a:solidFill>
                  <a:schemeClr val="tx1"/>
                </a:solidFill>
                <a:latin typeface="Arial" charset="0"/>
                <a:ea typeface="ＭＳ Ｐゴシック" charset="0"/>
              </a:defRPr>
            </a:lvl8pPr>
            <a:lvl9pPr marL="3881537" indent="-228326" eaLnBrk="0" fontAlgn="base" hangingPunct="0">
              <a:spcBef>
                <a:spcPct val="0"/>
              </a:spcBef>
              <a:spcAft>
                <a:spcPct val="0"/>
              </a:spcAft>
              <a:defRPr sz="2400">
                <a:solidFill>
                  <a:schemeClr val="tx1"/>
                </a:solidFill>
                <a:latin typeface="Arial" charset="0"/>
                <a:ea typeface="ＭＳ Ｐゴシック" charset="0"/>
              </a:defRPr>
            </a:lvl9pPr>
          </a:lstStyle>
          <a:p>
            <a:fld id="{E6F8FAA7-2BE6-334A-9D76-DA37A0F93980}" type="slidenum">
              <a:rPr lang="de-CH" sz="1200">
                <a:latin typeface="Times" charset="0"/>
              </a:rPr>
              <a:pPr/>
              <a:t>27</a:t>
            </a:fld>
            <a:endParaRPr lang="de-CH" sz="1200">
              <a:latin typeface="Times" charset="0"/>
            </a:endParaRPr>
          </a:p>
        </p:txBody>
      </p:sp>
    </p:spTree>
    <p:extLst>
      <p:ext uri="{BB962C8B-B14F-4D97-AF65-F5344CB8AC3E}">
        <p14:creationId xmlns:p14="http://schemas.microsoft.com/office/powerpoint/2010/main" val="29627226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Folienbildplatzhalter 1"/>
          <p:cNvSpPr>
            <a:spLocks noGrp="1" noRot="1" noChangeAspect="1" noTextEdit="1"/>
          </p:cNvSpPr>
          <p:nvPr>
            <p:ph type="sldImg"/>
          </p:nvPr>
        </p:nvSpPr>
        <p:spPr>
          <a:ln/>
        </p:spPr>
      </p:sp>
      <p:sp>
        <p:nvSpPr>
          <p:cNvPr id="59394" name="Notizenplatzhalt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1800" dirty="0">
                <a:latin typeface="Times" charset="0"/>
              </a:rPr>
              <a:t>To contain the </a:t>
            </a:r>
            <a:r>
              <a:rPr lang="en-US" sz="1800" b="1" dirty="0">
                <a:latin typeface="Times" charset="0"/>
              </a:rPr>
              <a:t>dust- and the smell </a:t>
            </a:r>
            <a:r>
              <a:rPr lang="en-US" sz="1800" dirty="0">
                <a:latin typeface="Times" charset="0"/>
              </a:rPr>
              <a:t>first of all the consortium installed a big hall.</a:t>
            </a:r>
          </a:p>
          <a:p>
            <a:r>
              <a:rPr lang="en-US" sz="1800" dirty="0">
                <a:latin typeface="Times" charset="0"/>
              </a:rPr>
              <a:t>This hall was put under a </a:t>
            </a:r>
            <a:r>
              <a:rPr lang="en-US" sz="1800" b="1" dirty="0">
                <a:latin typeface="Times" charset="0"/>
              </a:rPr>
              <a:t>negative pressure </a:t>
            </a:r>
            <a:r>
              <a:rPr lang="en-US" sz="1800" dirty="0">
                <a:latin typeface="Times" charset="0"/>
              </a:rPr>
              <a:t>and a sophisticated filter plant cleaned the air.</a:t>
            </a:r>
          </a:p>
          <a:p>
            <a:r>
              <a:rPr lang="en-US" sz="1800" dirty="0">
                <a:latin typeface="Times" charset="0"/>
              </a:rPr>
              <a:t>You see here the huge dimension of this </a:t>
            </a:r>
            <a:r>
              <a:rPr lang="en-US" sz="1800" b="1" dirty="0" err="1">
                <a:latin typeface="Times" charset="0"/>
              </a:rPr>
              <a:t>pillarless</a:t>
            </a:r>
            <a:r>
              <a:rPr lang="en-US" sz="1800" b="1" dirty="0">
                <a:latin typeface="Times" charset="0"/>
              </a:rPr>
              <a:t> hall</a:t>
            </a:r>
            <a:r>
              <a:rPr lang="en-US" sz="1800" dirty="0">
                <a:latin typeface="Times" charset="0"/>
              </a:rPr>
              <a:t>.</a:t>
            </a:r>
          </a:p>
        </p:txBody>
      </p:sp>
      <p:sp>
        <p:nvSpPr>
          <p:cNvPr id="59395" name="Foliennummernplatzhalt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058" indent="-285407">
              <a:defRPr sz="2400">
                <a:solidFill>
                  <a:schemeClr val="tx1"/>
                </a:solidFill>
                <a:latin typeface="Arial" charset="0"/>
                <a:ea typeface="ＭＳ Ｐゴシック" charset="0"/>
              </a:defRPr>
            </a:lvl2pPr>
            <a:lvl3pPr marL="1141628" indent="-228326">
              <a:defRPr sz="2400">
                <a:solidFill>
                  <a:schemeClr val="tx1"/>
                </a:solidFill>
                <a:latin typeface="Arial" charset="0"/>
                <a:ea typeface="ＭＳ Ｐゴシック" charset="0"/>
              </a:defRPr>
            </a:lvl3pPr>
            <a:lvl4pPr marL="1598280" indent="-228326">
              <a:defRPr sz="2400">
                <a:solidFill>
                  <a:schemeClr val="tx1"/>
                </a:solidFill>
                <a:latin typeface="Arial" charset="0"/>
                <a:ea typeface="ＭＳ Ｐゴシック" charset="0"/>
              </a:defRPr>
            </a:lvl4pPr>
            <a:lvl5pPr marL="2054931" indent="-228326">
              <a:defRPr sz="2400">
                <a:solidFill>
                  <a:schemeClr val="tx1"/>
                </a:solidFill>
                <a:latin typeface="Arial" charset="0"/>
                <a:ea typeface="ＭＳ Ｐゴシック" charset="0"/>
              </a:defRPr>
            </a:lvl5pPr>
            <a:lvl6pPr marL="2511582" indent="-228326" eaLnBrk="0" fontAlgn="base" hangingPunct="0">
              <a:spcBef>
                <a:spcPct val="0"/>
              </a:spcBef>
              <a:spcAft>
                <a:spcPct val="0"/>
              </a:spcAft>
              <a:defRPr sz="2400">
                <a:solidFill>
                  <a:schemeClr val="tx1"/>
                </a:solidFill>
                <a:latin typeface="Arial" charset="0"/>
                <a:ea typeface="ＭＳ Ｐゴシック" charset="0"/>
              </a:defRPr>
            </a:lvl6pPr>
            <a:lvl7pPr marL="2968234" indent="-228326" eaLnBrk="0" fontAlgn="base" hangingPunct="0">
              <a:spcBef>
                <a:spcPct val="0"/>
              </a:spcBef>
              <a:spcAft>
                <a:spcPct val="0"/>
              </a:spcAft>
              <a:defRPr sz="2400">
                <a:solidFill>
                  <a:schemeClr val="tx1"/>
                </a:solidFill>
                <a:latin typeface="Arial" charset="0"/>
                <a:ea typeface="ＭＳ Ｐゴシック" charset="0"/>
              </a:defRPr>
            </a:lvl7pPr>
            <a:lvl8pPr marL="3424885" indent="-228326" eaLnBrk="0" fontAlgn="base" hangingPunct="0">
              <a:spcBef>
                <a:spcPct val="0"/>
              </a:spcBef>
              <a:spcAft>
                <a:spcPct val="0"/>
              </a:spcAft>
              <a:defRPr sz="2400">
                <a:solidFill>
                  <a:schemeClr val="tx1"/>
                </a:solidFill>
                <a:latin typeface="Arial" charset="0"/>
                <a:ea typeface="ＭＳ Ｐゴシック" charset="0"/>
              </a:defRPr>
            </a:lvl8pPr>
            <a:lvl9pPr marL="3881537" indent="-228326" eaLnBrk="0" fontAlgn="base" hangingPunct="0">
              <a:spcBef>
                <a:spcPct val="0"/>
              </a:spcBef>
              <a:spcAft>
                <a:spcPct val="0"/>
              </a:spcAft>
              <a:defRPr sz="2400">
                <a:solidFill>
                  <a:schemeClr val="tx1"/>
                </a:solidFill>
                <a:latin typeface="Arial" charset="0"/>
                <a:ea typeface="ＭＳ Ｐゴシック" charset="0"/>
              </a:defRPr>
            </a:lvl9pPr>
          </a:lstStyle>
          <a:p>
            <a:fld id="{3CDF47D9-2315-A84C-8364-2AC15DAFF72B}" type="slidenum">
              <a:rPr lang="de-CH" sz="1200">
                <a:latin typeface="Times" charset="0"/>
              </a:rPr>
              <a:pPr/>
              <a:t>28</a:t>
            </a:fld>
            <a:endParaRPr lang="de-CH" sz="1200">
              <a:latin typeface="Times" charset="0"/>
            </a:endParaRPr>
          </a:p>
        </p:txBody>
      </p:sp>
    </p:spTree>
    <p:extLst>
      <p:ext uri="{BB962C8B-B14F-4D97-AF65-F5344CB8AC3E}">
        <p14:creationId xmlns:p14="http://schemas.microsoft.com/office/powerpoint/2010/main" val="14823126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Folienbildplatzhalter 1"/>
          <p:cNvSpPr>
            <a:spLocks noGrp="1" noRot="1" noChangeAspect="1" noTextEdit="1"/>
          </p:cNvSpPr>
          <p:nvPr>
            <p:ph type="sldImg"/>
          </p:nvPr>
        </p:nvSpPr>
        <p:spPr>
          <a:ln/>
        </p:spPr>
      </p:sp>
      <p:sp>
        <p:nvSpPr>
          <p:cNvPr id="61442" name="Notizenplatzhalt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1800" dirty="0">
                <a:latin typeface="Times" charset="0"/>
              </a:rPr>
              <a:t>These are the </a:t>
            </a:r>
            <a:r>
              <a:rPr lang="en-US" sz="1800" b="1" dirty="0">
                <a:latin typeface="Times" charset="0"/>
              </a:rPr>
              <a:t>hermetic excavators and docking stations</a:t>
            </a:r>
            <a:r>
              <a:rPr lang="en-US" sz="1800" dirty="0">
                <a:latin typeface="Times" charset="0"/>
              </a:rPr>
              <a:t> needed to protect the </a:t>
            </a:r>
            <a:r>
              <a:rPr lang="en-US" sz="1800" b="1" dirty="0">
                <a:latin typeface="Times" charset="0"/>
              </a:rPr>
              <a:t>working staff</a:t>
            </a:r>
            <a:r>
              <a:rPr lang="en-US" sz="1800" dirty="0">
                <a:latin typeface="Times" charset="0"/>
              </a:rPr>
              <a:t>.</a:t>
            </a:r>
          </a:p>
          <a:p>
            <a:r>
              <a:rPr lang="en-US" sz="1800" b="1" dirty="0">
                <a:latin typeface="Times" charset="0"/>
              </a:rPr>
              <a:t>Nobody worked by foot </a:t>
            </a:r>
            <a:r>
              <a:rPr lang="en-US" sz="1800" dirty="0">
                <a:latin typeface="Times" charset="0"/>
              </a:rPr>
              <a:t>in the hall, everything was done with these machines.</a:t>
            </a:r>
          </a:p>
          <a:p>
            <a:r>
              <a:rPr lang="en-US" sz="1800" dirty="0">
                <a:latin typeface="Times" charset="0"/>
              </a:rPr>
              <a:t>You can see also the </a:t>
            </a:r>
            <a:r>
              <a:rPr lang="en-US" sz="1800" b="1" dirty="0">
                <a:latin typeface="Times" charset="0"/>
              </a:rPr>
              <a:t>air-bottles </a:t>
            </a:r>
            <a:r>
              <a:rPr lang="en-US" sz="1800" dirty="0">
                <a:latin typeface="Times" charset="0"/>
              </a:rPr>
              <a:t>on the machines.</a:t>
            </a:r>
          </a:p>
        </p:txBody>
      </p:sp>
      <p:sp>
        <p:nvSpPr>
          <p:cNvPr id="61443" name="Foliennummernplatzhalt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058" indent="-285407">
              <a:defRPr sz="2400">
                <a:solidFill>
                  <a:schemeClr val="tx1"/>
                </a:solidFill>
                <a:latin typeface="Arial" charset="0"/>
                <a:ea typeface="ＭＳ Ｐゴシック" charset="0"/>
              </a:defRPr>
            </a:lvl2pPr>
            <a:lvl3pPr marL="1141628" indent="-228326">
              <a:defRPr sz="2400">
                <a:solidFill>
                  <a:schemeClr val="tx1"/>
                </a:solidFill>
                <a:latin typeface="Arial" charset="0"/>
                <a:ea typeface="ＭＳ Ｐゴシック" charset="0"/>
              </a:defRPr>
            </a:lvl3pPr>
            <a:lvl4pPr marL="1598280" indent="-228326">
              <a:defRPr sz="2400">
                <a:solidFill>
                  <a:schemeClr val="tx1"/>
                </a:solidFill>
                <a:latin typeface="Arial" charset="0"/>
                <a:ea typeface="ＭＳ Ｐゴシック" charset="0"/>
              </a:defRPr>
            </a:lvl4pPr>
            <a:lvl5pPr marL="2054931" indent="-228326">
              <a:defRPr sz="2400">
                <a:solidFill>
                  <a:schemeClr val="tx1"/>
                </a:solidFill>
                <a:latin typeface="Arial" charset="0"/>
                <a:ea typeface="ＭＳ Ｐゴシック" charset="0"/>
              </a:defRPr>
            </a:lvl5pPr>
            <a:lvl6pPr marL="2511582" indent="-228326" eaLnBrk="0" fontAlgn="base" hangingPunct="0">
              <a:spcBef>
                <a:spcPct val="0"/>
              </a:spcBef>
              <a:spcAft>
                <a:spcPct val="0"/>
              </a:spcAft>
              <a:defRPr sz="2400">
                <a:solidFill>
                  <a:schemeClr val="tx1"/>
                </a:solidFill>
                <a:latin typeface="Arial" charset="0"/>
                <a:ea typeface="ＭＳ Ｐゴシック" charset="0"/>
              </a:defRPr>
            </a:lvl6pPr>
            <a:lvl7pPr marL="2968234" indent="-228326" eaLnBrk="0" fontAlgn="base" hangingPunct="0">
              <a:spcBef>
                <a:spcPct val="0"/>
              </a:spcBef>
              <a:spcAft>
                <a:spcPct val="0"/>
              </a:spcAft>
              <a:defRPr sz="2400">
                <a:solidFill>
                  <a:schemeClr val="tx1"/>
                </a:solidFill>
                <a:latin typeface="Arial" charset="0"/>
                <a:ea typeface="ＭＳ Ｐゴシック" charset="0"/>
              </a:defRPr>
            </a:lvl7pPr>
            <a:lvl8pPr marL="3424885" indent="-228326" eaLnBrk="0" fontAlgn="base" hangingPunct="0">
              <a:spcBef>
                <a:spcPct val="0"/>
              </a:spcBef>
              <a:spcAft>
                <a:spcPct val="0"/>
              </a:spcAft>
              <a:defRPr sz="2400">
                <a:solidFill>
                  <a:schemeClr val="tx1"/>
                </a:solidFill>
                <a:latin typeface="Arial" charset="0"/>
                <a:ea typeface="ＭＳ Ｐゴシック" charset="0"/>
              </a:defRPr>
            </a:lvl8pPr>
            <a:lvl9pPr marL="3881537" indent="-228326" eaLnBrk="0" fontAlgn="base" hangingPunct="0">
              <a:spcBef>
                <a:spcPct val="0"/>
              </a:spcBef>
              <a:spcAft>
                <a:spcPct val="0"/>
              </a:spcAft>
              <a:defRPr sz="2400">
                <a:solidFill>
                  <a:schemeClr val="tx1"/>
                </a:solidFill>
                <a:latin typeface="Arial" charset="0"/>
                <a:ea typeface="ＭＳ Ｐゴシック" charset="0"/>
              </a:defRPr>
            </a:lvl9pPr>
          </a:lstStyle>
          <a:p>
            <a:fld id="{E0FDE9E1-434D-7945-A670-ED3A97BA2FAA}" type="slidenum">
              <a:rPr lang="de-CH" sz="1200">
                <a:latin typeface="Times" charset="0"/>
              </a:rPr>
              <a:pPr/>
              <a:t>29</a:t>
            </a:fld>
            <a:endParaRPr lang="de-CH" sz="1200">
              <a:latin typeface="Times" charset="0"/>
            </a:endParaRPr>
          </a:p>
        </p:txBody>
      </p:sp>
    </p:spTree>
    <p:extLst>
      <p:ext uri="{BB962C8B-B14F-4D97-AF65-F5344CB8AC3E}">
        <p14:creationId xmlns:p14="http://schemas.microsoft.com/office/powerpoint/2010/main" val="26971506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Folienbildplatzhalter 1"/>
          <p:cNvSpPr>
            <a:spLocks noGrp="1" noRot="1" noChangeAspect="1" noTextEdit="1"/>
          </p:cNvSpPr>
          <p:nvPr>
            <p:ph type="sldImg"/>
          </p:nvPr>
        </p:nvSpPr>
        <p:spPr>
          <a:ln/>
        </p:spPr>
      </p:sp>
      <p:sp>
        <p:nvSpPr>
          <p:cNvPr id="9218" name="Notizenplatzhalt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z="1800" dirty="0">
                <a:latin typeface="Times" charset="0"/>
              </a:rPr>
              <a:t>In the next 25 Minutes I want talk to you about these </a:t>
            </a:r>
            <a:r>
              <a:rPr lang="en-US" sz="1800" b="1" dirty="0">
                <a:latin typeface="Times" charset="0"/>
              </a:rPr>
              <a:t>topics</a:t>
            </a:r>
            <a:r>
              <a:rPr lang="en-US" sz="1800" dirty="0">
                <a:latin typeface="Times" charset="0"/>
              </a:rPr>
              <a:t>:</a:t>
            </a:r>
          </a:p>
          <a:p>
            <a:pPr eaLnBrk="1" hangingPunct="1"/>
            <a:r>
              <a:rPr lang="en-US" sz="1800" dirty="0">
                <a:latin typeface="Times" charset="0"/>
              </a:rPr>
              <a:t>As </a:t>
            </a:r>
            <a:r>
              <a:rPr lang="en-US" sz="1800" b="1" dirty="0">
                <a:latin typeface="Times" charset="0"/>
              </a:rPr>
              <a:t>wished by Mr. </a:t>
            </a:r>
            <a:r>
              <a:rPr lang="en-US" sz="1800" b="1" dirty="0" err="1">
                <a:latin typeface="Times" charset="0"/>
              </a:rPr>
              <a:t>Brangulis</a:t>
            </a:r>
            <a:r>
              <a:rPr lang="en-US" sz="1800" b="1" dirty="0">
                <a:latin typeface="Times" charset="0"/>
              </a:rPr>
              <a:t> </a:t>
            </a:r>
            <a:r>
              <a:rPr lang="en-US" sz="1800" dirty="0">
                <a:latin typeface="Times" charset="0"/>
              </a:rPr>
              <a:t>I will tell you something about our legislation,</a:t>
            </a:r>
          </a:p>
          <a:p>
            <a:pPr eaLnBrk="1" hangingPunct="1"/>
            <a:r>
              <a:rPr lang="en-US" sz="1800" dirty="0">
                <a:latin typeface="Times" charset="0"/>
              </a:rPr>
              <a:t>I will </a:t>
            </a:r>
            <a:r>
              <a:rPr lang="en-US" sz="1800" b="1" dirty="0">
                <a:latin typeface="Times" charset="0"/>
              </a:rPr>
              <a:t>show you our register </a:t>
            </a:r>
            <a:r>
              <a:rPr lang="en-US" sz="1800" dirty="0">
                <a:latin typeface="Times" charset="0"/>
              </a:rPr>
              <a:t>of polluted sites</a:t>
            </a:r>
          </a:p>
          <a:p>
            <a:pPr eaLnBrk="1" hangingPunct="1"/>
            <a:r>
              <a:rPr lang="en-US" sz="1800" dirty="0">
                <a:latin typeface="Times" charset="0"/>
              </a:rPr>
              <a:t>How </a:t>
            </a:r>
            <a:r>
              <a:rPr lang="en-US" sz="1800" b="1" dirty="0">
                <a:latin typeface="Times" charset="0"/>
              </a:rPr>
              <a:t>do we finance </a:t>
            </a:r>
            <a:r>
              <a:rPr lang="en-US" sz="1800" dirty="0">
                <a:latin typeface="Times" charset="0"/>
              </a:rPr>
              <a:t>the treatment of our sites</a:t>
            </a:r>
          </a:p>
          <a:p>
            <a:pPr eaLnBrk="1" hangingPunct="1"/>
            <a:r>
              <a:rPr lang="en-US" sz="1800" dirty="0">
                <a:latin typeface="Times" charset="0"/>
              </a:rPr>
              <a:t>Finally the remediation of our </a:t>
            </a:r>
            <a:r>
              <a:rPr lang="en-US" sz="1800" b="1" dirty="0">
                <a:latin typeface="Times" charset="0"/>
              </a:rPr>
              <a:t>in term of costs far biggest contaminated site called</a:t>
            </a:r>
            <a:r>
              <a:rPr lang="en-US" sz="1800" b="1" baseline="0" dirty="0">
                <a:latin typeface="Times" charset="0"/>
              </a:rPr>
              <a:t> SMDK or </a:t>
            </a:r>
            <a:r>
              <a:rPr lang="en-US" sz="1800" b="1" baseline="0" dirty="0" err="1">
                <a:latin typeface="Times" charset="0"/>
              </a:rPr>
              <a:t>Kölliken</a:t>
            </a:r>
            <a:r>
              <a:rPr lang="en-US" sz="1800" b="1" baseline="0" dirty="0">
                <a:latin typeface="Times" charset="0"/>
              </a:rPr>
              <a:t>.</a:t>
            </a:r>
            <a:endParaRPr lang="en-US" sz="1800" b="1" dirty="0">
              <a:latin typeface="Times" charset="0"/>
            </a:endParaRPr>
          </a:p>
        </p:txBody>
      </p:sp>
      <p:sp>
        <p:nvSpPr>
          <p:cNvPr id="9219" name="Foliennummernplatzhalt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058" indent="-285407">
              <a:defRPr sz="2400">
                <a:solidFill>
                  <a:schemeClr val="tx1"/>
                </a:solidFill>
                <a:latin typeface="Arial" charset="0"/>
                <a:ea typeface="ＭＳ Ｐゴシック" charset="0"/>
              </a:defRPr>
            </a:lvl2pPr>
            <a:lvl3pPr marL="1141628" indent="-228326">
              <a:defRPr sz="2400">
                <a:solidFill>
                  <a:schemeClr val="tx1"/>
                </a:solidFill>
                <a:latin typeface="Arial" charset="0"/>
                <a:ea typeface="ＭＳ Ｐゴシック" charset="0"/>
              </a:defRPr>
            </a:lvl3pPr>
            <a:lvl4pPr marL="1598280" indent="-228326">
              <a:defRPr sz="2400">
                <a:solidFill>
                  <a:schemeClr val="tx1"/>
                </a:solidFill>
                <a:latin typeface="Arial" charset="0"/>
                <a:ea typeface="ＭＳ Ｐゴシック" charset="0"/>
              </a:defRPr>
            </a:lvl4pPr>
            <a:lvl5pPr marL="2054931" indent="-228326">
              <a:defRPr sz="2400">
                <a:solidFill>
                  <a:schemeClr val="tx1"/>
                </a:solidFill>
                <a:latin typeface="Arial" charset="0"/>
                <a:ea typeface="ＭＳ Ｐゴシック" charset="0"/>
              </a:defRPr>
            </a:lvl5pPr>
            <a:lvl6pPr marL="2511582" indent="-228326" eaLnBrk="0" fontAlgn="base" hangingPunct="0">
              <a:spcBef>
                <a:spcPct val="0"/>
              </a:spcBef>
              <a:spcAft>
                <a:spcPct val="0"/>
              </a:spcAft>
              <a:defRPr sz="2400">
                <a:solidFill>
                  <a:schemeClr val="tx1"/>
                </a:solidFill>
                <a:latin typeface="Arial" charset="0"/>
                <a:ea typeface="ＭＳ Ｐゴシック" charset="0"/>
              </a:defRPr>
            </a:lvl6pPr>
            <a:lvl7pPr marL="2968234" indent="-228326" eaLnBrk="0" fontAlgn="base" hangingPunct="0">
              <a:spcBef>
                <a:spcPct val="0"/>
              </a:spcBef>
              <a:spcAft>
                <a:spcPct val="0"/>
              </a:spcAft>
              <a:defRPr sz="2400">
                <a:solidFill>
                  <a:schemeClr val="tx1"/>
                </a:solidFill>
                <a:latin typeface="Arial" charset="0"/>
                <a:ea typeface="ＭＳ Ｐゴシック" charset="0"/>
              </a:defRPr>
            </a:lvl7pPr>
            <a:lvl8pPr marL="3424885" indent="-228326" eaLnBrk="0" fontAlgn="base" hangingPunct="0">
              <a:spcBef>
                <a:spcPct val="0"/>
              </a:spcBef>
              <a:spcAft>
                <a:spcPct val="0"/>
              </a:spcAft>
              <a:defRPr sz="2400">
                <a:solidFill>
                  <a:schemeClr val="tx1"/>
                </a:solidFill>
                <a:latin typeface="Arial" charset="0"/>
                <a:ea typeface="ＭＳ Ｐゴシック" charset="0"/>
              </a:defRPr>
            </a:lvl8pPr>
            <a:lvl9pPr marL="3881537" indent="-228326" eaLnBrk="0" fontAlgn="base" hangingPunct="0">
              <a:spcBef>
                <a:spcPct val="0"/>
              </a:spcBef>
              <a:spcAft>
                <a:spcPct val="0"/>
              </a:spcAft>
              <a:defRPr sz="2400">
                <a:solidFill>
                  <a:schemeClr val="tx1"/>
                </a:solidFill>
                <a:latin typeface="Arial" charset="0"/>
                <a:ea typeface="ＭＳ Ｐゴシック" charset="0"/>
              </a:defRPr>
            </a:lvl9pPr>
          </a:lstStyle>
          <a:p>
            <a:fld id="{80F7FA21-08EF-1845-8E73-CA37827EECB1}" type="slidenum">
              <a:rPr lang="de-CH" sz="1200">
                <a:latin typeface="Times" charset="0"/>
              </a:rPr>
              <a:pPr/>
              <a:t>3</a:t>
            </a:fld>
            <a:endParaRPr lang="de-CH" sz="1200">
              <a:latin typeface="Times" charset="0"/>
            </a:endParaRPr>
          </a:p>
        </p:txBody>
      </p:sp>
    </p:spTree>
    <p:extLst>
      <p:ext uri="{BB962C8B-B14F-4D97-AF65-F5344CB8AC3E}">
        <p14:creationId xmlns:p14="http://schemas.microsoft.com/office/powerpoint/2010/main" val="24788972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Folienbildplatzhalter 1"/>
          <p:cNvSpPr>
            <a:spLocks noGrp="1" noRot="1" noChangeAspect="1"/>
          </p:cNvSpPr>
          <p:nvPr>
            <p:ph type="sldImg"/>
          </p:nvPr>
        </p:nvSpPr>
        <p:spPr>
          <a:ln/>
        </p:spPr>
      </p:sp>
      <p:sp>
        <p:nvSpPr>
          <p:cNvPr id="117762" name="Notizenplatzhalt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de-DE" sz="1800" dirty="0" err="1">
                <a:latin typeface="Times" charset="0"/>
              </a:rPr>
              <a:t>That‘s</a:t>
            </a:r>
            <a:r>
              <a:rPr lang="de-DE" sz="1800" dirty="0">
                <a:latin typeface="Times" charset="0"/>
              </a:rPr>
              <a:t> a </a:t>
            </a:r>
            <a:r>
              <a:rPr lang="de-DE" sz="1800" dirty="0" err="1">
                <a:latin typeface="Times" charset="0"/>
              </a:rPr>
              <a:t>view</a:t>
            </a:r>
            <a:r>
              <a:rPr lang="de-DE" sz="1800" baseline="0" dirty="0">
                <a:latin typeface="Times" charset="0"/>
              </a:rPr>
              <a:t> </a:t>
            </a:r>
            <a:r>
              <a:rPr lang="de-DE" sz="1800" baseline="0" dirty="0" err="1">
                <a:latin typeface="Times" charset="0"/>
              </a:rPr>
              <a:t>inside</a:t>
            </a:r>
            <a:r>
              <a:rPr lang="de-DE" sz="1800" baseline="0" dirty="0">
                <a:latin typeface="Times" charset="0"/>
              </a:rPr>
              <a:t> </a:t>
            </a:r>
            <a:r>
              <a:rPr lang="de-DE" sz="1800" baseline="0" dirty="0" err="1">
                <a:latin typeface="Times" charset="0"/>
              </a:rPr>
              <a:t>the</a:t>
            </a:r>
            <a:r>
              <a:rPr lang="de-DE" sz="1800" baseline="0" dirty="0">
                <a:latin typeface="Times" charset="0"/>
              </a:rPr>
              <a:t> hall </a:t>
            </a:r>
            <a:r>
              <a:rPr lang="de-DE" sz="1800" baseline="0" dirty="0" err="1">
                <a:latin typeface="Times" charset="0"/>
              </a:rPr>
              <a:t>from</a:t>
            </a:r>
            <a:r>
              <a:rPr lang="de-DE" sz="1800" baseline="0" dirty="0">
                <a:latin typeface="Times" charset="0"/>
              </a:rPr>
              <a:t> </a:t>
            </a:r>
            <a:r>
              <a:rPr lang="de-DE" sz="1800" baseline="0" dirty="0" err="1">
                <a:latin typeface="Times" charset="0"/>
              </a:rPr>
              <a:t>work</a:t>
            </a:r>
            <a:r>
              <a:rPr lang="de-DE" sz="1800" baseline="0" dirty="0">
                <a:latin typeface="Times" charset="0"/>
              </a:rPr>
              <a:t> in </a:t>
            </a:r>
            <a:r>
              <a:rPr lang="de-DE" sz="1800" baseline="0" dirty="0" err="1">
                <a:latin typeface="Times" charset="0"/>
              </a:rPr>
              <a:t>progress</a:t>
            </a:r>
            <a:r>
              <a:rPr lang="de-DE" sz="1800" baseline="0" dirty="0">
                <a:latin typeface="Times" charset="0"/>
              </a:rPr>
              <a:t>.</a:t>
            </a:r>
            <a:endParaRPr lang="de-DE" sz="1800" dirty="0">
              <a:latin typeface="Times" charset="0"/>
            </a:endParaRPr>
          </a:p>
        </p:txBody>
      </p:sp>
      <p:sp>
        <p:nvSpPr>
          <p:cNvPr id="117763" name="Foliennummernplatzhalt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058" indent="-285407">
              <a:defRPr sz="2400">
                <a:solidFill>
                  <a:schemeClr val="tx1"/>
                </a:solidFill>
                <a:latin typeface="Arial" charset="0"/>
                <a:ea typeface="ＭＳ Ｐゴシック" charset="0"/>
              </a:defRPr>
            </a:lvl2pPr>
            <a:lvl3pPr marL="1141628" indent="-228326">
              <a:defRPr sz="2400">
                <a:solidFill>
                  <a:schemeClr val="tx1"/>
                </a:solidFill>
                <a:latin typeface="Arial" charset="0"/>
                <a:ea typeface="ＭＳ Ｐゴシック" charset="0"/>
              </a:defRPr>
            </a:lvl3pPr>
            <a:lvl4pPr marL="1598280" indent="-228326">
              <a:defRPr sz="2400">
                <a:solidFill>
                  <a:schemeClr val="tx1"/>
                </a:solidFill>
                <a:latin typeface="Arial" charset="0"/>
                <a:ea typeface="ＭＳ Ｐゴシック" charset="0"/>
              </a:defRPr>
            </a:lvl4pPr>
            <a:lvl5pPr marL="2054931" indent="-228326">
              <a:defRPr sz="2400">
                <a:solidFill>
                  <a:schemeClr val="tx1"/>
                </a:solidFill>
                <a:latin typeface="Arial" charset="0"/>
                <a:ea typeface="ＭＳ Ｐゴシック" charset="0"/>
              </a:defRPr>
            </a:lvl5pPr>
            <a:lvl6pPr marL="2511582" indent="-228326" eaLnBrk="0" fontAlgn="base" hangingPunct="0">
              <a:spcBef>
                <a:spcPct val="0"/>
              </a:spcBef>
              <a:spcAft>
                <a:spcPct val="0"/>
              </a:spcAft>
              <a:defRPr sz="2400">
                <a:solidFill>
                  <a:schemeClr val="tx1"/>
                </a:solidFill>
                <a:latin typeface="Arial" charset="0"/>
                <a:ea typeface="ＭＳ Ｐゴシック" charset="0"/>
              </a:defRPr>
            </a:lvl6pPr>
            <a:lvl7pPr marL="2968234" indent="-228326" eaLnBrk="0" fontAlgn="base" hangingPunct="0">
              <a:spcBef>
                <a:spcPct val="0"/>
              </a:spcBef>
              <a:spcAft>
                <a:spcPct val="0"/>
              </a:spcAft>
              <a:defRPr sz="2400">
                <a:solidFill>
                  <a:schemeClr val="tx1"/>
                </a:solidFill>
                <a:latin typeface="Arial" charset="0"/>
                <a:ea typeface="ＭＳ Ｐゴシック" charset="0"/>
              </a:defRPr>
            </a:lvl7pPr>
            <a:lvl8pPr marL="3424885" indent="-228326" eaLnBrk="0" fontAlgn="base" hangingPunct="0">
              <a:spcBef>
                <a:spcPct val="0"/>
              </a:spcBef>
              <a:spcAft>
                <a:spcPct val="0"/>
              </a:spcAft>
              <a:defRPr sz="2400">
                <a:solidFill>
                  <a:schemeClr val="tx1"/>
                </a:solidFill>
                <a:latin typeface="Arial" charset="0"/>
                <a:ea typeface="ＭＳ Ｐゴシック" charset="0"/>
              </a:defRPr>
            </a:lvl8pPr>
            <a:lvl9pPr marL="3881537" indent="-228326" eaLnBrk="0" fontAlgn="base" hangingPunct="0">
              <a:spcBef>
                <a:spcPct val="0"/>
              </a:spcBef>
              <a:spcAft>
                <a:spcPct val="0"/>
              </a:spcAft>
              <a:defRPr sz="2400">
                <a:solidFill>
                  <a:schemeClr val="tx1"/>
                </a:solidFill>
                <a:latin typeface="Arial" charset="0"/>
                <a:ea typeface="ＭＳ Ｐゴシック" charset="0"/>
              </a:defRPr>
            </a:lvl9pPr>
          </a:lstStyle>
          <a:p>
            <a:fld id="{EB33D4C3-07B7-CF43-8647-F54D34DEC9E2}" type="slidenum">
              <a:rPr lang="de-CH" sz="1200">
                <a:latin typeface="Times" charset="0"/>
              </a:rPr>
              <a:pPr/>
              <a:t>30</a:t>
            </a:fld>
            <a:endParaRPr lang="de-CH" sz="1200">
              <a:latin typeface="Times" charset="0"/>
            </a:endParaRPr>
          </a:p>
        </p:txBody>
      </p:sp>
    </p:spTree>
    <p:extLst>
      <p:ext uri="{BB962C8B-B14F-4D97-AF65-F5344CB8AC3E}">
        <p14:creationId xmlns:p14="http://schemas.microsoft.com/office/powerpoint/2010/main" val="22222014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Folienbildplatzhalter 1"/>
          <p:cNvSpPr>
            <a:spLocks noGrp="1" noRot="1" noChangeAspect="1" noTextEdit="1"/>
          </p:cNvSpPr>
          <p:nvPr>
            <p:ph type="sldImg"/>
          </p:nvPr>
        </p:nvSpPr>
        <p:spPr>
          <a:ln/>
        </p:spPr>
      </p:sp>
      <p:sp>
        <p:nvSpPr>
          <p:cNvPr id="63490" name="Notizenplatzhalt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1800" dirty="0">
                <a:latin typeface="Times" charset="0"/>
              </a:rPr>
              <a:t>Every barrel was </a:t>
            </a:r>
            <a:r>
              <a:rPr lang="en-US" sz="1800" b="1" dirty="0">
                <a:latin typeface="Times" charset="0"/>
              </a:rPr>
              <a:t>recovered</a:t>
            </a:r>
            <a:r>
              <a:rPr lang="en-US" sz="1800" dirty="0">
                <a:latin typeface="Times" charset="0"/>
              </a:rPr>
              <a:t> one by one and </a:t>
            </a:r>
            <a:r>
              <a:rPr lang="en-US" sz="1800" b="1" dirty="0">
                <a:latin typeface="Times" charset="0"/>
              </a:rPr>
              <a:t>analyzed by over 100 parameters</a:t>
            </a:r>
            <a:r>
              <a:rPr lang="en-US" sz="1800" dirty="0">
                <a:latin typeface="Times" charset="0"/>
              </a:rPr>
              <a:t>.</a:t>
            </a:r>
          </a:p>
        </p:txBody>
      </p:sp>
      <p:sp>
        <p:nvSpPr>
          <p:cNvPr id="63491" name="Foliennummernplatzhalt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058" indent="-285407">
              <a:defRPr sz="2400">
                <a:solidFill>
                  <a:schemeClr val="tx1"/>
                </a:solidFill>
                <a:latin typeface="Arial" charset="0"/>
                <a:ea typeface="ＭＳ Ｐゴシック" charset="0"/>
              </a:defRPr>
            </a:lvl2pPr>
            <a:lvl3pPr marL="1141628" indent="-228326">
              <a:defRPr sz="2400">
                <a:solidFill>
                  <a:schemeClr val="tx1"/>
                </a:solidFill>
                <a:latin typeface="Arial" charset="0"/>
                <a:ea typeface="ＭＳ Ｐゴシック" charset="0"/>
              </a:defRPr>
            </a:lvl3pPr>
            <a:lvl4pPr marL="1598280" indent="-228326">
              <a:defRPr sz="2400">
                <a:solidFill>
                  <a:schemeClr val="tx1"/>
                </a:solidFill>
                <a:latin typeface="Arial" charset="0"/>
                <a:ea typeface="ＭＳ Ｐゴシック" charset="0"/>
              </a:defRPr>
            </a:lvl4pPr>
            <a:lvl5pPr marL="2054931" indent="-228326">
              <a:defRPr sz="2400">
                <a:solidFill>
                  <a:schemeClr val="tx1"/>
                </a:solidFill>
                <a:latin typeface="Arial" charset="0"/>
                <a:ea typeface="ＭＳ Ｐゴシック" charset="0"/>
              </a:defRPr>
            </a:lvl5pPr>
            <a:lvl6pPr marL="2511582" indent="-228326" eaLnBrk="0" fontAlgn="base" hangingPunct="0">
              <a:spcBef>
                <a:spcPct val="0"/>
              </a:spcBef>
              <a:spcAft>
                <a:spcPct val="0"/>
              </a:spcAft>
              <a:defRPr sz="2400">
                <a:solidFill>
                  <a:schemeClr val="tx1"/>
                </a:solidFill>
                <a:latin typeface="Arial" charset="0"/>
                <a:ea typeface="ＭＳ Ｐゴシック" charset="0"/>
              </a:defRPr>
            </a:lvl6pPr>
            <a:lvl7pPr marL="2968234" indent="-228326" eaLnBrk="0" fontAlgn="base" hangingPunct="0">
              <a:spcBef>
                <a:spcPct val="0"/>
              </a:spcBef>
              <a:spcAft>
                <a:spcPct val="0"/>
              </a:spcAft>
              <a:defRPr sz="2400">
                <a:solidFill>
                  <a:schemeClr val="tx1"/>
                </a:solidFill>
                <a:latin typeface="Arial" charset="0"/>
                <a:ea typeface="ＭＳ Ｐゴシック" charset="0"/>
              </a:defRPr>
            </a:lvl7pPr>
            <a:lvl8pPr marL="3424885" indent="-228326" eaLnBrk="0" fontAlgn="base" hangingPunct="0">
              <a:spcBef>
                <a:spcPct val="0"/>
              </a:spcBef>
              <a:spcAft>
                <a:spcPct val="0"/>
              </a:spcAft>
              <a:defRPr sz="2400">
                <a:solidFill>
                  <a:schemeClr val="tx1"/>
                </a:solidFill>
                <a:latin typeface="Arial" charset="0"/>
                <a:ea typeface="ＭＳ Ｐゴシック" charset="0"/>
              </a:defRPr>
            </a:lvl8pPr>
            <a:lvl9pPr marL="3881537" indent="-228326" eaLnBrk="0" fontAlgn="base" hangingPunct="0">
              <a:spcBef>
                <a:spcPct val="0"/>
              </a:spcBef>
              <a:spcAft>
                <a:spcPct val="0"/>
              </a:spcAft>
              <a:defRPr sz="2400">
                <a:solidFill>
                  <a:schemeClr val="tx1"/>
                </a:solidFill>
                <a:latin typeface="Arial" charset="0"/>
                <a:ea typeface="ＭＳ Ｐゴシック" charset="0"/>
              </a:defRPr>
            </a:lvl9pPr>
          </a:lstStyle>
          <a:p>
            <a:fld id="{8A7D5E40-C8A6-4348-82B9-0AD1649E3ABF}" type="slidenum">
              <a:rPr lang="de-CH" sz="1200">
                <a:latin typeface="Times" charset="0"/>
              </a:rPr>
              <a:pPr/>
              <a:t>31</a:t>
            </a:fld>
            <a:endParaRPr lang="de-CH" sz="1200">
              <a:latin typeface="Times" charset="0"/>
            </a:endParaRPr>
          </a:p>
        </p:txBody>
      </p:sp>
    </p:spTree>
    <p:extLst>
      <p:ext uri="{BB962C8B-B14F-4D97-AF65-F5344CB8AC3E}">
        <p14:creationId xmlns:p14="http://schemas.microsoft.com/office/powerpoint/2010/main" val="42628724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Folienbildplatzhalter 1"/>
          <p:cNvSpPr>
            <a:spLocks noGrp="1" noRot="1" noChangeAspect="1" noTextEdit="1"/>
          </p:cNvSpPr>
          <p:nvPr>
            <p:ph type="sldImg"/>
          </p:nvPr>
        </p:nvSpPr>
        <p:spPr>
          <a:ln/>
        </p:spPr>
      </p:sp>
      <p:sp>
        <p:nvSpPr>
          <p:cNvPr id="66562" name="Notizenplatzhalt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1800" dirty="0">
                <a:latin typeface="Times" charset="0"/>
              </a:rPr>
              <a:t>What was finally done with the excavated waste?</a:t>
            </a:r>
          </a:p>
          <a:p>
            <a:r>
              <a:rPr lang="en-US" sz="1800" dirty="0">
                <a:latin typeface="Times" charset="0"/>
              </a:rPr>
              <a:t>To </a:t>
            </a:r>
            <a:r>
              <a:rPr lang="en-US" sz="1800" b="1" dirty="0">
                <a:latin typeface="Times" charset="0"/>
              </a:rPr>
              <a:t>reduce the disposal costs </a:t>
            </a:r>
            <a:r>
              <a:rPr lang="en-US" sz="1800" dirty="0">
                <a:latin typeface="Times" charset="0"/>
              </a:rPr>
              <a:t>a lot of waste had to be </a:t>
            </a:r>
            <a:r>
              <a:rPr lang="en-US" sz="1800" b="1" dirty="0">
                <a:latin typeface="Times" charset="0"/>
              </a:rPr>
              <a:t>pretreated</a:t>
            </a:r>
            <a:r>
              <a:rPr lang="en-US" sz="1800" dirty="0">
                <a:latin typeface="Times" charset="0"/>
              </a:rPr>
              <a:t> (by magnets and sieves).</a:t>
            </a:r>
          </a:p>
          <a:p>
            <a:r>
              <a:rPr lang="en-US" sz="1800" dirty="0">
                <a:latin typeface="Times" charset="0"/>
              </a:rPr>
              <a:t>The </a:t>
            </a:r>
            <a:r>
              <a:rPr lang="en-US" sz="1800" b="1" dirty="0">
                <a:latin typeface="Times" charset="0"/>
              </a:rPr>
              <a:t>weakly polluted </a:t>
            </a:r>
            <a:r>
              <a:rPr lang="en-US" sz="1800" dirty="0">
                <a:latin typeface="Times" charset="0"/>
              </a:rPr>
              <a:t>excavation material, was deposited in </a:t>
            </a:r>
            <a:r>
              <a:rPr lang="en-US" sz="1800" b="1" dirty="0" err="1">
                <a:latin typeface="Times" charset="0"/>
              </a:rPr>
              <a:t>swiss</a:t>
            </a:r>
            <a:r>
              <a:rPr lang="en-US" sz="1800" b="1" dirty="0">
                <a:latin typeface="Times" charset="0"/>
              </a:rPr>
              <a:t> landfills</a:t>
            </a:r>
            <a:r>
              <a:rPr lang="en-US" sz="1800" dirty="0">
                <a:latin typeface="Times" charset="0"/>
              </a:rPr>
              <a:t>.</a:t>
            </a:r>
          </a:p>
          <a:p>
            <a:r>
              <a:rPr lang="en-US" sz="1800" dirty="0">
                <a:latin typeface="Times" charset="0"/>
              </a:rPr>
              <a:t>Strongly chemical polluted waste was mainly exported in a </a:t>
            </a:r>
            <a:r>
              <a:rPr lang="en-US" sz="1800" b="1" dirty="0">
                <a:latin typeface="Times" charset="0"/>
              </a:rPr>
              <a:t>thermal treatment-plant for soil (600C</a:t>
            </a:r>
            <a:r>
              <a:rPr lang="en-US" sz="1800" dirty="0">
                <a:latin typeface="Times" charset="0"/>
              </a:rPr>
              <a:t>) or in incineration plants for hazardous waste (</a:t>
            </a:r>
            <a:r>
              <a:rPr lang="en-US" sz="1800" b="1" dirty="0">
                <a:latin typeface="Times" charset="0"/>
              </a:rPr>
              <a:t>1‘100C</a:t>
            </a:r>
            <a:r>
              <a:rPr lang="en-US" sz="1800" dirty="0">
                <a:latin typeface="Times" charset="0"/>
              </a:rPr>
              <a:t>).</a:t>
            </a:r>
          </a:p>
          <a:p>
            <a:r>
              <a:rPr lang="en-US" sz="1800" dirty="0">
                <a:latin typeface="Times" charset="0"/>
              </a:rPr>
              <a:t>Most of the material was </a:t>
            </a:r>
            <a:r>
              <a:rPr lang="en-US" sz="1800" b="1" dirty="0">
                <a:latin typeface="Times" charset="0"/>
              </a:rPr>
              <a:t>transported by train or ship</a:t>
            </a:r>
            <a:r>
              <a:rPr lang="en-US" sz="1800" dirty="0">
                <a:latin typeface="Times" charset="0"/>
              </a:rPr>
              <a:t>.</a:t>
            </a:r>
          </a:p>
        </p:txBody>
      </p:sp>
      <p:sp>
        <p:nvSpPr>
          <p:cNvPr id="66563" name="Foliennummernplatzhalt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058" indent="-285407">
              <a:defRPr sz="2400">
                <a:solidFill>
                  <a:schemeClr val="tx1"/>
                </a:solidFill>
                <a:latin typeface="Arial" charset="0"/>
                <a:ea typeface="ＭＳ Ｐゴシック" charset="0"/>
              </a:defRPr>
            </a:lvl2pPr>
            <a:lvl3pPr marL="1141628" indent="-228326">
              <a:defRPr sz="2400">
                <a:solidFill>
                  <a:schemeClr val="tx1"/>
                </a:solidFill>
                <a:latin typeface="Arial" charset="0"/>
                <a:ea typeface="ＭＳ Ｐゴシック" charset="0"/>
              </a:defRPr>
            </a:lvl3pPr>
            <a:lvl4pPr marL="1598280" indent="-228326">
              <a:defRPr sz="2400">
                <a:solidFill>
                  <a:schemeClr val="tx1"/>
                </a:solidFill>
                <a:latin typeface="Arial" charset="0"/>
                <a:ea typeface="ＭＳ Ｐゴシック" charset="0"/>
              </a:defRPr>
            </a:lvl4pPr>
            <a:lvl5pPr marL="2054931" indent="-228326">
              <a:defRPr sz="2400">
                <a:solidFill>
                  <a:schemeClr val="tx1"/>
                </a:solidFill>
                <a:latin typeface="Arial" charset="0"/>
                <a:ea typeface="ＭＳ Ｐゴシック" charset="0"/>
              </a:defRPr>
            </a:lvl5pPr>
            <a:lvl6pPr marL="2511582" indent="-228326" eaLnBrk="0" fontAlgn="base" hangingPunct="0">
              <a:spcBef>
                <a:spcPct val="0"/>
              </a:spcBef>
              <a:spcAft>
                <a:spcPct val="0"/>
              </a:spcAft>
              <a:defRPr sz="2400">
                <a:solidFill>
                  <a:schemeClr val="tx1"/>
                </a:solidFill>
                <a:latin typeface="Arial" charset="0"/>
                <a:ea typeface="ＭＳ Ｐゴシック" charset="0"/>
              </a:defRPr>
            </a:lvl6pPr>
            <a:lvl7pPr marL="2968234" indent="-228326" eaLnBrk="0" fontAlgn="base" hangingPunct="0">
              <a:spcBef>
                <a:spcPct val="0"/>
              </a:spcBef>
              <a:spcAft>
                <a:spcPct val="0"/>
              </a:spcAft>
              <a:defRPr sz="2400">
                <a:solidFill>
                  <a:schemeClr val="tx1"/>
                </a:solidFill>
                <a:latin typeface="Arial" charset="0"/>
                <a:ea typeface="ＭＳ Ｐゴシック" charset="0"/>
              </a:defRPr>
            </a:lvl7pPr>
            <a:lvl8pPr marL="3424885" indent="-228326" eaLnBrk="0" fontAlgn="base" hangingPunct="0">
              <a:spcBef>
                <a:spcPct val="0"/>
              </a:spcBef>
              <a:spcAft>
                <a:spcPct val="0"/>
              </a:spcAft>
              <a:defRPr sz="2400">
                <a:solidFill>
                  <a:schemeClr val="tx1"/>
                </a:solidFill>
                <a:latin typeface="Arial" charset="0"/>
                <a:ea typeface="ＭＳ Ｐゴシック" charset="0"/>
              </a:defRPr>
            </a:lvl8pPr>
            <a:lvl9pPr marL="3881537" indent="-228326" eaLnBrk="0" fontAlgn="base" hangingPunct="0">
              <a:spcBef>
                <a:spcPct val="0"/>
              </a:spcBef>
              <a:spcAft>
                <a:spcPct val="0"/>
              </a:spcAft>
              <a:defRPr sz="2400">
                <a:solidFill>
                  <a:schemeClr val="tx1"/>
                </a:solidFill>
                <a:latin typeface="Arial" charset="0"/>
                <a:ea typeface="ＭＳ Ｐゴシック" charset="0"/>
              </a:defRPr>
            </a:lvl9pPr>
          </a:lstStyle>
          <a:p>
            <a:fld id="{380C532B-EC0B-5D45-AB3F-055B0015A361}" type="slidenum">
              <a:rPr lang="de-CH" sz="1200">
                <a:latin typeface="Times" charset="0"/>
              </a:rPr>
              <a:pPr/>
              <a:t>32</a:t>
            </a:fld>
            <a:endParaRPr lang="de-CH" sz="1200">
              <a:latin typeface="Times" charset="0"/>
            </a:endParaRPr>
          </a:p>
        </p:txBody>
      </p:sp>
    </p:spTree>
    <p:extLst>
      <p:ext uri="{BB962C8B-B14F-4D97-AF65-F5344CB8AC3E}">
        <p14:creationId xmlns:p14="http://schemas.microsoft.com/office/powerpoint/2010/main" val="40935198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Folienbildplatzhalter 1"/>
          <p:cNvSpPr>
            <a:spLocks noGrp="1" noRot="1" noChangeAspect="1" noTextEdit="1"/>
          </p:cNvSpPr>
          <p:nvPr>
            <p:ph type="sldImg"/>
          </p:nvPr>
        </p:nvSpPr>
        <p:spPr>
          <a:ln/>
        </p:spPr>
      </p:sp>
      <p:sp>
        <p:nvSpPr>
          <p:cNvPr id="68610" name="Notizenplatzhalt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1800" dirty="0">
                <a:latin typeface="Times" charset="0"/>
              </a:rPr>
              <a:t>In summer 2015 the </a:t>
            </a:r>
            <a:r>
              <a:rPr lang="en-US" sz="1800" b="1" dirty="0">
                <a:latin typeface="Times" charset="0"/>
              </a:rPr>
              <a:t>last shovel of waste </a:t>
            </a:r>
            <a:r>
              <a:rPr lang="en-US" sz="1800" dirty="0">
                <a:latin typeface="Times" charset="0"/>
              </a:rPr>
              <a:t>was removed. You</a:t>
            </a:r>
            <a:r>
              <a:rPr lang="en-US" sz="1800" baseline="0" dirty="0">
                <a:latin typeface="Times" charset="0"/>
              </a:rPr>
              <a:t> see here the empty pit.</a:t>
            </a:r>
            <a:endParaRPr lang="en-US" sz="1800" dirty="0">
              <a:latin typeface="Times" charset="0"/>
            </a:endParaRPr>
          </a:p>
          <a:p>
            <a:r>
              <a:rPr lang="en-US" sz="1800" dirty="0">
                <a:latin typeface="Times" charset="0"/>
              </a:rPr>
              <a:t>After that even the </a:t>
            </a:r>
            <a:r>
              <a:rPr lang="en-US" sz="1800" b="1" dirty="0">
                <a:latin typeface="Times" charset="0"/>
              </a:rPr>
              <a:t>contaminated rock</a:t>
            </a:r>
            <a:r>
              <a:rPr lang="en-US" sz="1800" dirty="0">
                <a:latin typeface="Times" charset="0"/>
              </a:rPr>
              <a:t> had to be removed for a depth of some </a:t>
            </a:r>
            <a:r>
              <a:rPr lang="en-US" sz="1800" dirty="0" err="1">
                <a:latin typeface="Times" charset="0"/>
              </a:rPr>
              <a:t>dm</a:t>
            </a:r>
            <a:r>
              <a:rPr lang="en-US" sz="1800" dirty="0">
                <a:latin typeface="Times" charset="0"/>
              </a:rPr>
              <a:t> to m.</a:t>
            </a:r>
          </a:p>
          <a:p>
            <a:r>
              <a:rPr lang="en-US" sz="1800" dirty="0">
                <a:latin typeface="Times" charset="0"/>
              </a:rPr>
              <a:t>At the moment the consortium is </a:t>
            </a:r>
            <a:r>
              <a:rPr lang="en-US" sz="1800" b="1" dirty="0">
                <a:latin typeface="Times" charset="0"/>
              </a:rPr>
              <a:t>filling up the pit </a:t>
            </a:r>
            <a:r>
              <a:rPr lang="en-US" sz="1800" dirty="0">
                <a:latin typeface="Times" charset="0"/>
              </a:rPr>
              <a:t>with clean </a:t>
            </a:r>
            <a:r>
              <a:rPr lang="en-US" sz="1800" b="1" dirty="0">
                <a:latin typeface="Times" charset="0"/>
              </a:rPr>
              <a:t>excavation material from a tunnel project</a:t>
            </a:r>
            <a:r>
              <a:rPr lang="en-US" sz="1800" dirty="0">
                <a:latin typeface="Times" charset="0"/>
              </a:rPr>
              <a:t>. </a:t>
            </a:r>
          </a:p>
        </p:txBody>
      </p:sp>
      <p:sp>
        <p:nvSpPr>
          <p:cNvPr id="68611" name="Foliennummernplatzhalt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058" indent="-285407">
              <a:defRPr sz="2400">
                <a:solidFill>
                  <a:schemeClr val="tx1"/>
                </a:solidFill>
                <a:latin typeface="Arial" charset="0"/>
                <a:ea typeface="ＭＳ Ｐゴシック" charset="0"/>
              </a:defRPr>
            </a:lvl2pPr>
            <a:lvl3pPr marL="1141628" indent="-228326">
              <a:defRPr sz="2400">
                <a:solidFill>
                  <a:schemeClr val="tx1"/>
                </a:solidFill>
                <a:latin typeface="Arial" charset="0"/>
                <a:ea typeface="ＭＳ Ｐゴシック" charset="0"/>
              </a:defRPr>
            </a:lvl3pPr>
            <a:lvl4pPr marL="1598280" indent="-228326">
              <a:defRPr sz="2400">
                <a:solidFill>
                  <a:schemeClr val="tx1"/>
                </a:solidFill>
                <a:latin typeface="Arial" charset="0"/>
                <a:ea typeface="ＭＳ Ｐゴシック" charset="0"/>
              </a:defRPr>
            </a:lvl4pPr>
            <a:lvl5pPr marL="2054931" indent="-228326">
              <a:defRPr sz="2400">
                <a:solidFill>
                  <a:schemeClr val="tx1"/>
                </a:solidFill>
                <a:latin typeface="Arial" charset="0"/>
                <a:ea typeface="ＭＳ Ｐゴシック" charset="0"/>
              </a:defRPr>
            </a:lvl5pPr>
            <a:lvl6pPr marL="2511582" indent="-228326" eaLnBrk="0" fontAlgn="base" hangingPunct="0">
              <a:spcBef>
                <a:spcPct val="0"/>
              </a:spcBef>
              <a:spcAft>
                <a:spcPct val="0"/>
              </a:spcAft>
              <a:defRPr sz="2400">
                <a:solidFill>
                  <a:schemeClr val="tx1"/>
                </a:solidFill>
                <a:latin typeface="Arial" charset="0"/>
                <a:ea typeface="ＭＳ Ｐゴシック" charset="0"/>
              </a:defRPr>
            </a:lvl6pPr>
            <a:lvl7pPr marL="2968234" indent="-228326" eaLnBrk="0" fontAlgn="base" hangingPunct="0">
              <a:spcBef>
                <a:spcPct val="0"/>
              </a:spcBef>
              <a:spcAft>
                <a:spcPct val="0"/>
              </a:spcAft>
              <a:defRPr sz="2400">
                <a:solidFill>
                  <a:schemeClr val="tx1"/>
                </a:solidFill>
                <a:latin typeface="Arial" charset="0"/>
                <a:ea typeface="ＭＳ Ｐゴシック" charset="0"/>
              </a:defRPr>
            </a:lvl7pPr>
            <a:lvl8pPr marL="3424885" indent="-228326" eaLnBrk="0" fontAlgn="base" hangingPunct="0">
              <a:spcBef>
                <a:spcPct val="0"/>
              </a:spcBef>
              <a:spcAft>
                <a:spcPct val="0"/>
              </a:spcAft>
              <a:defRPr sz="2400">
                <a:solidFill>
                  <a:schemeClr val="tx1"/>
                </a:solidFill>
                <a:latin typeface="Arial" charset="0"/>
                <a:ea typeface="ＭＳ Ｐゴシック" charset="0"/>
              </a:defRPr>
            </a:lvl8pPr>
            <a:lvl9pPr marL="3881537" indent="-228326" eaLnBrk="0" fontAlgn="base" hangingPunct="0">
              <a:spcBef>
                <a:spcPct val="0"/>
              </a:spcBef>
              <a:spcAft>
                <a:spcPct val="0"/>
              </a:spcAft>
              <a:defRPr sz="2400">
                <a:solidFill>
                  <a:schemeClr val="tx1"/>
                </a:solidFill>
                <a:latin typeface="Arial" charset="0"/>
                <a:ea typeface="ＭＳ Ｐゴシック" charset="0"/>
              </a:defRPr>
            </a:lvl9pPr>
          </a:lstStyle>
          <a:p>
            <a:fld id="{DCAD15B8-ABAB-1242-816F-181034638480}" type="slidenum">
              <a:rPr lang="de-CH" sz="1200">
                <a:latin typeface="Times" charset="0"/>
              </a:rPr>
              <a:pPr/>
              <a:t>33</a:t>
            </a:fld>
            <a:endParaRPr lang="de-CH" sz="1200">
              <a:latin typeface="Times" charset="0"/>
            </a:endParaRPr>
          </a:p>
        </p:txBody>
      </p:sp>
    </p:spTree>
    <p:extLst>
      <p:ext uri="{BB962C8B-B14F-4D97-AF65-F5344CB8AC3E}">
        <p14:creationId xmlns:p14="http://schemas.microsoft.com/office/powerpoint/2010/main" val="11566787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Folienbildplatzhalter 1"/>
          <p:cNvSpPr>
            <a:spLocks noGrp="1" noRot="1" noChangeAspect="1"/>
          </p:cNvSpPr>
          <p:nvPr>
            <p:ph type="sldImg"/>
          </p:nvPr>
        </p:nvSpPr>
        <p:spPr>
          <a:ln/>
        </p:spPr>
      </p:sp>
      <p:sp>
        <p:nvSpPr>
          <p:cNvPr id="118786" name="Notizenplatzhalt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1800" dirty="0">
                <a:latin typeface="Times" charset="0"/>
              </a:rPr>
              <a:t>Over the time only on this remediation more than 8</a:t>
            </a:r>
            <a:r>
              <a:rPr lang="en-US" sz="1800" b="1" dirty="0">
                <a:latin typeface="Times" charset="0"/>
              </a:rPr>
              <a:t>00 Million </a:t>
            </a:r>
            <a:r>
              <a:rPr lang="en-US" sz="1800" dirty="0">
                <a:latin typeface="Times" charset="0"/>
              </a:rPr>
              <a:t>Euros were spent.</a:t>
            </a:r>
          </a:p>
          <a:p>
            <a:r>
              <a:rPr lang="en-US" sz="1800" dirty="0">
                <a:latin typeface="Times" charset="0"/>
              </a:rPr>
              <a:t>It’s clear most of them was spent in </a:t>
            </a:r>
            <a:r>
              <a:rPr lang="en-US" sz="1800" b="1" dirty="0">
                <a:latin typeface="Times" charset="0"/>
              </a:rPr>
              <a:t>the last 15 years </a:t>
            </a:r>
            <a:r>
              <a:rPr lang="en-US" sz="1800" dirty="0">
                <a:latin typeface="Times" charset="0"/>
              </a:rPr>
              <a:t>on the </a:t>
            </a:r>
            <a:r>
              <a:rPr lang="en-US" sz="1800" b="1" dirty="0">
                <a:latin typeface="Times" charset="0"/>
              </a:rPr>
              <a:t>decontamination</a:t>
            </a:r>
            <a:r>
              <a:rPr lang="en-US" sz="1800" dirty="0">
                <a:latin typeface="Times" charset="0"/>
              </a:rPr>
              <a:t> of the site.</a:t>
            </a:r>
          </a:p>
        </p:txBody>
      </p:sp>
      <p:sp>
        <p:nvSpPr>
          <p:cNvPr id="118787" name="Foliennummernplatzhalt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058" indent="-285407">
              <a:defRPr sz="2400">
                <a:solidFill>
                  <a:schemeClr val="tx1"/>
                </a:solidFill>
                <a:latin typeface="Arial" charset="0"/>
                <a:ea typeface="ＭＳ Ｐゴシック" charset="0"/>
              </a:defRPr>
            </a:lvl2pPr>
            <a:lvl3pPr marL="1141628" indent="-228326">
              <a:defRPr sz="2400">
                <a:solidFill>
                  <a:schemeClr val="tx1"/>
                </a:solidFill>
                <a:latin typeface="Arial" charset="0"/>
                <a:ea typeface="ＭＳ Ｐゴシック" charset="0"/>
              </a:defRPr>
            </a:lvl3pPr>
            <a:lvl4pPr marL="1598280" indent="-228326">
              <a:defRPr sz="2400">
                <a:solidFill>
                  <a:schemeClr val="tx1"/>
                </a:solidFill>
                <a:latin typeface="Arial" charset="0"/>
                <a:ea typeface="ＭＳ Ｐゴシック" charset="0"/>
              </a:defRPr>
            </a:lvl4pPr>
            <a:lvl5pPr marL="2054931" indent="-228326">
              <a:defRPr sz="2400">
                <a:solidFill>
                  <a:schemeClr val="tx1"/>
                </a:solidFill>
                <a:latin typeface="Arial" charset="0"/>
                <a:ea typeface="ＭＳ Ｐゴシック" charset="0"/>
              </a:defRPr>
            </a:lvl5pPr>
            <a:lvl6pPr marL="2511582" indent="-228326" eaLnBrk="0" fontAlgn="base" hangingPunct="0">
              <a:spcBef>
                <a:spcPct val="0"/>
              </a:spcBef>
              <a:spcAft>
                <a:spcPct val="0"/>
              </a:spcAft>
              <a:defRPr sz="2400">
                <a:solidFill>
                  <a:schemeClr val="tx1"/>
                </a:solidFill>
                <a:latin typeface="Arial" charset="0"/>
                <a:ea typeface="ＭＳ Ｐゴシック" charset="0"/>
              </a:defRPr>
            </a:lvl6pPr>
            <a:lvl7pPr marL="2968234" indent="-228326" eaLnBrk="0" fontAlgn="base" hangingPunct="0">
              <a:spcBef>
                <a:spcPct val="0"/>
              </a:spcBef>
              <a:spcAft>
                <a:spcPct val="0"/>
              </a:spcAft>
              <a:defRPr sz="2400">
                <a:solidFill>
                  <a:schemeClr val="tx1"/>
                </a:solidFill>
                <a:latin typeface="Arial" charset="0"/>
                <a:ea typeface="ＭＳ Ｐゴシック" charset="0"/>
              </a:defRPr>
            </a:lvl7pPr>
            <a:lvl8pPr marL="3424885" indent="-228326" eaLnBrk="0" fontAlgn="base" hangingPunct="0">
              <a:spcBef>
                <a:spcPct val="0"/>
              </a:spcBef>
              <a:spcAft>
                <a:spcPct val="0"/>
              </a:spcAft>
              <a:defRPr sz="2400">
                <a:solidFill>
                  <a:schemeClr val="tx1"/>
                </a:solidFill>
                <a:latin typeface="Arial" charset="0"/>
                <a:ea typeface="ＭＳ Ｐゴシック" charset="0"/>
              </a:defRPr>
            </a:lvl8pPr>
            <a:lvl9pPr marL="3881537" indent="-228326" eaLnBrk="0" fontAlgn="base" hangingPunct="0">
              <a:spcBef>
                <a:spcPct val="0"/>
              </a:spcBef>
              <a:spcAft>
                <a:spcPct val="0"/>
              </a:spcAft>
              <a:defRPr sz="2400">
                <a:solidFill>
                  <a:schemeClr val="tx1"/>
                </a:solidFill>
                <a:latin typeface="Arial" charset="0"/>
                <a:ea typeface="ＭＳ Ｐゴシック" charset="0"/>
              </a:defRPr>
            </a:lvl9pPr>
          </a:lstStyle>
          <a:p>
            <a:fld id="{6748BBF4-486D-B847-8736-3F0EF35EF11A}" type="slidenum">
              <a:rPr lang="de-CH" sz="1200">
                <a:latin typeface="Times" charset="0"/>
              </a:rPr>
              <a:pPr/>
              <a:t>34</a:t>
            </a:fld>
            <a:endParaRPr lang="de-CH" sz="1200">
              <a:latin typeface="Times" charset="0"/>
            </a:endParaRPr>
          </a:p>
        </p:txBody>
      </p:sp>
    </p:spTree>
    <p:extLst>
      <p:ext uri="{BB962C8B-B14F-4D97-AF65-F5344CB8AC3E}">
        <p14:creationId xmlns:p14="http://schemas.microsoft.com/office/powerpoint/2010/main" val="39214903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Folienbildplatzhalter 1"/>
          <p:cNvSpPr>
            <a:spLocks noGrp="1" noRot="1" noChangeAspect="1" noTextEdit="1"/>
          </p:cNvSpPr>
          <p:nvPr>
            <p:ph type="sldImg"/>
          </p:nvPr>
        </p:nvSpPr>
        <p:spPr>
          <a:ln/>
        </p:spPr>
      </p:sp>
      <p:sp>
        <p:nvSpPr>
          <p:cNvPr id="71682" name="Notizenplatzhalt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1800" dirty="0">
                <a:latin typeface="Times" charset="0"/>
              </a:rPr>
              <a:t>Let me </a:t>
            </a:r>
            <a:r>
              <a:rPr lang="en-US" sz="1800" b="1" dirty="0">
                <a:latin typeface="Times" charset="0"/>
              </a:rPr>
              <a:t>close up with this image</a:t>
            </a:r>
            <a:r>
              <a:rPr lang="en-US" sz="1800" dirty="0">
                <a:latin typeface="Times" charset="0"/>
              </a:rPr>
              <a:t>:</a:t>
            </a:r>
          </a:p>
          <a:p>
            <a:r>
              <a:rPr lang="en-US" sz="1800" dirty="0">
                <a:latin typeface="Times" charset="0"/>
              </a:rPr>
              <a:t>That’s </a:t>
            </a:r>
            <a:r>
              <a:rPr lang="en-US" sz="1800" b="1" dirty="0">
                <a:latin typeface="Times" charset="0"/>
              </a:rPr>
              <a:t>not a contaminated site</a:t>
            </a:r>
            <a:r>
              <a:rPr lang="en-US" sz="1800" dirty="0">
                <a:latin typeface="Times" charset="0"/>
              </a:rPr>
              <a:t>!</a:t>
            </a:r>
          </a:p>
          <a:p>
            <a:r>
              <a:rPr lang="en-US" sz="1800" dirty="0">
                <a:latin typeface="Times" charset="0"/>
              </a:rPr>
              <a:t>That</a:t>
            </a:r>
            <a:r>
              <a:rPr lang="fr-FR" sz="1800" dirty="0">
                <a:latin typeface="Times" charset="0"/>
              </a:rPr>
              <a:t>’</a:t>
            </a:r>
            <a:r>
              <a:rPr lang="en-US" altLang="ja-JP" sz="1800" dirty="0">
                <a:latin typeface="Times" charset="0"/>
              </a:rPr>
              <a:t>s Buzz </a:t>
            </a:r>
            <a:r>
              <a:rPr lang="en-US" altLang="ja-JP" sz="1800" dirty="0" err="1">
                <a:latin typeface="Times" charset="0"/>
              </a:rPr>
              <a:t>Aldrin</a:t>
            </a:r>
            <a:r>
              <a:rPr lang="en-US" altLang="ja-JP" sz="1800" dirty="0">
                <a:latin typeface="Times" charset="0"/>
              </a:rPr>
              <a:t> the 2. man</a:t>
            </a:r>
            <a:r>
              <a:rPr lang="en-US" altLang="ja-JP" sz="1800" baseline="0" dirty="0">
                <a:latin typeface="Times" charset="0"/>
              </a:rPr>
              <a:t> on the moon </a:t>
            </a:r>
            <a:r>
              <a:rPr lang="en-US" altLang="ja-JP" sz="1800" dirty="0">
                <a:latin typeface="Times" charset="0"/>
              </a:rPr>
              <a:t>on a </a:t>
            </a:r>
            <a:r>
              <a:rPr lang="en-US" altLang="ja-JP" sz="1800" b="1" dirty="0">
                <a:latin typeface="Times" charset="0"/>
              </a:rPr>
              <a:t>advertising spot </a:t>
            </a:r>
            <a:r>
              <a:rPr lang="en-US" altLang="ja-JP" sz="1800" dirty="0">
                <a:latin typeface="Times" charset="0"/>
              </a:rPr>
              <a:t>for </a:t>
            </a:r>
            <a:r>
              <a:rPr lang="en-US" altLang="ja-JP" sz="1800" b="1" dirty="0">
                <a:latin typeface="Times" charset="0"/>
              </a:rPr>
              <a:t>tourism</a:t>
            </a:r>
            <a:r>
              <a:rPr lang="en-US" altLang="ja-JP" sz="1800" dirty="0">
                <a:latin typeface="Times" charset="0"/>
              </a:rPr>
              <a:t> in Switzerland.</a:t>
            </a:r>
          </a:p>
          <a:p>
            <a:r>
              <a:rPr lang="en-US" sz="1800" b="1" dirty="0">
                <a:latin typeface="Times" charset="0"/>
              </a:rPr>
              <a:t>Beside</a:t>
            </a:r>
            <a:r>
              <a:rPr lang="en-US" sz="1800" dirty="0">
                <a:latin typeface="Times" charset="0"/>
              </a:rPr>
              <a:t> the 38’000 polluted sites, Switzerland is </a:t>
            </a:r>
            <a:r>
              <a:rPr lang="en-US" sz="1800" b="1" dirty="0">
                <a:latin typeface="Times" charset="0"/>
              </a:rPr>
              <a:t>still a very nice country</a:t>
            </a:r>
            <a:r>
              <a:rPr lang="en-US" sz="1800" dirty="0">
                <a:latin typeface="Times" charset="0"/>
              </a:rPr>
              <a:t>, </a:t>
            </a:r>
            <a:r>
              <a:rPr lang="en-US" sz="1800" b="1" dirty="0">
                <a:latin typeface="Times" charset="0"/>
              </a:rPr>
              <a:t>worth</a:t>
            </a:r>
            <a:r>
              <a:rPr lang="en-US" sz="1800" dirty="0">
                <a:latin typeface="Times" charset="0"/>
              </a:rPr>
              <a:t> to visit.</a:t>
            </a:r>
          </a:p>
          <a:p>
            <a:r>
              <a:rPr lang="en-US" sz="1800" dirty="0">
                <a:latin typeface="Times" charset="0"/>
              </a:rPr>
              <a:t>If there are some </a:t>
            </a:r>
            <a:r>
              <a:rPr lang="en-US" sz="1800" b="1" dirty="0">
                <a:latin typeface="Times" charset="0"/>
              </a:rPr>
              <a:t>questions</a:t>
            </a:r>
            <a:r>
              <a:rPr lang="en-US" sz="1800" dirty="0">
                <a:latin typeface="Times" charset="0"/>
              </a:rPr>
              <a:t>, I </a:t>
            </a:r>
            <a:r>
              <a:rPr lang="en-US" sz="1800" b="1" dirty="0">
                <a:latin typeface="Times" charset="0"/>
              </a:rPr>
              <a:t>will try to answer </a:t>
            </a:r>
            <a:r>
              <a:rPr lang="en-US" sz="1800" dirty="0">
                <a:latin typeface="Times" charset="0"/>
              </a:rPr>
              <a:t>them.</a:t>
            </a:r>
          </a:p>
          <a:p>
            <a:endParaRPr lang="en-US" sz="1800" dirty="0">
              <a:latin typeface="Times" charset="0"/>
            </a:endParaRPr>
          </a:p>
          <a:p>
            <a:r>
              <a:rPr lang="en-US" sz="1800" dirty="0">
                <a:latin typeface="Times" charset="0"/>
              </a:rPr>
              <a:t>Thanks</a:t>
            </a:r>
          </a:p>
          <a:p>
            <a:endParaRPr lang="en-US" sz="1800" dirty="0">
              <a:latin typeface="Times" charset="0"/>
            </a:endParaRPr>
          </a:p>
        </p:txBody>
      </p:sp>
      <p:sp>
        <p:nvSpPr>
          <p:cNvPr id="71683" name="Foliennummernplatzhalt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058" indent="-285407">
              <a:defRPr sz="2400">
                <a:solidFill>
                  <a:schemeClr val="tx1"/>
                </a:solidFill>
                <a:latin typeface="Arial" charset="0"/>
                <a:ea typeface="ＭＳ Ｐゴシック" charset="0"/>
              </a:defRPr>
            </a:lvl2pPr>
            <a:lvl3pPr marL="1141628" indent="-228326">
              <a:defRPr sz="2400">
                <a:solidFill>
                  <a:schemeClr val="tx1"/>
                </a:solidFill>
                <a:latin typeface="Arial" charset="0"/>
                <a:ea typeface="ＭＳ Ｐゴシック" charset="0"/>
              </a:defRPr>
            </a:lvl3pPr>
            <a:lvl4pPr marL="1598280" indent="-228326">
              <a:defRPr sz="2400">
                <a:solidFill>
                  <a:schemeClr val="tx1"/>
                </a:solidFill>
                <a:latin typeface="Arial" charset="0"/>
                <a:ea typeface="ＭＳ Ｐゴシック" charset="0"/>
              </a:defRPr>
            </a:lvl4pPr>
            <a:lvl5pPr marL="2054931" indent="-228326">
              <a:defRPr sz="2400">
                <a:solidFill>
                  <a:schemeClr val="tx1"/>
                </a:solidFill>
                <a:latin typeface="Arial" charset="0"/>
                <a:ea typeface="ＭＳ Ｐゴシック" charset="0"/>
              </a:defRPr>
            </a:lvl5pPr>
            <a:lvl6pPr marL="2511582" indent="-228326" eaLnBrk="0" fontAlgn="base" hangingPunct="0">
              <a:spcBef>
                <a:spcPct val="0"/>
              </a:spcBef>
              <a:spcAft>
                <a:spcPct val="0"/>
              </a:spcAft>
              <a:defRPr sz="2400">
                <a:solidFill>
                  <a:schemeClr val="tx1"/>
                </a:solidFill>
                <a:latin typeface="Arial" charset="0"/>
                <a:ea typeface="ＭＳ Ｐゴシック" charset="0"/>
              </a:defRPr>
            </a:lvl6pPr>
            <a:lvl7pPr marL="2968234" indent="-228326" eaLnBrk="0" fontAlgn="base" hangingPunct="0">
              <a:spcBef>
                <a:spcPct val="0"/>
              </a:spcBef>
              <a:spcAft>
                <a:spcPct val="0"/>
              </a:spcAft>
              <a:defRPr sz="2400">
                <a:solidFill>
                  <a:schemeClr val="tx1"/>
                </a:solidFill>
                <a:latin typeface="Arial" charset="0"/>
                <a:ea typeface="ＭＳ Ｐゴシック" charset="0"/>
              </a:defRPr>
            </a:lvl7pPr>
            <a:lvl8pPr marL="3424885" indent="-228326" eaLnBrk="0" fontAlgn="base" hangingPunct="0">
              <a:spcBef>
                <a:spcPct val="0"/>
              </a:spcBef>
              <a:spcAft>
                <a:spcPct val="0"/>
              </a:spcAft>
              <a:defRPr sz="2400">
                <a:solidFill>
                  <a:schemeClr val="tx1"/>
                </a:solidFill>
                <a:latin typeface="Arial" charset="0"/>
                <a:ea typeface="ＭＳ Ｐゴシック" charset="0"/>
              </a:defRPr>
            </a:lvl8pPr>
            <a:lvl9pPr marL="3881537" indent="-228326" eaLnBrk="0" fontAlgn="base" hangingPunct="0">
              <a:spcBef>
                <a:spcPct val="0"/>
              </a:spcBef>
              <a:spcAft>
                <a:spcPct val="0"/>
              </a:spcAft>
              <a:defRPr sz="2400">
                <a:solidFill>
                  <a:schemeClr val="tx1"/>
                </a:solidFill>
                <a:latin typeface="Arial" charset="0"/>
                <a:ea typeface="ＭＳ Ｐゴシック" charset="0"/>
              </a:defRPr>
            </a:lvl9pPr>
          </a:lstStyle>
          <a:p>
            <a:fld id="{20189DDF-DDA8-8345-8083-B8A048E103BE}" type="slidenum">
              <a:rPr lang="de-CH" sz="1200">
                <a:latin typeface="Times" charset="0"/>
              </a:rPr>
              <a:pPr/>
              <a:t>35</a:t>
            </a:fld>
            <a:endParaRPr lang="de-CH" sz="1200">
              <a:latin typeface="Times" charset="0"/>
            </a:endParaRPr>
          </a:p>
        </p:txBody>
      </p:sp>
    </p:spTree>
    <p:extLst>
      <p:ext uri="{BB962C8B-B14F-4D97-AF65-F5344CB8AC3E}">
        <p14:creationId xmlns:p14="http://schemas.microsoft.com/office/powerpoint/2010/main" val="6132338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Folienbildplatzhalter 1"/>
          <p:cNvSpPr>
            <a:spLocks noGrp="1" noRot="1" noChangeAspect="1"/>
          </p:cNvSpPr>
          <p:nvPr>
            <p:ph type="sldImg"/>
          </p:nvPr>
        </p:nvSpPr>
        <p:spPr>
          <a:ln/>
        </p:spPr>
      </p:sp>
      <p:sp>
        <p:nvSpPr>
          <p:cNvPr id="119810" name="Notizenplatzhalt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de-DE">
              <a:latin typeface="Times" charset="0"/>
            </a:endParaRPr>
          </a:p>
        </p:txBody>
      </p:sp>
      <p:sp>
        <p:nvSpPr>
          <p:cNvPr id="119811" name="Foliennummernplatzhalt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058" indent="-285407">
              <a:defRPr sz="2400">
                <a:solidFill>
                  <a:schemeClr val="tx1"/>
                </a:solidFill>
                <a:latin typeface="Arial" charset="0"/>
                <a:ea typeface="ＭＳ Ｐゴシック" charset="0"/>
              </a:defRPr>
            </a:lvl2pPr>
            <a:lvl3pPr marL="1141628" indent="-228326">
              <a:defRPr sz="2400">
                <a:solidFill>
                  <a:schemeClr val="tx1"/>
                </a:solidFill>
                <a:latin typeface="Arial" charset="0"/>
                <a:ea typeface="ＭＳ Ｐゴシック" charset="0"/>
              </a:defRPr>
            </a:lvl3pPr>
            <a:lvl4pPr marL="1598280" indent="-228326">
              <a:defRPr sz="2400">
                <a:solidFill>
                  <a:schemeClr val="tx1"/>
                </a:solidFill>
                <a:latin typeface="Arial" charset="0"/>
                <a:ea typeface="ＭＳ Ｐゴシック" charset="0"/>
              </a:defRPr>
            </a:lvl4pPr>
            <a:lvl5pPr marL="2054931" indent="-228326">
              <a:defRPr sz="2400">
                <a:solidFill>
                  <a:schemeClr val="tx1"/>
                </a:solidFill>
                <a:latin typeface="Arial" charset="0"/>
                <a:ea typeface="ＭＳ Ｐゴシック" charset="0"/>
              </a:defRPr>
            </a:lvl5pPr>
            <a:lvl6pPr marL="2511582" indent="-228326" eaLnBrk="0" fontAlgn="base" hangingPunct="0">
              <a:spcBef>
                <a:spcPct val="0"/>
              </a:spcBef>
              <a:spcAft>
                <a:spcPct val="0"/>
              </a:spcAft>
              <a:defRPr sz="2400">
                <a:solidFill>
                  <a:schemeClr val="tx1"/>
                </a:solidFill>
                <a:latin typeface="Arial" charset="0"/>
                <a:ea typeface="ＭＳ Ｐゴシック" charset="0"/>
              </a:defRPr>
            </a:lvl6pPr>
            <a:lvl7pPr marL="2968234" indent="-228326" eaLnBrk="0" fontAlgn="base" hangingPunct="0">
              <a:spcBef>
                <a:spcPct val="0"/>
              </a:spcBef>
              <a:spcAft>
                <a:spcPct val="0"/>
              </a:spcAft>
              <a:defRPr sz="2400">
                <a:solidFill>
                  <a:schemeClr val="tx1"/>
                </a:solidFill>
                <a:latin typeface="Arial" charset="0"/>
                <a:ea typeface="ＭＳ Ｐゴシック" charset="0"/>
              </a:defRPr>
            </a:lvl7pPr>
            <a:lvl8pPr marL="3424885" indent="-228326" eaLnBrk="0" fontAlgn="base" hangingPunct="0">
              <a:spcBef>
                <a:spcPct val="0"/>
              </a:spcBef>
              <a:spcAft>
                <a:spcPct val="0"/>
              </a:spcAft>
              <a:defRPr sz="2400">
                <a:solidFill>
                  <a:schemeClr val="tx1"/>
                </a:solidFill>
                <a:latin typeface="Arial" charset="0"/>
                <a:ea typeface="ＭＳ Ｐゴシック" charset="0"/>
              </a:defRPr>
            </a:lvl8pPr>
            <a:lvl9pPr marL="3881537" indent="-228326" eaLnBrk="0" fontAlgn="base" hangingPunct="0">
              <a:spcBef>
                <a:spcPct val="0"/>
              </a:spcBef>
              <a:spcAft>
                <a:spcPct val="0"/>
              </a:spcAft>
              <a:defRPr sz="2400">
                <a:solidFill>
                  <a:schemeClr val="tx1"/>
                </a:solidFill>
                <a:latin typeface="Arial" charset="0"/>
                <a:ea typeface="ＭＳ Ｐゴシック" charset="0"/>
              </a:defRPr>
            </a:lvl9pPr>
          </a:lstStyle>
          <a:p>
            <a:fld id="{28CA0637-0A95-5C47-8812-6DC5FA0F90CF}" type="slidenum">
              <a:rPr lang="de-CH" sz="1200">
                <a:latin typeface="Times" charset="0"/>
              </a:rPr>
              <a:pPr/>
              <a:t>36</a:t>
            </a:fld>
            <a:endParaRPr lang="de-CH" sz="1200">
              <a:latin typeface="Times" charset="0"/>
            </a:endParaRPr>
          </a:p>
        </p:txBody>
      </p:sp>
    </p:spTree>
    <p:extLst>
      <p:ext uri="{BB962C8B-B14F-4D97-AF65-F5344CB8AC3E}">
        <p14:creationId xmlns:p14="http://schemas.microsoft.com/office/powerpoint/2010/main" val="7715052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Folienbildplatzhalter 1"/>
          <p:cNvSpPr>
            <a:spLocks noGrp="1" noRot="1" noChangeAspect="1" noTextEdit="1"/>
          </p:cNvSpPr>
          <p:nvPr>
            <p:ph type="sldImg"/>
          </p:nvPr>
        </p:nvSpPr>
        <p:spPr>
          <a:ln/>
        </p:spPr>
      </p:sp>
      <p:sp>
        <p:nvSpPr>
          <p:cNvPr id="73730" name="Notizenplatzhalt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Times" charset="0"/>
              </a:rPr>
              <a:t>Voilà that’s it.</a:t>
            </a:r>
          </a:p>
          <a:p>
            <a:r>
              <a:rPr lang="en-US">
                <a:latin typeface="Times" charset="0"/>
              </a:rPr>
              <a:t>I propose to start the discussion.</a:t>
            </a:r>
          </a:p>
          <a:p>
            <a:r>
              <a:rPr lang="en-US">
                <a:latin typeface="Times" charset="0"/>
              </a:rPr>
              <a:t>It would be interesting to us to know from you how is your practices.</a:t>
            </a:r>
          </a:p>
          <a:p>
            <a:endParaRPr lang="en-US">
              <a:latin typeface="Times" charset="0"/>
            </a:endParaRPr>
          </a:p>
        </p:txBody>
      </p:sp>
      <p:sp>
        <p:nvSpPr>
          <p:cNvPr id="73731" name="Foliennummernplatzhalt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058" indent="-285407">
              <a:defRPr sz="2400">
                <a:solidFill>
                  <a:schemeClr val="tx1"/>
                </a:solidFill>
                <a:latin typeface="Arial" charset="0"/>
                <a:ea typeface="ＭＳ Ｐゴシック" charset="0"/>
              </a:defRPr>
            </a:lvl2pPr>
            <a:lvl3pPr marL="1141628" indent="-228326">
              <a:defRPr sz="2400">
                <a:solidFill>
                  <a:schemeClr val="tx1"/>
                </a:solidFill>
                <a:latin typeface="Arial" charset="0"/>
                <a:ea typeface="ＭＳ Ｐゴシック" charset="0"/>
              </a:defRPr>
            </a:lvl3pPr>
            <a:lvl4pPr marL="1598280" indent="-228326">
              <a:defRPr sz="2400">
                <a:solidFill>
                  <a:schemeClr val="tx1"/>
                </a:solidFill>
                <a:latin typeface="Arial" charset="0"/>
                <a:ea typeface="ＭＳ Ｐゴシック" charset="0"/>
              </a:defRPr>
            </a:lvl4pPr>
            <a:lvl5pPr marL="2054931" indent="-228326">
              <a:defRPr sz="2400">
                <a:solidFill>
                  <a:schemeClr val="tx1"/>
                </a:solidFill>
                <a:latin typeface="Arial" charset="0"/>
                <a:ea typeface="ＭＳ Ｐゴシック" charset="0"/>
              </a:defRPr>
            </a:lvl5pPr>
            <a:lvl6pPr marL="2511582" indent="-228326" eaLnBrk="0" fontAlgn="base" hangingPunct="0">
              <a:spcBef>
                <a:spcPct val="0"/>
              </a:spcBef>
              <a:spcAft>
                <a:spcPct val="0"/>
              </a:spcAft>
              <a:defRPr sz="2400">
                <a:solidFill>
                  <a:schemeClr val="tx1"/>
                </a:solidFill>
                <a:latin typeface="Arial" charset="0"/>
                <a:ea typeface="ＭＳ Ｐゴシック" charset="0"/>
              </a:defRPr>
            </a:lvl6pPr>
            <a:lvl7pPr marL="2968234" indent="-228326" eaLnBrk="0" fontAlgn="base" hangingPunct="0">
              <a:spcBef>
                <a:spcPct val="0"/>
              </a:spcBef>
              <a:spcAft>
                <a:spcPct val="0"/>
              </a:spcAft>
              <a:defRPr sz="2400">
                <a:solidFill>
                  <a:schemeClr val="tx1"/>
                </a:solidFill>
                <a:latin typeface="Arial" charset="0"/>
                <a:ea typeface="ＭＳ Ｐゴシック" charset="0"/>
              </a:defRPr>
            </a:lvl7pPr>
            <a:lvl8pPr marL="3424885" indent="-228326" eaLnBrk="0" fontAlgn="base" hangingPunct="0">
              <a:spcBef>
                <a:spcPct val="0"/>
              </a:spcBef>
              <a:spcAft>
                <a:spcPct val="0"/>
              </a:spcAft>
              <a:defRPr sz="2400">
                <a:solidFill>
                  <a:schemeClr val="tx1"/>
                </a:solidFill>
                <a:latin typeface="Arial" charset="0"/>
                <a:ea typeface="ＭＳ Ｐゴシック" charset="0"/>
              </a:defRPr>
            </a:lvl8pPr>
            <a:lvl9pPr marL="3881537" indent="-228326" eaLnBrk="0" fontAlgn="base" hangingPunct="0">
              <a:spcBef>
                <a:spcPct val="0"/>
              </a:spcBef>
              <a:spcAft>
                <a:spcPct val="0"/>
              </a:spcAft>
              <a:defRPr sz="2400">
                <a:solidFill>
                  <a:schemeClr val="tx1"/>
                </a:solidFill>
                <a:latin typeface="Arial" charset="0"/>
                <a:ea typeface="ＭＳ Ｐゴシック" charset="0"/>
              </a:defRPr>
            </a:lvl9pPr>
          </a:lstStyle>
          <a:p>
            <a:fld id="{4022F312-2716-1349-8F7F-C0D84E1870D4}" type="slidenum">
              <a:rPr lang="de-CH" sz="1200">
                <a:latin typeface="Times" charset="0"/>
              </a:rPr>
              <a:pPr/>
              <a:t>37</a:t>
            </a:fld>
            <a:endParaRPr lang="de-CH" sz="1200">
              <a:latin typeface="Times" charset="0"/>
            </a:endParaRPr>
          </a:p>
        </p:txBody>
      </p:sp>
    </p:spTree>
    <p:extLst>
      <p:ext uri="{BB962C8B-B14F-4D97-AF65-F5344CB8AC3E}">
        <p14:creationId xmlns:p14="http://schemas.microsoft.com/office/powerpoint/2010/main" val="3979302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Folienbildplatzhalter 1"/>
          <p:cNvSpPr>
            <a:spLocks noGrp="1" noRot="1" noChangeAspect="1" noTextEdit="1"/>
          </p:cNvSpPr>
          <p:nvPr>
            <p:ph type="sldImg"/>
          </p:nvPr>
        </p:nvSpPr>
        <p:spPr>
          <a:ln/>
        </p:spPr>
      </p:sp>
      <p:sp>
        <p:nvSpPr>
          <p:cNvPr id="75778" name="Notizenplatzhalt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Times" charset="0"/>
              </a:rPr>
              <a:t>There are mainly two players in dealing with polluted sites:</a:t>
            </a:r>
          </a:p>
          <a:p>
            <a:pPr eaLnBrk="1" hangingPunct="1">
              <a:buFontTx/>
              <a:buChar char="-"/>
            </a:pPr>
            <a:r>
              <a:rPr lang="en-US">
                <a:latin typeface="Times" charset="0"/>
              </a:rPr>
              <a:t> the owner of the site has to carry out the investigations, the monitoring and in case of contaminated sites the remediations.</a:t>
            </a:r>
          </a:p>
          <a:p>
            <a:pPr eaLnBrk="1" hangingPunct="1">
              <a:buFontTx/>
              <a:buChar char="-"/>
            </a:pPr>
            <a:r>
              <a:rPr lang="en-US">
                <a:latin typeface="Times" charset="0"/>
              </a:rPr>
              <a:t> the cantonal autority has to order, to survey and to assess all these measures. In case of several polluters the autority has to make a cost sharing decision.</a:t>
            </a:r>
          </a:p>
        </p:txBody>
      </p:sp>
      <p:sp>
        <p:nvSpPr>
          <p:cNvPr id="75779" name="Foliennummernplatzhalt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058" indent="-285407">
              <a:defRPr sz="2400">
                <a:solidFill>
                  <a:schemeClr val="tx1"/>
                </a:solidFill>
                <a:latin typeface="Arial" charset="0"/>
                <a:ea typeface="ＭＳ Ｐゴシック" charset="0"/>
              </a:defRPr>
            </a:lvl2pPr>
            <a:lvl3pPr marL="1141628" indent="-228326">
              <a:defRPr sz="2400">
                <a:solidFill>
                  <a:schemeClr val="tx1"/>
                </a:solidFill>
                <a:latin typeface="Arial" charset="0"/>
                <a:ea typeface="ＭＳ Ｐゴシック" charset="0"/>
              </a:defRPr>
            </a:lvl3pPr>
            <a:lvl4pPr marL="1598280" indent="-228326">
              <a:defRPr sz="2400">
                <a:solidFill>
                  <a:schemeClr val="tx1"/>
                </a:solidFill>
                <a:latin typeface="Arial" charset="0"/>
                <a:ea typeface="ＭＳ Ｐゴシック" charset="0"/>
              </a:defRPr>
            </a:lvl4pPr>
            <a:lvl5pPr marL="2054931" indent="-228326">
              <a:defRPr sz="2400">
                <a:solidFill>
                  <a:schemeClr val="tx1"/>
                </a:solidFill>
                <a:latin typeface="Arial" charset="0"/>
                <a:ea typeface="ＭＳ Ｐゴシック" charset="0"/>
              </a:defRPr>
            </a:lvl5pPr>
            <a:lvl6pPr marL="2511582" indent="-228326" eaLnBrk="0" fontAlgn="base" hangingPunct="0">
              <a:spcBef>
                <a:spcPct val="0"/>
              </a:spcBef>
              <a:spcAft>
                <a:spcPct val="0"/>
              </a:spcAft>
              <a:defRPr sz="2400">
                <a:solidFill>
                  <a:schemeClr val="tx1"/>
                </a:solidFill>
                <a:latin typeface="Arial" charset="0"/>
                <a:ea typeface="ＭＳ Ｐゴシック" charset="0"/>
              </a:defRPr>
            </a:lvl6pPr>
            <a:lvl7pPr marL="2968234" indent="-228326" eaLnBrk="0" fontAlgn="base" hangingPunct="0">
              <a:spcBef>
                <a:spcPct val="0"/>
              </a:spcBef>
              <a:spcAft>
                <a:spcPct val="0"/>
              </a:spcAft>
              <a:defRPr sz="2400">
                <a:solidFill>
                  <a:schemeClr val="tx1"/>
                </a:solidFill>
                <a:latin typeface="Arial" charset="0"/>
                <a:ea typeface="ＭＳ Ｐゴシック" charset="0"/>
              </a:defRPr>
            </a:lvl7pPr>
            <a:lvl8pPr marL="3424885" indent="-228326" eaLnBrk="0" fontAlgn="base" hangingPunct="0">
              <a:spcBef>
                <a:spcPct val="0"/>
              </a:spcBef>
              <a:spcAft>
                <a:spcPct val="0"/>
              </a:spcAft>
              <a:defRPr sz="2400">
                <a:solidFill>
                  <a:schemeClr val="tx1"/>
                </a:solidFill>
                <a:latin typeface="Arial" charset="0"/>
                <a:ea typeface="ＭＳ Ｐゴシック" charset="0"/>
              </a:defRPr>
            </a:lvl8pPr>
            <a:lvl9pPr marL="3881537" indent="-228326" eaLnBrk="0" fontAlgn="base" hangingPunct="0">
              <a:spcBef>
                <a:spcPct val="0"/>
              </a:spcBef>
              <a:spcAft>
                <a:spcPct val="0"/>
              </a:spcAft>
              <a:defRPr sz="2400">
                <a:solidFill>
                  <a:schemeClr val="tx1"/>
                </a:solidFill>
                <a:latin typeface="Arial" charset="0"/>
                <a:ea typeface="ＭＳ Ｐゴシック" charset="0"/>
              </a:defRPr>
            </a:lvl9pPr>
          </a:lstStyle>
          <a:p>
            <a:fld id="{DCB4A774-6AB0-3740-988C-2C875ED3C291}" type="slidenum">
              <a:rPr lang="de-CH" sz="1200">
                <a:latin typeface="Times" charset="0"/>
              </a:rPr>
              <a:pPr/>
              <a:t>38</a:t>
            </a:fld>
            <a:endParaRPr lang="de-CH" sz="1200">
              <a:latin typeface="Times" charset="0"/>
            </a:endParaRPr>
          </a:p>
        </p:txBody>
      </p:sp>
    </p:spTree>
    <p:extLst>
      <p:ext uri="{BB962C8B-B14F-4D97-AF65-F5344CB8AC3E}">
        <p14:creationId xmlns:p14="http://schemas.microsoft.com/office/powerpoint/2010/main" val="6450895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Folienbildplatzhalter 1"/>
          <p:cNvSpPr>
            <a:spLocks noGrp="1" noRot="1" noChangeAspect="1" noTextEdit="1"/>
          </p:cNvSpPr>
          <p:nvPr>
            <p:ph type="sldImg"/>
          </p:nvPr>
        </p:nvSpPr>
        <p:spPr>
          <a:ln/>
        </p:spPr>
      </p:sp>
      <p:sp>
        <p:nvSpPr>
          <p:cNvPr id="77826" name="Notizenplatzhalt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Times" charset="0"/>
              </a:rPr>
              <a:t>These values are very strict:</a:t>
            </a:r>
          </a:p>
          <a:p>
            <a:pPr eaLnBrk="1" hangingPunct="1"/>
            <a:r>
              <a:rPr lang="en-US">
                <a:latin typeface="Times" charset="0"/>
              </a:rPr>
              <a:t>For example if you have a site located in good an exploitable groundwater, there is a need for remediation if immediately downstream the concentration of pollutants exeeds the half of the concentration value (of the list shown before).</a:t>
            </a:r>
          </a:p>
          <a:p>
            <a:pPr eaLnBrk="1" hangingPunct="1"/>
            <a:r>
              <a:rPr lang="en-US">
                <a:latin typeface="Times" charset="0"/>
              </a:rPr>
              <a:t>These concentrations values are equal to the quality values for drinkable water.</a:t>
            </a:r>
          </a:p>
          <a:p>
            <a:pPr eaLnBrk="1" hangingPunct="1"/>
            <a:r>
              <a:rPr lang="en-US">
                <a:latin typeface="Times" charset="0"/>
              </a:rPr>
              <a:t>So the goal is to have drinkable water outside all polluted sites!</a:t>
            </a:r>
          </a:p>
          <a:p>
            <a:pPr eaLnBrk="1" hangingPunct="1"/>
            <a:r>
              <a:rPr lang="en-US">
                <a:latin typeface="Times" charset="0"/>
              </a:rPr>
              <a:t>If downstream there is a groundwater well of public interest, you will have already the need of remediation if some pollutants are detected in the drinking water.</a:t>
            </a:r>
          </a:p>
          <a:p>
            <a:pPr eaLnBrk="1" hangingPunct="1"/>
            <a:r>
              <a:rPr lang="en-US">
                <a:latin typeface="Times" charset="0"/>
              </a:rPr>
              <a:t>So you see, our legislation is very strictly.</a:t>
            </a:r>
          </a:p>
        </p:txBody>
      </p:sp>
      <p:sp>
        <p:nvSpPr>
          <p:cNvPr id="77827" name="Foliennummernplatzhalt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058" indent="-285407">
              <a:defRPr sz="2400">
                <a:solidFill>
                  <a:schemeClr val="tx1"/>
                </a:solidFill>
                <a:latin typeface="Arial" charset="0"/>
                <a:ea typeface="ＭＳ Ｐゴシック" charset="0"/>
              </a:defRPr>
            </a:lvl2pPr>
            <a:lvl3pPr marL="1141628" indent="-228326">
              <a:defRPr sz="2400">
                <a:solidFill>
                  <a:schemeClr val="tx1"/>
                </a:solidFill>
                <a:latin typeface="Arial" charset="0"/>
                <a:ea typeface="ＭＳ Ｐゴシック" charset="0"/>
              </a:defRPr>
            </a:lvl3pPr>
            <a:lvl4pPr marL="1598280" indent="-228326">
              <a:defRPr sz="2400">
                <a:solidFill>
                  <a:schemeClr val="tx1"/>
                </a:solidFill>
                <a:latin typeface="Arial" charset="0"/>
                <a:ea typeface="ＭＳ Ｐゴシック" charset="0"/>
              </a:defRPr>
            </a:lvl4pPr>
            <a:lvl5pPr marL="2054931" indent="-228326">
              <a:defRPr sz="2400">
                <a:solidFill>
                  <a:schemeClr val="tx1"/>
                </a:solidFill>
                <a:latin typeface="Arial" charset="0"/>
                <a:ea typeface="ＭＳ Ｐゴシック" charset="0"/>
              </a:defRPr>
            </a:lvl5pPr>
            <a:lvl6pPr marL="2511582" indent="-228326" eaLnBrk="0" fontAlgn="base" hangingPunct="0">
              <a:spcBef>
                <a:spcPct val="0"/>
              </a:spcBef>
              <a:spcAft>
                <a:spcPct val="0"/>
              </a:spcAft>
              <a:defRPr sz="2400">
                <a:solidFill>
                  <a:schemeClr val="tx1"/>
                </a:solidFill>
                <a:latin typeface="Arial" charset="0"/>
                <a:ea typeface="ＭＳ Ｐゴシック" charset="0"/>
              </a:defRPr>
            </a:lvl6pPr>
            <a:lvl7pPr marL="2968234" indent="-228326" eaLnBrk="0" fontAlgn="base" hangingPunct="0">
              <a:spcBef>
                <a:spcPct val="0"/>
              </a:spcBef>
              <a:spcAft>
                <a:spcPct val="0"/>
              </a:spcAft>
              <a:defRPr sz="2400">
                <a:solidFill>
                  <a:schemeClr val="tx1"/>
                </a:solidFill>
                <a:latin typeface="Arial" charset="0"/>
                <a:ea typeface="ＭＳ Ｐゴシック" charset="0"/>
              </a:defRPr>
            </a:lvl7pPr>
            <a:lvl8pPr marL="3424885" indent="-228326" eaLnBrk="0" fontAlgn="base" hangingPunct="0">
              <a:spcBef>
                <a:spcPct val="0"/>
              </a:spcBef>
              <a:spcAft>
                <a:spcPct val="0"/>
              </a:spcAft>
              <a:defRPr sz="2400">
                <a:solidFill>
                  <a:schemeClr val="tx1"/>
                </a:solidFill>
                <a:latin typeface="Arial" charset="0"/>
                <a:ea typeface="ＭＳ Ｐゴシック" charset="0"/>
              </a:defRPr>
            </a:lvl8pPr>
            <a:lvl9pPr marL="3881537" indent="-228326" eaLnBrk="0" fontAlgn="base" hangingPunct="0">
              <a:spcBef>
                <a:spcPct val="0"/>
              </a:spcBef>
              <a:spcAft>
                <a:spcPct val="0"/>
              </a:spcAft>
              <a:defRPr sz="2400">
                <a:solidFill>
                  <a:schemeClr val="tx1"/>
                </a:solidFill>
                <a:latin typeface="Arial" charset="0"/>
                <a:ea typeface="ＭＳ Ｐゴシック" charset="0"/>
              </a:defRPr>
            </a:lvl9pPr>
          </a:lstStyle>
          <a:p>
            <a:fld id="{CB2B242A-6066-454B-A69D-9325C674FD03}" type="slidenum">
              <a:rPr lang="de-CH" sz="1200">
                <a:latin typeface="Times" charset="0"/>
              </a:rPr>
              <a:pPr/>
              <a:t>39</a:t>
            </a:fld>
            <a:endParaRPr lang="de-CH" sz="1200">
              <a:latin typeface="Times" charset="0"/>
            </a:endParaRPr>
          </a:p>
        </p:txBody>
      </p:sp>
    </p:spTree>
    <p:extLst>
      <p:ext uri="{BB962C8B-B14F-4D97-AF65-F5344CB8AC3E}">
        <p14:creationId xmlns:p14="http://schemas.microsoft.com/office/powerpoint/2010/main" val="25539295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Folienbildplatzhalter 1"/>
          <p:cNvSpPr>
            <a:spLocks noGrp="1" noRot="1" noChangeAspect="1" noTextEdit="1"/>
          </p:cNvSpPr>
          <p:nvPr>
            <p:ph type="sldImg"/>
          </p:nvPr>
        </p:nvSpPr>
        <p:spPr>
          <a:ln/>
        </p:spPr>
      </p:sp>
      <p:sp>
        <p:nvSpPr>
          <p:cNvPr id="11266" name="Notizenplatzhalt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z="1800" dirty="0">
                <a:latin typeface="Times" charset="0"/>
              </a:rPr>
              <a:t>You can find </a:t>
            </a:r>
            <a:r>
              <a:rPr lang="en-US" sz="1800" b="1" dirty="0">
                <a:latin typeface="Times" charset="0"/>
              </a:rPr>
              <a:t>our legislation </a:t>
            </a:r>
            <a:r>
              <a:rPr lang="en-US" sz="1800" dirty="0">
                <a:latin typeface="Times" charset="0"/>
              </a:rPr>
              <a:t>(the </a:t>
            </a:r>
            <a:r>
              <a:rPr lang="en-US" sz="1800" dirty="0" err="1">
                <a:latin typeface="Times" charset="0"/>
              </a:rPr>
              <a:t>english</a:t>
            </a:r>
            <a:r>
              <a:rPr lang="en-US" sz="1800" dirty="0">
                <a:latin typeface="Times" charset="0"/>
              </a:rPr>
              <a:t> versions to) on the </a:t>
            </a:r>
            <a:r>
              <a:rPr lang="en-US" sz="1800" b="1" dirty="0">
                <a:latin typeface="Times" charset="0"/>
              </a:rPr>
              <a:t>internet</a:t>
            </a:r>
            <a:r>
              <a:rPr lang="en-US" sz="1800" dirty="0">
                <a:latin typeface="Times" charset="0"/>
              </a:rPr>
              <a:t>.</a:t>
            </a:r>
          </a:p>
          <a:p>
            <a:pPr eaLnBrk="1" hangingPunct="1"/>
            <a:r>
              <a:rPr lang="en-US" sz="1800" dirty="0">
                <a:latin typeface="Times" charset="0"/>
              </a:rPr>
              <a:t>Since 1985 we have a federal act on the protection of the environment. Since </a:t>
            </a:r>
            <a:r>
              <a:rPr lang="en-US" sz="1800" b="1" dirty="0">
                <a:latin typeface="Times" charset="0"/>
              </a:rPr>
              <a:t>1997 </a:t>
            </a:r>
            <a:r>
              <a:rPr lang="en-US" sz="1800" dirty="0">
                <a:latin typeface="Times" charset="0"/>
              </a:rPr>
              <a:t>in this act we have some </a:t>
            </a:r>
            <a:r>
              <a:rPr lang="en-US" sz="1800" b="1" dirty="0">
                <a:latin typeface="Times" charset="0"/>
              </a:rPr>
              <a:t>articles concerning the contaminated sites</a:t>
            </a:r>
            <a:r>
              <a:rPr lang="en-US" sz="1800" dirty="0">
                <a:latin typeface="Times" charset="0"/>
              </a:rPr>
              <a:t>.</a:t>
            </a:r>
          </a:p>
          <a:p>
            <a:pPr eaLnBrk="1" hangingPunct="1"/>
            <a:r>
              <a:rPr lang="en-US" sz="1800" b="1" dirty="0">
                <a:latin typeface="Times" charset="0"/>
              </a:rPr>
              <a:t>One year later</a:t>
            </a:r>
            <a:r>
              <a:rPr lang="en-US" sz="1800" dirty="0">
                <a:latin typeface="Times" charset="0"/>
              </a:rPr>
              <a:t>, we published the Contaminated sites Ordinance, an </a:t>
            </a:r>
            <a:r>
              <a:rPr lang="en-US" sz="1800" b="1" dirty="0">
                <a:latin typeface="Times" charset="0"/>
              </a:rPr>
              <a:t>ordinance that regulates most of our tasks</a:t>
            </a:r>
            <a:r>
              <a:rPr lang="en-US" sz="1800" dirty="0">
                <a:latin typeface="Times" charset="0"/>
              </a:rPr>
              <a:t>.</a:t>
            </a:r>
          </a:p>
          <a:p>
            <a:pPr eaLnBrk="1" hangingPunct="1"/>
            <a:r>
              <a:rPr lang="en-US" sz="1800" dirty="0">
                <a:latin typeface="Times" charset="0"/>
              </a:rPr>
              <a:t>In 2001, with the “Ordinance on the Charge for the remediation” we have </a:t>
            </a:r>
            <a:r>
              <a:rPr lang="en-US" sz="1800" b="1" dirty="0">
                <a:latin typeface="Times" charset="0"/>
              </a:rPr>
              <a:t>regulated also the financing of the measures</a:t>
            </a:r>
            <a:r>
              <a:rPr lang="en-US" sz="1800" dirty="0">
                <a:latin typeface="Times" charset="0"/>
              </a:rPr>
              <a:t> (we will talk about this topic later).</a:t>
            </a:r>
          </a:p>
        </p:txBody>
      </p:sp>
      <p:sp>
        <p:nvSpPr>
          <p:cNvPr id="11267" name="Foliennummernplatzhalt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058" indent="-285407">
              <a:defRPr sz="2400">
                <a:solidFill>
                  <a:schemeClr val="tx1"/>
                </a:solidFill>
                <a:latin typeface="Arial" charset="0"/>
                <a:ea typeface="ＭＳ Ｐゴシック" charset="0"/>
              </a:defRPr>
            </a:lvl2pPr>
            <a:lvl3pPr marL="1141628" indent="-228326">
              <a:defRPr sz="2400">
                <a:solidFill>
                  <a:schemeClr val="tx1"/>
                </a:solidFill>
                <a:latin typeface="Arial" charset="0"/>
                <a:ea typeface="ＭＳ Ｐゴシック" charset="0"/>
              </a:defRPr>
            </a:lvl3pPr>
            <a:lvl4pPr marL="1598280" indent="-228326">
              <a:defRPr sz="2400">
                <a:solidFill>
                  <a:schemeClr val="tx1"/>
                </a:solidFill>
                <a:latin typeface="Arial" charset="0"/>
                <a:ea typeface="ＭＳ Ｐゴシック" charset="0"/>
              </a:defRPr>
            </a:lvl4pPr>
            <a:lvl5pPr marL="2054931" indent="-228326">
              <a:defRPr sz="2400">
                <a:solidFill>
                  <a:schemeClr val="tx1"/>
                </a:solidFill>
                <a:latin typeface="Arial" charset="0"/>
                <a:ea typeface="ＭＳ Ｐゴシック" charset="0"/>
              </a:defRPr>
            </a:lvl5pPr>
            <a:lvl6pPr marL="2511582" indent="-228326" eaLnBrk="0" fontAlgn="base" hangingPunct="0">
              <a:spcBef>
                <a:spcPct val="0"/>
              </a:spcBef>
              <a:spcAft>
                <a:spcPct val="0"/>
              </a:spcAft>
              <a:defRPr sz="2400">
                <a:solidFill>
                  <a:schemeClr val="tx1"/>
                </a:solidFill>
                <a:latin typeface="Arial" charset="0"/>
                <a:ea typeface="ＭＳ Ｐゴシック" charset="0"/>
              </a:defRPr>
            </a:lvl6pPr>
            <a:lvl7pPr marL="2968234" indent="-228326" eaLnBrk="0" fontAlgn="base" hangingPunct="0">
              <a:spcBef>
                <a:spcPct val="0"/>
              </a:spcBef>
              <a:spcAft>
                <a:spcPct val="0"/>
              </a:spcAft>
              <a:defRPr sz="2400">
                <a:solidFill>
                  <a:schemeClr val="tx1"/>
                </a:solidFill>
                <a:latin typeface="Arial" charset="0"/>
                <a:ea typeface="ＭＳ Ｐゴシック" charset="0"/>
              </a:defRPr>
            </a:lvl7pPr>
            <a:lvl8pPr marL="3424885" indent="-228326" eaLnBrk="0" fontAlgn="base" hangingPunct="0">
              <a:spcBef>
                <a:spcPct val="0"/>
              </a:spcBef>
              <a:spcAft>
                <a:spcPct val="0"/>
              </a:spcAft>
              <a:defRPr sz="2400">
                <a:solidFill>
                  <a:schemeClr val="tx1"/>
                </a:solidFill>
                <a:latin typeface="Arial" charset="0"/>
                <a:ea typeface="ＭＳ Ｐゴシック" charset="0"/>
              </a:defRPr>
            </a:lvl8pPr>
            <a:lvl9pPr marL="3881537" indent="-228326" eaLnBrk="0" fontAlgn="base" hangingPunct="0">
              <a:spcBef>
                <a:spcPct val="0"/>
              </a:spcBef>
              <a:spcAft>
                <a:spcPct val="0"/>
              </a:spcAft>
              <a:defRPr sz="2400">
                <a:solidFill>
                  <a:schemeClr val="tx1"/>
                </a:solidFill>
                <a:latin typeface="Arial" charset="0"/>
                <a:ea typeface="ＭＳ Ｐゴシック" charset="0"/>
              </a:defRPr>
            </a:lvl9pPr>
          </a:lstStyle>
          <a:p>
            <a:fld id="{19C119B5-2FA9-8F4D-91F9-5741B53D6234}" type="slidenum">
              <a:rPr lang="de-CH" sz="1200">
                <a:latin typeface="Times" charset="0"/>
              </a:rPr>
              <a:pPr/>
              <a:t>4</a:t>
            </a:fld>
            <a:endParaRPr lang="de-CH" sz="1200">
              <a:latin typeface="Times" charset="0"/>
            </a:endParaRPr>
          </a:p>
        </p:txBody>
      </p:sp>
    </p:spTree>
    <p:extLst>
      <p:ext uri="{BB962C8B-B14F-4D97-AF65-F5344CB8AC3E}">
        <p14:creationId xmlns:p14="http://schemas.microsoft.com/office/powerpoint/2010/main" val="32901179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Folienbildplatzhalter 1"/>
          <p:cNvSpPr>
            <a:spLocks noGrp="1" noRot="1" noChangeAspect="1" noTextEdit="1"/>
          </p:cNvSpPr>
          <p:nvPr>
            <p:ph type="sldImg"/>
          </p:nvPr>
        </p:nvSpPr>
        <p:spPr>
          <a:ln/>
        </p:spPr>
      </p:sp>
      <p:sp>
        <p:nvSpPr>
          <p:cNvPr id="79874" name="Notizenplatzhalt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Times" charset="0"/>
              </a:rPr>
              <a:t>Here everything graphically.</a:t>
            </a:r>
          </a:p>
          <a:p>
            <a:pPr eaLnBrk="1" hangingPunct="1"/>
            <a:r>
              <a:rPr lang="en-US">
                <a:latin typeface="Times" charset="0"/>
              </a:rPr>
              <a:t>If the owner by the preliminary investigation has pollutants exceeding the concentration values, there is a need for remediation.</a:t>
            </a:r>
          </a:p>
          <a:p>
            <a:pPr eaLnBrk="1" hangingPunct="1"/>
            <a:r>
              <a:rPr lang="en-US">
                <a:latin typeface="Times" charset="0"/>
              </a:rPr>
              <a:t>The remediation measures have to reduce the concentrations in the groundwater under the concentrations values.</a:t>
            </a:r>
          </a:p>
        </p:txBody>
      </p:sp>
      <p:sp>
        <p:nvSpPr>
          <p:cNvPr id="79875" name="Foliennummernplatzhalt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058" indent="-285407">
              <a:defRPr sz="2400">
                <a:solidFill>
                  <a:schemeClr val="tx1"/>
                </a:solidFill>
                <a:latin typeface="Arial" charset="0"/>
                <a:ea typeface="ＭＳ Ｐゴシック" charset="0"/>
              </a:defRPr>
            </a:lvl2pPr>
            <a:lvl3pPr marL="1141628" indent="-228326">
              <a:defRPr sz="2400">
                <a:solidFill>
                  <a:schemeClr val="tx1"/>
                </a:solidFill>
                <a:latin typeface="Arial" charset="0"/>
                <a:ea typeface="ＭＳ Ｐゴシック" charset="0"/>
              </a:defRPr>
            </a:lvl3pPr>
            <a:lvl4pPr marL="1598280" indent="-228326">
              <a:defRPr sz="2400">
                <a:solidFill>
                  <a:schemeClr val="tx1"/>
                </a:solidFill>
                <a:latin typeface="Arial" charset="0"/>
                <a:ea typeface="ＭＳ Ｐゴシック" charset="0"/>
              </a:defRPr>
            </a:lvl4pPr>
            <a:lvl5pPr marL="2054931" indent="-228326">
              <a:defRPr sz="2400">
                <a:solidFill>
                  <a:schemeClr val="tx1"/>
                </a:solidFill>
                <a:latin typeface="Arial" charset="0"/>
                <a:ea typeface="ＭＳ Ｐゴシック" charset="0"/>
              </a:defRPr>
            </a:lvl5pPr>
            <a:lvl6pPr marL="2511582" indent="-228326" eaLnBrk="0" fontAlgn="base" hangingPunct="0">
              <a:spcBef>
                <a:spcPct val="0"/>
              </a:spcBef>
              <a:spcAft>
                <a:spcPct val="0"/>
              </a:spcAft>
              <a:defRPr sz="2400">
                <a:solidFill>
                  <a:schemeClr val="tx1"/>
                </a:solidFill>
                <a:latin typeface="Arial" charset="0"/>
                <a:ea typeface="ＭＳ Ｐゴシック" charset="0"/>
              </a:defRPr>
            </a:lvl6pPr>
            <a:lvl7pPr marL="2968234" indent="-228326" eaLnBrk="0" fontAlgn="base" hangingPunct="0">
              <a:spcBef>
                <a:spcPct val="0"/>
              </a:spcBef>
              <a:spcAft>
                <a:spcPct val="0"/>
              </a:spcAft>
              <a:defRPr sz="2400">
                <a:solidFill>
                  <a:schemeClr val="tx1"/>
                </a:solidFill>
                <a:latin typeface="Arial" charset="0"/>
                <a:ea typeface="ＭＳ Ｐゴシック" charset="0"/>
              </a:defRPr>
            </a:lvl7pPr>
            <a:lvl8pPr marL="3424885" indent="-228326" eaLnBrk="0" fontAlgn="base" hangingPunct="0">
              <a:spcBef>
                <a:spcPct val="0"/>
              </a:spcBef>
              <a:spcAft>
                <a:spcPct val="0"/>
              </a:spcAft>
              <a:defRPr sz="2400">
                <a:solidFill>
                  <a:schemeClr val="tx1"/>
                </a:solidFill>
                <a:latin typeface="Arial" charset="0"/>
                <a:ea typeface="ＭＳ Ｐゴシック" charset="0"/>
              </a:defRPr>
            </a:lvl8pPr>
            <a:lvl9pPr marL="3881537" indent="-228326" eaLnBrk="0" fontAlgn="base" hangingPunct="0">
              <a:spcBef>
                <a:spcPct val="0"/>
              </a:spcBef>
              <a:spcAft>
                <a:spcPct val="0"/>
              </a:spcAft>
              <a:defRPr sz="2400">
                <a:solidFill>
                  <a:schemeClr val="tx1"/>
                </a:solidFill>
                <a:latin typeface="Arial" charset="0"/>
                <a:ea typeface="ＭＳ Ｐゴシック" charset="0"/>
              </a:defRPr>
            </a:lvl9pPr>
          </a:lstStyle>
          <a:p>
            <a:fld id="{45C70BB7-C8F3-B242-94CB-362B4FB746E1}" type="slidenum">
              <a:rPr lang="de-CH" sz="1200">
                <a:latin typeface="Times" charset="0"/>
              </a:rPr>
              <a:pPr/>
              <a:t>40</a:t>
            </a:fld>
            <a:endParaRPr lang="de-CH" sz="1200">
              <a:latin typeface="Times" charset="0"/>
            </a:endParaRPr>
          </a:p>
        </p:txBody>
      </p:sp>
    </p:spTree>
    <p:extLst>
      <p:ext uri="{BB962C8B-B14F-4D97-AF65-F5344CB8AC3E}">
        <p14:creationId xmlns:p14="http://schemas.microsoft.com/office/powerpoint/2010/main" val="27663247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Folienbildplatzhalter 1"/>
          <p:cNvSpPr>
            <a:spLocks noGrp="1" noRot="1" noChangeAspect="1" noTextEdit="1"/>
          </p:cNvSpPr>
          <p:nvPr>
            <p:ph type="sldImg"/>
          </p:nvPr>
        </p:nvSpPr>
        <p:spPr>
          <a:ln/>
        </p:spPr>
      </p:sp>
      <p:sp>
        <p:nvSpPr>
          <p:cNvPr id="81922" name="Notizenplatzhalt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de-CH">
                <a:latin typeface="Times" charset="0"/>
              </a:rPr>
              <a:t>Art. 5 of the CSO specifies the register of polluted sites:</a:t>
            </a:r>
          </a:p>
          <a:p>
            <a:endParaRPr lang="de-CH">
              <a:latin typeface="Times" charset="0"/>
            </a:endParaRPr>
          </a:p>
          <a:p>
            <a:r>
              <a:rPr lang="de-CH">
                <a:latin typeface="Times" charset="0"/>
              </a:rPr>
              <a:t>In particular that the authorities shall identify the polluted sites and shall enter them in the ROPS, if there is a high probability that they are polluted.</a:t>
            </a:r>
          </a:p>
          <a:p>
            <a:endParaRPr lang="de-CH">
              <a:latin typeface="Times" charset="0"/>
            </a:endParaRPr>
          </a:p>
          <a:p>
            <a:r>
              <a:rPr lang="de-CH">
                <a:latin typeface="Times" charset="0"/>
              </a:rPr>
              <a:t>Furthermore it is defined which information the entries shall contain:</a:t>
            </a:r>
          </a:p>
          <a:p>
            <a:endParaRPr lang="de-CH">
              <a:latin typeface="Times" charset="0"/>
            </a:endParaRPr>
          </a:p>
          <a:p>
            <a:r>
              <a:rPr lang="de-CH">
                <a:latin typeface="Times" charset="0"/>
              </a:rPr>
              <a:t>In particular:</a:t>
            </a:r>
          </a:p>
          <a:p>
            <a:endParaRPr lang="de-CH">
              <a:latin typeface="Times" charset="0"/>
            </a:endParaRPr>
          </a:p>
        </p:txBody>
      </p:sp>
      <p:sp>
        <p:nvSpPr>
          <p:cNvPr id="81923" name="Foliennummernplatzhalt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058" indent="-285407">
              <a:defRPr sz="2400">
                <a:solidFill>
                  <a:schemeClr val="tx1"/>
                </a:solidFill>
                <a:latin typeface="Arial" charset="0"/>
                <a:ea typeface="ＭＳ Ｐゴシック" charset="0"/>
              </a:defRPr>
            </a:lvl2pPr>
            <a:lvl3pPr marL="1141628" indent="-228326">
              <a:defRPr sz="2400">
                <a:solidFill>
                  <a:schemeClr val="tx1"/>
                </a:solidFill>
                <a:latin typeface="Arial" charset="0"/>
                <a:ea typeface="ＭＳ Ｐゴシック" charset="0"/>
              </a:defRPr>
            </a:lvl3pPr>
            <a:lvl4pPr marL="1598280" indent="-228326">
              <a:defRPr sz="2400">
                <a:solidFill>
                  <a:schemeClr val="tx1"/>
                </a:solidFill>
                <a:latin typeface="Arial" charset="0"/>
                <a:ea typeface="ＭＳ Ｐゴシック" charset="0"/>
              </a:defRPr>
            </a:lvl4pPr>
            <a:lvl5pPr marL="2054931" indent="-228326">
              <a:defRPr sz="2400">
                <a:solidFill>
                  <a:schemeClr val="tx1"/>
                </a:solidFill>
                <a:latin typeface="Arial" charset="0"/>
                <a:ea typeface="ＭＳ Ｐゴシック" charset="0"/>
              </a:defRPr>
            </a:lvl5pPr>
            <a:lvl6pPr marL="2511582" indent="-228326" eaLnBrk="0" fontAlgn="base" hangingPunct="0">
              <a:spcBef>
                <a:spcPct val="0"/>
              </a:spcBef>
              <a:spcAft>
                <a:spcPct val="0"/>
              </a:spcAft>
              <a:defRPr sz="2400">
                <a:solidFill>
                  <a:schemeClr val="tx1"/>
                </a:solidFill>
                <a:latin typeface="Arial" charset="0"/>
                <a:ea typeface="ＭＳ Ｐゴシック" charset="0"/>
              </a:defRPr>
            </a:lvl6pPr>
            <a:lvl7pPr marL="2968234" indent="-228326" eaLnBrk="0" fontAlgn="base" hangingPunct="0">
              <a:spcBef>
                <a:spcPct val="0"/>
              </a:spcBef>
              <a:spcAft>
                <a:spcPct val="0"/>
              </a:spcAft>
              <a:defRPr sz="2400">
                <a:solidFill>
                  <a:schemeClr val="tx1"/>
                </a:solidFill>
                <a:latin typeface="Arial" charset="0"/>
                <a:ea typeface="ＭＳ Ｐゴシック" charset="0"/>
              </a:defRPr>
            </a:lvl7pPr>
            <a:lvl8pPr marL="3424885" indent="-228326" eaLnBrk="0" fontAlgn="base" hangingPunct="0">
              <a:spcBef>
                <a:spcPct val="0"/>
              </a:spcBef>
              <a:spcAft>
                <a:spcPct val="0"/>
              </a:spcAft>
              <a:defRPr sz="2400">
                <a:solidFill>
                  <a:schemeClr val="tx1"/>
                </a:solidFill>
                <a:latin typeface="Arial" charset="0"/>
                <a:ea typeface="ＭＳ Ｐゴシック" charset="0"/>
              </a:defRPr>
            </a:lvl8pPr>
            <a:lvl9pPr marL="3881537" indent="-228326" eaLnBrk="0" fontAlgn="base" hangingPunct="0">
              <a:spcBef>
                <a:spcPct val="0"/>
              </a:spcBef>
              <a:spcAft>
                <a:spcPct val="0"/>
              </a:spcAft>
              <a:defRPr sz="2400">
                <a:solidFill>
                  <a:schemeClr val="tx1"/>
                </a:solidFill>
                <a:latin typeface="Arial" charset="0"/>
                <a:ea typeface="ＭＳ Ｐゴシック" charset="0"/>
              </a:defRPr>
            </a:lvl9pPr>
          </a:lstStyle>
          <a:p>
            <a:fld id="{FC3C6A93-3E30-F04D-AD9F-C4F09B8D1AEA}" type="slidenum">
              <a:rPr lang="de-CH" sz="1200">
                <a:latin typeface="Times" charset="0"/>
              </a:rPr>
              <a:pPr/>
              <a:t>41</a:t>
            </a:fld>
            <a:endParaRPr lang="de-CH" sz="1200">
              <a:latin typeface="Times" charset="0"/>
            </a:endParaRPr>
          </a:p>
        </p:txBody>
      </p:sp>
    </p:spTree>
    <p:extLst>
      <p:ext uri="{BB962C8B-B14F-4D97-AF65-F5344CB8AC3E}">
        <p14:creationId xmlns:p14="http://schemas.microsoft.com/office/powerpoint/2010/main" val="26030578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Folienbildplatzhalter 1"/>
          <p:cNvSpPr>
            <a:spLocks noGrp="1" noRot="1" noChangeAspect="1" noTextEdit="1"/>
          </p:cNvSpPr>
          <p:nvPr>
            <p:ph type="sldImg"/>
          </p:nvPr>
        </p:nvSpPr>
        <p:spPr>
          <a:ln/>
        </p:spPr>
      </p:sp>
      <p:sp>
        <p:nvSpPr>
          <p:cNvPr id="83970" name="Notizenplatzhalt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de-CH">
                <a:latin typeface="Times" charset="0"/>
              </a:rPr>
              <a:t>Here you can see how the register is established in a skiiim (schema):</a:t>
            </a:r>
          </a:p>
          <a:p>
            <a:endParaRPr lang="de-CH">
              <a:latin typeface="Times" charset="0"/>
            </a:endParaRPr>
          </a:p>
        </p:txBody>
      </p:sp>
      <p:sp>
        <p:nvSpPr>
          <p:cNvPr id="83971" name="Foliennummernplatzhalt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058" indent="-285407">
              <a:defRPr sz="2400">
                <a:solidFill>
                  <a:schemeClr val="tx1"/>
                </a:solidFill>
                <a:latin typeface="Arial" charset="0"/>
                <a:ea typeface="ＭＳ Ｐゴシック" charset="0"/>
              </a:defRPr>
            </a:lvl2pPr>
            <a:lvl3pPr marL="1141628" indent="-228326">
              <a:defRPr sz="2400">
                <a:solidFill>
                  <a:schemeClr val="tx1"/>
                </a:solidFill>
                <a:latin typeface="Arial" charset="0"/>
                <a:ea typeface="ＭＳ Ｐゴシック" charset="0"/>
              </a:defRPr>
            </a:lvl3pPr>
            <a:lvl4pPr marL="1598280" indent="-228326">
              <a:defRPr sz="2400">
                <a:solidFill>
                  <a:schemeClr val="tx1"/>
                </a:solidFill>
                <a:latin typeface="Arial" charset="0"/>
                <a:ea typeface="ＭＳ Ｐゴシック" charset="0"/>
              </a:defRPr>
            </a:lvl4pPr>
            <a:lvl5pPr marL="2054931" indent="-228326">
              <a:defRPr sz="2400">
                <a:solidFill>
                  <a:schemeClr val="tx1"/>
                </a:solidFill>
                <a:latin typeface="Arial" charset="0"/>
                <a:ea typeface="ＭＳ Ｐゴシック" charset="0"/>
              </a:defRPr>
            </a:lvl5pPr>
            <a:lvl6pPr marL="2511582" indent="-228326" eaLnBrk="0" fontAlgn="base" hangingPunct="0">
              <a:spcBef>
                <a:spcPct val="0"/>
              </a:spcBef>
              <a:spcAft>
                <a:spcPct val="0"/>
              </a:spcAft>
              <a:defRPr sz="2400">
                <a:solidFill>
                  <a:schemeClr val="tx1"/>
                </a:solidFill>
                <a:latin typeface="Arial" charset="0"/>
                <a:ea typeface="ＭＳ Ｐゴシック" charset="0"/>
              </a:defRPr>
            </a:lvl6pPr>
            <a:lvl7pPr marL="2968234" indent="-228326" eaLnBrk="0" fontAlgn="base" hangingPunct="0">
              <a:spcBef>
                <a:spcPct val="0"/>
              </a:spcBef>
              <a:spcAft>
                <a:spcPct val="0"/>
              </a:spcAft>
              <a:defRPr sz="2400">
                <a:solidFill>
                  <a:schemeClr val="tx1"/>
                </a:solidFill>
                <a:latin typeface="Arial" charset="0"/>
                <a:ea typeface="ＭＳ Ｐゴシック" charset="0"/>
              </a:defRPr>
            </a:lvl7pPr>
            <a:lvl8pPr marL="3424885" indent="-228326" eaLnBrk="0" fontAlgn="base" hangingPunct="0">
              <a:spcBef>
                <a:spcPct val="0"/>
              </a:spcBef>
              <a:spcAft>
                <a:spcPct val="0"/>
              </a:spcAft>
              <a:defRPr sz="2400">
                <a:solidFill>
                  <a:schemeClr val="tx1"/>
                </a:solidFill>
                <a:latin typeface="Arial" charset="0"/>
                <a:ea typeface="ＭＳ Ｐゴシック" charset="0"/>
              </a:defRPr>
            </a:lvl8pPr>
            <a:lvl9pPr marL="3881537" indent="-228326" eaLnBrk="0" fontAlgn="base" hangingPunct="0">
              <a:spcBef>
                <a:spcPct val="0"/>
              </a:spcBef>
              <a:spcAft>
                <a:spcPct val="0"/>
              </a:spcAft>
              <a:defRPr sz="2400">
                <a:solidFill>
                  <a:schemeClr val="tx1"/>
                </a:solidFill>
                <a:latin typeface="Arial" charset="0"/>
                <a:ea typeface="ＭＳ Ｐゴシック" charset="0"/>
              </a:defRPr>
            </a:lvl9pPr>
          </a:lstStyle>
          <a:p>
            <a:fld id="{1D7D60F0-1217-6A49-8436-3E2B90DC1C2C}" type="slidenum">
              <a:rPr lang="de-CH" sz="1200">
                <a:latin typeface="Times" charset="0"/>
              </a:rPr>
              <a:pPr/>
              <a:t>42</a:t>
            </a:fld>
            <a:endParaRPr lang="de-CH" sz="1200">
              <a:latin typeface="Times" charset="0"/>
            </a:endParaRPr>
          </a:p>
        </p:txBody>
      </p:sp>
    </p:spTree>
    <p:extLst>
      <p:ext uri="{BB962C8B-B14F-4D97-AF65-F5344CB8AC3E}">
        <p14:creationId xmlns:p14="http://schemas.microsoft.com/office/powerpoint/2010/main" val="37201662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Folienbildplatzhalter 1"/>
          <p:cNvSpPr>
            <a:spLocks noGrp="1" noRot="1" noChangeAspect="1" noTextEdit="1"/>
          </p:cNvSpPr>
          <p:nvPr>
            <p:ph type="sldImg"/>
          </p:nvPr>
        </p:nvSpPr>
        <p:spPr>
          <a:ln/>
        </p:spPr>
      </p:sp>
      <p:sp>
        <p:nvSpPr>
          <p:cNvPr id="86018" name="Notizenplatzhalt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de-CH">
                <a:latin typeface="Times" charset="0"/>
              </a:rPr>
              <a:t>In this skiim on the right side:</a:t>
            </a:r>
          </a:p>
          <a:p>
            <a:r>
              <a:rPr lang="de-CH">
                <a:latin typeface="Times" charset="0"/>
              </a:rPr>
              <a:t> you can see some prejudicies or missunderstandings about the Register (predschedissis)</a:t>
            </a:r>
          </a:p>
          <a:p>
            <a:endParaRPr lang="de-CH">
              <a:latin typeface="Times" charset="0"/>
            </a:endParaRPr>
          </a:p>
          <a:p>
            <a:r>
              <a:rPr lang="de-CH">
                <a:latin typeface="Times" charset="0"/>
              </a:rPr>
              <a:t>Especially in the beginning people were afraid that:</a:t>
            </a:r>
          </a:p>
          <a:p>
            <a:endParaRPr lang="de-CH">
              <a:latin typeface="Times" charset="0"/>
            </a:endParaRPr>
          </a:p>
          <a:p>
            <a:r>
              <a:rPr lang="de-CH">
                <a:latin typeface="Times" charset="0"/>
              </a:rPr>
              <a:t>Every site in the register had to be remediated</a:t>
            </a:r>
          </a:p>
          <a:p>
            <a:r>
              <a:rPr lang="de-CH">
                <a:latin typeface="Times" charset="0"/>
              </a:rPr>
              <a:t>Or that entries in the register remain there and never change</a:t>
            </a:r>
          </a:p>
          <a:p>
            <a:endParaRPr lang="de-CH">
              <a:latin typeface="Times" charset="0"/>
            </a:endParaRPr>
          </a:p>
          <a:p>
            <a:r>
              <a:rPr lang="de-CH">
                <a:latin typeface="Times" charset="0"/>
              </a:rPr>
              <a:t>Nowadays most peple know that this isnt true:</a:t>
            </a:r>
          </a:p>
          <a:p>
            <a:endParaRPr lang="de-CH">
              <a:latin typeface="Times" charset="0"/>
            </a:endParaRPr>
          </a:p>
          <a:p>
            <a:r>
              <a:rPr lang="de-CH">
                <a:latin typeface="Times" charset="0"/>
              </a:rPr>
              <a:t>The register ist a list of all known polluted sites…</a:t>
            </a:r>
          </a:p>
          <a:p>
            <a:endParaRPr lang="de-CH">
              <a:latin typeface="Times" charset="0"/>
            </a:endParaRPr>
          </a:p>
          <a:p>
            <a:r>
              <a:rPr lang="de-CH">
                <a:latin typeface="Times" charset="0"/>
              </a:rPr>
              <a:t>and</a:t>
            </a:r>
          </a:p>
          <a:p>
            <a:endParaRPr lang="de-CH">
              <a:latin typeface="Times" charset="0"/>
            </a:endParaRPr>
          </a:p>
          <a:p>
            <a:r>
              <a:rPr lang="de-CH">
                <a:latin typeface="Times" charset="0"/>
              </a:rPr>
              <a:t>The register ist dynamic and the entries are regularly updated by the authorities</a:t>
            </a:r>
          </a:p>
          <a:p>
            <a:endParaRPr lang="de-CH">
              <a:latin typeface="Times" charset="0"/>
            </a:endParaRPr>
          </a:p>
          <a:p>
            <a:endParaRPr lang="de-CH">
              <a:latin typeface="Times" charset="0"/>
            </a:endParaRPr>
          </a:p>
        </p:txBody>
      </p:sp>
      <p:sp>
        <p:nvSpPr>
          <p:cNvPr id="86019" name="Foliennummernplatzhalt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058" indent="-285407">
              <a:defRPr sz="2400">
                <a:solidFill>
                  <a:schemeClr val="tx1"/>
                </a:solidFill>
                <a:latin typeface="Arial" charset="0"/>
                <a:ea typeface="ＭＳ Ｐゴシック" charset="0"/>
              </a:defRPr>
            </a:lvl2pPr>
            <a:lvl3pPr marL="1141628" indent="-228326">
              <a:defRPr sz="2400">
                <a:solidFill>
                  <a:schemeClr val="tx1"/>
                </a:solidFill>
                <a:latin typeface="Arial" charset="0"/>
                <a:ea typeface="ＭＳ Ｐゴシック" charset="0"/>
              </a:defRPr>
            </a:lvl3pPr>
            <a:lvl4pPr marL="1598280" indent="-228326">
              <a:defRPr sz="2400">
                <a:solidFill>
                  <a:schemeClr val="tx1"/>
                </a:solidFill>
                <a:latin typeface="Arial" charset="0"/>
                <a:ea typeface="ＭＳ Ｐゴシック" charset="0"/>
              </a:defRPr>
            </a:lvl4pPr>
            <a:lvl5pPr marL="2054931" indent="-228326">
              <a:defRPr sz="2400">
                <a:solidFill>
                  <a:schemeClr val="tx1"/>
                </a:solidFill>
                <a:latin typeface="Arial" charset="0"/>
                <a:ea typeface="ＭＳ Ｐゴシック" charset="0"/>
              </a:defRPr>
            </a:lvl5pPr>
            <a:lvl6pPr marL="2511582" indent="-228326" eaLnBrk="0" fontAlgn="base" hangingPunct="0">
              <a:spcBef>
                <a:spcPct val="0"/>
              </a:spcBef>
              <a:spcAft>
                <a:spcPct val="0"/>
              </a:spcAft>
              <a:defRPr sz="2400">
                <a:solidFill>
                  <a:schemeClr val="tx1"/>
                </a:solidFill>
                <a:latin typeface="Arial" charset="0"/>
                <a:ea typeface="ＭＳ Ｐゴシック" charset="0"/>
              </a:defRPr>
            </a:lvl6pPr>
            <a:lvl7pPr marL="2968234" indent="-228326" eaLnBrk="0" fontAlgn="base" hangingPunct="0">
              <a:spcBef>
                <a:spcPct val="0"/>
              </a:spcBef>
              <a:spcAft>
                <a:spcPct val="0"/>
              </a:spcAft>
              <a:defRPr sz="2400">
                <a:solidFill>
                  <a:schemeClr val="tx1"/>
                </a:solidFill>
                <a:latin typeface="Arial" charset="0"/>
                <a:ea typeface="ＭＳ Ｐゴシック" charset="0"/>
              </a:defRPr>
            </a:lvl7pPr>
            <a:lvl8pPr marL="3424885" indent="-228326" eaLnBrk="0" fontAlgn="base" hangingPunct="0">
              <a:spcBef>
                <a:spcPct val="0"/>
              </a:spcBef>
              <a:spcAft>
                <a:spcPct val="0"/>
              </a:spcAft>
              <a:defRPr sz="2400">
                <a:solidFill>
                  <a:schemeClr val="tx1"/>
                </a:solidFill>
                <a:latin typeface="Arial" charset="0"/>
                <a:ea typeface="ＭＳ Ｐゴシック" charset="0"/>
              </a:defRPr>
            </a:lvl8pPr>
            <a:lvl9pPr marL="3881537" indent="-228326" eaLnBrk="0" fontAlgn="base" hangingPunct="0">
              <a:spcBef>
                <a:spcPct val="0"/>
              </a:spcBef>
              <a:spcAft>
                <a:spcPct val="0"/>
              </a:spcAft>
              <a:defRPr sz="2400">
                <a:solidFill>
                  <a:schemeClr val="tx1"/>
                </a:solidFill>
                <a:latin typeface="Arial" charset="0"/>
                <a:ea typeface="ＭＳ Ｐゴシック" charset="0"/>
              </a:defRPr>
            </a:lvl9pPr>
          </a:lstStyle>
          <a:p>
            <a:fld id="{F3C80ABD-4C57-054A-AD71-7F050425D646}" type="slidenum">
              <a:rPr lang="de-CH" sz="1200">
                <a:latin typeface="Times" charset="0"/>
              </a:rPr>
              <a:pPr/>
              <a:t>43</a:t>
            </a:fld>
            <a:endParaRPr lang="de-CH" sz="1200">
              <a:latin typeface="Times" charset="0"/>
            </a:endParaRPr>
          </a:p>
        </p:txBody>
      </p:sp>
    </p:spTree>
    <p:extLst>
      <p:ext uri="{BB962C8B-B14F-4D97-AF65-F5344CB8AC3E}">
        <p14:creationId xmlns:p14="http://schemas.microsoft.com/office/powerpoint/2010/main" val="31944581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Folienbildplatzhalter 1"/>
          <p:cNvSpPr>
            <a:spLocks noGrp="1" noRot="1" noChangeAspect="1" noTextEdit="1"/>
          </p:cNvSpPr>
          <p:nvPr>
            <p:ph type="sldImg"/>
          </p:nvPr>
        </p:nvSpPr>
        <p:spPr>
          <a:ln/>
        </p:spPr>
      </p:sp>
      <p:sp>
        <p:nvSpPr>
          <p:cNvPr id="88066" name="Notizenplatzhalt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de-CH">
                <a:latin typeface="Times" charset="0"/>
              </a:rPr>
              <a:t>The cantons and the federal autorhities have fulfilled their tasks and have established the registers.</a:t>
            </a:r>
          </a:p>
          <a:p>
            <a:endParaRPr lang="de-CH">
              <a:latin typeface="Times" charset="0"/>
            </a:endParaRPr>
          </a:p>
          <a:p>
            <a:r>
              <a:rPr lang="de-CH">
                <a:latin typeface="Times" charset="0"/>
              </a:rPr>
              <a:t>All registers are know finished and most of them are available online in a  geoinformation interface in the internet</a:t>
            </a:r>
          </a:p>
          <a:p>
            <a:endParaRPr lang="de-CH">
              <a:latin typeface="Times" charset="0"/>
            </a:endParaRPr>
          </a:p>
          <a:p>
            <a:r>
              <a:rPr lang="de-CH">
                <a:latin typeface="Times" charset="0"/>
              </a:rPr>
              <a:t>Know I show you some examples of some registers of the cantons and federal authorities</a:t>
            </a:r>
          </a:p>
          <a:p>
            <a:endParaRPr lang="de-CH">
              <a:latin typeface="Times" charset="0"/>
            </a:endParaRPr>
          </a:p>
          <a:p>
            <a:r>
              <a:rPr lang="de-CH">
                <a:latin typeface="Times" charset="0"/>
              </a:rPr>
              <a:t>You can find a complete list of them on our homepage. (unfortunately only in german and french)</a:t>
            </a:r>
          </a:p>
          <a:p>
            <a:endParaRPr lang="de-CH">
              <a:latin typeface="Times" charset="0"/>
            </a:endParaRPr>
          </a:p>
          <a:p>
            <a:endParaRPr lang="de-CH">
              <a:latin typeface="Times" charset="0"/>
            </a:endParaRPr>
          </a:p>
        </p:txBody>
      </p:sp>
      <p:sp>
        <p:nvSpPr>
          <p:cNvPr id="88067" name="Foliennummernplatzhalt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058" indent="-285407">
              <a:defRPr sz="2400">
                <a:solidFill>
                  <a:schemeClr val="tx1"/>
                </a:solidFill>
                <a:latin typeface="Arial" charset="0"/>
                <a:ea typeface="ＭＳ Ｐゴシック" charset="0"/>
              </a:defRPr>
            </a:lvl2pPr>
            <a:lvl3pPr marL="1141628" indent="-228326">
              <a:defRPr sz="2400">
                <a:solidFill>
                  <a:schemeClr val="tx1"/>
                </a:solidFill>
                <a:latin typeface="Arial" charset="0"/>
                <a:ea typeface="ＭＳ Ｐゴシック" charset="0"/>
              </a:defRPr>
            </a:lvl3pPr>
            <a:lvl4pPr marL="1598280" indent="-228326">
              <a:defRPr sz="2400">
                <a:solidFill>
                  <a:schemeClr val="tx1"/>
                </a:solidFill>
                <a:latin typeface="Arial" charset="0"/>
                <a:ea typeface="ＭＳ Ｐゴシック" charset="0"/>
              </a:defRPr>
            </a:lvl4pPr>
            <a:lvl5pPr marL="2054931" indent="-228326">
              <a:defRPr sz="2400">
                <a:solidFill>
                  <a:schemeClr val="tx1"/>
                </a:solidFill>
                <a:latin typeface="Arial" charset="0"/>
                <a:ea typeface="ＭＳ Ｐゴシック" charset="0"/>
              </a:defRPr>
            </a:lvl5pPr>
            <a:lvl6pPr marL="2511582" indent="-228326" eaLnBrk="0" fontAlgn="base" hangingPunct="0">
              <a:spcBef>
                <a:spcPct val="0"/>
              </a:spcBef>
              <a:spcAft>
                <a:spcPct val="0"/>
              </a:spcAft>
              <a:defRPr sz="2400">
                <a:solidFill>
                  <a:schemeClr val="tx1"/>
                </a:solidFill>
                <a:latin typeface="Arial" charset="0"/>
                <a:ea typeface="ＭＳ Ｐゴシック" charset="0"/>
              </a:defRPr>
            </a:lvl6pPr>
            <a:lvl7pPr marL="2968234" indent="-228326" eaLnBrk="0" fontAlgn="base" hangingPunct="0">
              <a:spcBef>
                <a:spcPct val="0"/>
              </a:spcBef>
              <a:spcAft>
                <a:spcPct val="0"/>
              </a:spcAft>
              <a:defRPr sz="2400">
                <a:solidFill>
                  <a:schemeClr val="tx1"/>
                </a:solidFill>
                <a:latin typeface="Arial" charset="0"/>
                <a:ea typeface="ＭＳ Ｐゴシック" charset="0"/>
              </a:defRPr>
            </a:lvl7pPr>
            <a:lvl8pPr marL="3424885" indent="-228326" eaLnBrk="0" fontAlgn="base" hangingPunct="0">
              <a:spcBef>
                <a:spcPct val="0"/>
              </a:spcBef>
              <a:spcAft>
                <a:spcPct val="0"/>
              </a:spcAft>
              <a:defRPr sz="2400">
                <a:solidFill>
                  <a:schemeClr val="tx1"/>
                </a:solidFill>
                <a:latin typeface="Arial" charset="0"/>
                <a:ea typeface="ＭＳ Ｐゴシック" charset="0"/>
              </a:defRPr>
            </a:lvl8pPr>
            <a:lvl9pPr marL="3881537" indent="-228326" eaLnBrk="0" fontAlgn="base" hangingPunct="0">
              <a:spcBef>
                <a:spcPct val="0"/>
              </a:spcBef>
              <a:spcAft>
                <a:spcPct val="0"/>
              </a:spcAft>
              <a:defRPr sz="2400">
                <a:solidFill>
                  <a:schemeClr val="tx1"/>
                </a:solidFill>
                <a:latin typeface="Arial" charset="0"/>
                <a:ea typeface="ＭＳ Ｐゴシック" charset="0"/>
              </a:defRPr>
            </a:lvl9pPr>
          </a:lstStyle>
          <a:p>
            <a:fld id="{A7FB86B9-6A89-5040-B8DC-16F4E9F2572F}" type="slidenum">
              <a:rPr lang="de-CH" sz="1200">
                <a:latin typeface="Times" charset="0"/>
              </a:rPr>
              <a:pPr/>
              <a:t>44</a:t>
            </a:fld>
            <a:endParaRPr lang="de-CH" sz="1200">
              <a:latin typeface="Times" charset="0"/>
            </a:endParaRPr>
          </a:p>
        </p:txBody>
      </p:sp>
    </p:spTree>
    <p:extLst>
      <p:ext uri="{BB962C8B-B14F-4D97-AF65-F5344CB8AC3E}">
        <p14:creationId xmlns:p14="http://schemas.microsoft.com/office/powerpoint/2010/main" val="17603908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Folienbildplatzhalter 1"/>
          <p:cNvSpPr>
            <a:spLocks noGrp="1" noRot="1" noChangeAspect="1" noTextEdit="1"/>
          </p:cNvSpPr>
          <p:nvPr>
            <p:ph type="sldImg"/>
          </p:nvPr>
        </p:nvSpPr>
        <p:spPr>
          <a:ln/>
        </p:spPr>
      </p:sp>
      <p:sp>
        <p:nvSpPr>
          <p:cNvPr id="90114" name="Notizenplatzhalt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de-CH">
                <a:latin typeface="Times" charset="0"/>
              </a:rPr>
              <a:t>Here you see an estimate of the main pollutants that are responisibel for the entry of a site in the ROPS.</a:t>
            </a:r>
          </a:p>
          <a:p>
            <a:endParaRPr lang="de-CH">
              <a:latin typeface="Times" charset="0"/>
            </a:endParaRPr>
          </a:p>
        </p:txBody>
      </p:sp>
      <p:sp>
        <p:nvSpPr>
          <p:cNvPr id="90115" name="Foliennummernplatzhalt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058" indent="-285407">
              <a:defRPr sz="2400">
                <a:solidFill>
                  <a:schemeClr val="tx1"/>
                </a:solidFill>
                <a:latin typeface="Arial" charset="0"/>
                <a:ea typeface="ＭＳ Ｐゴシック" charset="0"/>
              </a:defRPr>
            </a:lvl2pPr>
            <a:lvl3pPr marL="1141628" indent="-228326">
              <a:defRPr sz="2400">
                <a:solidFill>
                  <a:schemeClr val="tx1"/>
                </a:solidFill>
                <a:latin typeface="Arial" charset="0"/>
                <a:ea typeface="ＭＳ Ｐゴシック" charset="0"/>
              </a:defRPr>
            </a:lvl3pPr>
            <a:lvl4pPr marL="1598280" indent="-228326">
              <a:defRPr sz="2400">
                <a:solidFill>
                  <a:schemeClr val="tx1"/>
                </a:solidFill>
                <a:latin typeface="Arial" charset="0"/>
                <a:ea typeface="ＭＳ Ｐゴシック" charset="0"/>
              </a:defRPr>
            </a:lvl4pPr>
            <a:lvl5pPr marL="2054931" indent="-228326">
              <a:defRPr sz="2400">
                <a:solidFill>
                  <a:schemeClr val="tx1"/>
                </a:solidFill>
                <a:latin typeface="Arial" charset="0"/>
                <a:ea typeface="ＭＳ Ｐゴシック" charset="0"/>
              </a:defRPr>
            </a:lvl5pPr>
            <a:lvl6pPr marL="2511582" indent="-228326" eaLnBrk="0" fontAlgn="base" hangingPunct="0">
              <a:spcBef>
                <a:spcPct val="0"/>
              </a:spcBef>
              <a:spcAft>
                <a:spcPct val="0"/>
              </a:spcAft>
              <a:defRPr sz="2400">
                <a:solidFill>
                  <a:schemeClr val="tx1"/>
                </a:solidFill>
                <a:latin typeface="Arial" charset="0"/>
                <a:ea typeface="ＭＳ Ｐゴシック" charset="0"/>
              </a:defRPr>
            </a:lvl6pPr>
            <a:lvl7pPr marL="2968234" indent="-228326" eaLnBrk="0" fontAlgn="base" hangingPunct="0">
              <a:spcBef>
                <a:spcPct val="0"/>
              </a:spcBef>
              <a:spcAft>
                <a:spcPct val="0"/>
              </a:spcAft>
              <a:defRPr sz="2400">
                <a:solidFill>
                  <a:schemeClr val="tx1"/>
                </a:solidFill>
                <a:latin typeface="Arial" charset="0"/>
                <a:ea typeface="ＭＳ Ｐゴシック" charset="0"/>
              </a:defRPr>
            </a:lvl7pPr>
            <a:lvl8pPr marL="3424885" indent="-228326" eaLnBrk="0" fontAlgn="base" hangingPunct="0">
              <a:spcBef>
                <a:spcPct val="0"/>
              </a:spcBef>
              <a:spcAft>
                <a:spcPct val="0"/>
              </a:spcAft>
              <a:defRPr sz="2400">
                <a:solidFill>
                  <a:schemeClr val="tx1"/>
                </a:solidFill>
                <a:latin typeface="Arial" charset="0"/>
                <a:ea typeface="ＭＳ Ｐゴシック" charset="0"/>
              </a:defRPr>
            </a:lvl8pPr>
            <a:lvl9pPr marL="3881537" indent="-228326" eaLnBrk="0" fontAlgn="base" hangingPunct="0">
              <a:spcBef>
                <a:spcPct val="0"/>
              </a:spcBef>
              <a:spcAft>
                <a:spcPct val="0"/>
              </a:spcAft>
              <a:defRPr sz="2400">
                <a:solidFill>
                  <a:schemeClr val="tx1"/>
                </a:solidFill>
                <a:latin typeface="Arial" charset="0"/>
                <a:ea typeface="ＭＳ Ｐゴシック" charset="0"/>
              </a:defRPr>
            </a:lvl9pPr>
          </a:lstStyle>
          <a:p>
            <a:fld id="{DEA4C293-DB42-CC44-BACD-9F5205F2E531}" type="slidenum">
              <a:rPr lang="de-CH" sz="1200">
                <a:latin typeface="Times" charset="0"/>
              </a:rPr>
              <a:pPr/>
              <a:t>45</a:t>
            </a:fld>
            <a:endParaRPr lang="de-CH" sz="1200">
              <a:latin typeface="Times" charset="0"/>
            </a:endParaRPr>
          </a:p>
        </p:txBody>
      </p:sp>
    </p:spTree>
    <p:extLst>
      <p:ext uri="{BB962C8B-B14F-4D97-AF65-F5344CB8AC3E}">
        <p14:creationId xmlns:p14="http://schemas.microsoft.com/office/powerpoint/2010/main" val="9589069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Folienbildplatzhalter 1"/>
          <p:cNvSpPr>
            <a:spLocks noGrp="1" noRot="1" noChangeAspect="1" noTextEdit="1"/>
          </p:cNvSpPr>
          <p:nvPr>
            <p:ph type="sldImg"/>
          </p:nvPr>
        </p:nvSpPr>
        <p:spPr>
          <a:ln/>
        </p:spPr>
      </p:sp>
      <p:sp>
        <p:nvSpPr>
          <p:cNvPr id="92162" name="Notizenplatzhalt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de-CH">
                <a:latin typeface="Times" charset="0"/>
              </a:rPr>
              <a:t>Here you see the dry cleaings in the canton of zurich</a:t>
            </a:r>
          </a:p>
          <a:p>
            <a:endParaRPr lang="de-CH">
              <a:latin typeface="Times" charset="0"/>
            </a:endParaRPr>
          </a:p>
        </p:txBody>
      </p:sp>
      <p:sp>
        <p:nvSpPr>
          <p:cNvPr id="92163" name="Foliennummernplatzhalt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058" indent="-285407">
              <a:defRPr sz="2400">
                <a:solidFill>
                  <a:schemeClr val="tx1"/>
                </a:solidFill>
                <a:latin typeface="Arial" charset="0"/>
                <a:ea typeface="ＭＳ Ｐゴシック" charset="0"/>
              </a:defRPr>
            </a:lvl2pPr>
            <a:lvl3pPr marL="1141628" indent="-228326">
              <a:defRPr sz="2400">
                <a:solidFill>
                  <a:schemeClr val="tx1"/>
                </a:solidFill>
                <a:latin typeface="Arial" charset="0"/>
                <a:ea typeface="ＭＳ Ｐゴシック" charset="0"/>
              </a:defRPr>
            </a:lvl3pPr>
            <a:lvl4pPr marL="1598280" indent="-228326">
              <a:defRPr sz="2400">
                <a:solidFill>
                  <a:schemeClr val="tx1"/>
                </a:solidFill>
                <a:latin typeface="Arial" charset="0"/>
                <a:ea typeface="ＭＳ Ｐゴシック" charset="0"/>
              </a:defRPr>
            </a:lvl4pPr>
            <a:lvl5pPr marL="2054931" indent="-228326">
              <a:defRPr sz="2400">
                <a:solidFill>
                  <a:schemeClr val="tx1"/>
                </a:solidFill>
                <a:latin typeface="Arial" charset="0"/>
                <a:ea typeface="ＭＳ Ｐゴシック" charset="0"/>
              </a:defRPr>
            </a:lvl5pPr>
            <a:lvl6pPr marL="2511582" indent="-228326" eaLnBrk="0" fontAlgn="base" hangingPunct="0">
              <a:spcBef>
                <a:spcPct val="0"/>
              </a:spcBef>
              <a:spcAft>
                <a:spcPct val="0"/>
              </a:spcAft>
              <a:defRPr sz="2400">
                <a:solidFill>
                  <a:schemeClr val="tx1"/>
                </a:solidFill>
                <a:latin typeface="Arial" charset="0"/>
                <a:ea typeface="ＭＳ Ｐゴシック" charset="0"/>
              </a:defRPr>
            </a:lvl6pPr>
            <a:lvl7pPr marL="2968234" indent="-228326" eaLnBrk="0" fontAlgn="base" hangingPunct="0">
              <a:spcBef>
                <a:spcPct val="0"/>
              </a:spcBef>
              <a:spcAft>
                <a:spcPct val="0"/>
              </a:spcAft>
              <a:defRPr sz="2400">
                <a:solidFill>
                  <a:schemeClr val="tx1"/>
                </a:solidFill>
                <a:latin typeface="Arial" charset="0"/>
                <a:ea typeface="ＭＳ Ｐゴシック" charset="0"/>
              </a:defRPr>
            </a:lvl7pPr>
            <a:lvl8pPr marL="3424885" indent="-228326" eaLnBrk="0" fontAlgn="base" hangingPunct="0">
              <a:spcBef>
                <a:spcPct val="0"/>
              </a:spcBef>
              <a:spcAft>
                <a:spcPct val="0"/>
              </a:spcAft>
              <a:defRPr sz="2400">
                <a:solidFill>
                  <a:schemeClr val="tx1"/>
                </a:solidFill>
                <a:latin typeface="Arial" charset="0"/>
                <a:ea typeface="ＭＳ Ｐゴシック" charset="0"/>
              </a:defRPr>
            </a:lvl8pPr>
            <a:lvl9pPr marL="3881537" indent="-228326" eaLnBrk="0" fontAlgn="base" hangingPunct="0">
              <a:spcBef>
                <a:spcPct val="0"/>
              </a:spcBef>
              <a:spcAft>
                <a:spcPct val="0"/>
              </a:spcAft>
              <a:defRPr sz="2400">
                <a:solidFill>
                  <a:schemeClr val="tx1"/>
                </a:solidFill>
                <a:latin typeface="Arial" charset="0"/>
                <a:ea typeface="ＭＳ Ｐゴシック" charset="0"/>
              </a:defRPr>
            </a:lvl9pPr>
          </a:lstStyle>
          <a:p>
            <a:fld id="{D248D572-4B7A-694D-9E26-90EC3B437170}" type="slidenum">
              <a:rPr lang="de-CH" sz="1200">
                <a:latin typeface="Times" charset="0"/>
              </a:rPr>
              <a:pPr/>
              <a:t>46</a:t>
            </a:fld>
            <a:endParaRPr lang="de-CH" sz="1200">
              <a:latin typeface="Times" charset="0"/>
            </a:endParaRPr>
          </a:p>
        </p:txBody>
      </p:sp>
    </p:spTree>
    <p:extLst>
      <p:ext uri="{BB962C8B-B14F-4D97-AF65-F5344CB8AC3E}">
        <p14:creationId xmlns:p14="http://schemas.microsoft.com/office/powerpoint/2010/main" val="12423937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Folienbildplatzhalter 1"/>
          <p:cNvSpPr>
            <a:spLocks noGrp="1" noRot="1" noChangeAspect="1" noTextEdit="1"/>
          </p:cNvSpPr>
          <p:nvPr>
            <p:ph type="sldImg"/>
          </p:nvPr>
        </p:nvSpPr>
        <p:spPr>
          <a:ln/>
        </p:spPr>
      </p:sp>
      <p:sp>
        <p:nvSpPr>
          <p:cNvPr id="94210" name="Notizenplatzhalt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de-CH">
                <a:latin typeface="Times" charset="0"/>
              </a:rPr>
              <a:t>Her you see Switzerland with the 3 mean geographical areas:</a:t>
            </a:r>
          </a:p>
          <a:p>
            <a:endParaRPr lang="de-CH">
              <a:latin typeface="Times" charset="0"/>
            </a:endParaRPr>
          </a:p>
          <a:p>
            <a:r>
              <a:rPr lang="de-CH">
                <a:latin typeface="Times" charset="0"/>
              </a:rPr>
              <a:t>1.</a:t>
            </a:r>
          </a:p>
          <a:p>
            <a:r>
              <a:rPr lang="de-CH">
                <a:latin typeface="Times" charset="0"/>
              </a:rPr>
              <a:t>2.</a:t>
            </a:r>
          </a:p>
          <a:p>
            <a:r>
              <a:rPr lang="de-CH">
                <a:latin typeface="Times" charset="0"/>
              </a:rPr>
              <a:t>3.</a:t>
            </a:r>
          </a:p>
          <a:p>
            <a:endParaRPr lang="de-CH">
              <a:latin typeface="Times" charset="0"/>
            </a:endParaRPr>
          </a:p>
        </p:txBody>
      </p:sp>
      <p:sp>
        <p:nvSpPr>
          <p:cNvPr id="94211" name="Foliennummernplatzhalt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058" indent="-285407">
              <a:defRPr sz="2400">
                <a:solidFill>
                  <a:schemeClr val="tx1"/>
                </a:solidFill>
                <a:latin typeface="Arial" charset="0"/>
                <a:ea typeface="ＭＳ Ｐゴシック" charset="0"/>
              </a:defRPr>
            </a:lvl2pPr>
            <a:lvl3pPr marL="1141628" indent="-228326">
              <a:defRPr sz="2400">
                <a:solidFill>
                  <a:schemeClr val="tx1"/>
                </a:solidFill>
                <a:latin typeface="Arial" charset="0"/>
                <a:ea typeface="ＭＳ Ｐゴシック" charset="0"/>
              </a:defRPr>
            </a:lvl3pPr>
            <a:lvl4pPr marL="1598280" indent="-228326">
              <a:defRPr sz="2400">
                <a:solidFill>
                  <a:schemeClr val="tx1"/>
                </a:solidFill>
                <a:latin typeface="Arial" charset="0"/>
                <a:ea typeface="ＭＳ Ｐゴシック" charset="0"/>
              </a:defRPr>
            </a:lvl4pPr>
            <a:lvl5pPr marL="2054931" indent="-228326">
              <a:defRPr sz="2400">
                <a:solidFill>
                  <a:schemeClr val="tx1"/>
                </a:solidFill>
                <a:latin typeface="Arial" charset="0"/>
                <a:ea typeface="ＭＳ Ｐゴシック" charset="0"/>
              </a:defRPr>
            </a:lvl5pPr>
            <a:lvl6pPr marL="2511582" indent="-228326" eaLnBrk="0" fontAlgn="base" hangingPunct="0">
              <a:spcBef>
                <a:spcPct val="0"/>
              </a:spcBef>
              <a:spcAft>
                <a:spcPct val="0"/>
              </a:spcAft>
              <a:defRPr sz="2400">
                <a:solidFill>
                  <a:schemeClr val="tx1"/>
                </a:solidFill>
                <a:latin typeface="Arial" charset="0"/>
                <a:ea typeface="ＭＳ Ｐゴシック" charset="0"/>
              </a:defRPr>
            </a:lvl6pPr>
            <a:lvl7pPr marL="2968234" indent="-228326" eaLnBrk="0" fontAlgn="base" hangingPunct="0">
              <a:spcBef>
                <a:spcPct val="0"/>
              </a:spcBef>
              <a:spcAft>
                <a:spcPct val="0"/>
              </a:spcAft>
              <a:defRPr sz="2400">
                <a:solidFill>
                  <a:schemeClr val="tx1"/>
                </a:solidFill>
                <a:latin typeface="Arial" charset="0"/>
                <a:ea typeface="ＭＳ Ｐゴシック" charset="0"/>
              </a:defRPr>
            </a:lvl7pPr>
            <a:lvl8pPr marL="3424885" indent="-228326" eaLnBrk="0" fontAlgn="base" hangingPunct="0">
              <a:spcBef>
                <a:spcPct val="0"/>
              </a:spcBef>
              <a:spcAft>
                <a:spcPct val="0"/>
              </a:spcAft>
              <a:defRPr sz="2400">
                <a:solidFill>
                  <a:schemeClr val="tx1"/>
                </a:solidFill>
                <a:latin typeface="Arial" charset="0"/>
                <a:ea typeface="ＭＳ Ｐゴシック" charset="0"/>
              </a:defRPr>
            </a:lvl8pPr>
            <a:lvl9pPr marL="3881537" indent="-228326" eaLnBrk="0" fontAlgn="base" hangingPunct="0">
              <a:spcBef>
                <a:spcPct val="0"/>
              </a:spcBef>
              <a:spcAft>
                <a:spcPct val="0"/>
              </a:spcAft>
              <a:defRPr sz="2400">
                <a:solidFill>
                  <a:schemeClr val="tx1"/>
                </a:solidFill>
                <a:latin typeface="Arial" charset="0"/>
                <a:ea typeface="ＭＳ Ｐゴシック" charset="0"/>
              </a:defRPr>
            </a:lvl9pPr>
          </a:lstStyle>
          <a:p>
            <a:fld id="{8B4C7659-00F4-1B42-A71B-39490B42F328}" type="slidenum">
              <a:rPr lang="de-CH" sz="1200">
                <a:latin typeface="Times" charset="0"/>
              </a:rPr>
              <a:pPr/>
              <a:t>47</a:t>
            </a:fld>
            <a:endParaRPr lang="de-CH" sz="1200">
              <a:latin typeface="Times" charset="0"/>
            </a:endParaRPr>
          </a:p>
        </p:txBody>
      </p:sp>
    </p:spTree>
    <p:extLst>
      <p:ext uri="{BB962C8B-B14F-4D97-AF65-F5344CB8AC3E}">
        <p14:creationId xmlns:p14="http://schemas.microsoft.com/office/powerpoint/2010/main" val="29123458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Folienbildplatzhalter 1"/>
          <p:cNvSpPr>
            <a:spLocks noGrp="1" noRot="1" noChangeAspect="1" noTextEdit="1"/>
          </p:cNvSpPr>
          <p:nvPr>
            <p:ph type="sldImg"/>
          </p:nvPr>
        </p:nvSpPr>
        <p:spPr>
          <a:ln/>
        </p:spPr>
      </p:sp>
      <p:sp>
        <p:nvSpPr>
          <p:cNvPr id="96258" name="Notizenplatzhalt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de-CH">
                <a:latin typeface="Times" charset="0"/>
              </a:rPr>
              <a:t>This graph shows the geographical distribution of the polluted sites.</a:t>
            </a:r>
          </a:p>
          <a:p>
            <a:endParaRPr lang="de-CH">
              <a:latin typeface="Times" charset="0"/>
            </a:endParaRPr>
          </a:p>
          <a:p>
            <a:r>
              <a:rPr lang="de-CH">
                <a:latin typeface="Times" charset="0"/>
              </a:rPr>
              <a:t>As seen already on the Map before:</a:t>
            </a:r>
          </a:p>
          <a:p>
            <a:endParaRPr lang="de-CH">
              <a:latin typeface="Times" charset="0"/>
            </a:endParaRPr>
          </a:p>
          <a:p>
            <a:r>
              <a:rPr lang="de-CH">
                <a:latin typeface="Times" charset="0"/>
              </a:rPr>
              <a:t>Most of the PS are situated in the Swiss Midland</a:t>
            </a:r>
          </a:p>
        </p:txBody>
      </p:sp>
      <p:sp>
        <p:nvSpPr>
          <p:cNvPr id="96259" name="Foliennummernplatzhalt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058" indent="-285407">
              <a:defRPr sz="2400">
                <a:solidFill>
                  <a:schemeClr val="tx1"/>
                </a:solidFill>
                <a:latin typeface="Arial" charset="0"/>
                <a:ea typeface="ＭＳ Ｐゴシック" charset="0"/>
              </a:defRPr>
            </a:lvl2pPr>
            <a:lvl3pPr marL="1141628" indent="-228326">
              <a:defRPr sz="2400">
                <a:solidFill>
                  <a:schemeClr val="tx1"/>
                </a:solidFill>
                <a:latin typeface="Arial" charset="0"/>
                <a:ea typeface="ＭＳ Ｐゴシック" charset="0"/>
              </a:defRPr>
            </a:lvl3pPr>
            <a:lvl4pPr marL="1598280" indent="-228326">
              <a:defRPr sz="2400">
                <a:solidFill>
                  <a:schemeClr val="tx1"/>
                </a:solidFill>
                <a:latin typeface="Arial" charset="0"/>
                <a:ea typeface="ＭＳ Ｐゴシック" charset="0"/>
              </a:defRPr>
            </a:lvl4pPr>
            <a:lvl5pPr marL="2054931" indent="-228326">
              <a:defRPr sz="2400">
                <a:solidFill>
                  <a:schemeClr val="tx1"/>
                </a:solidFill>
                <a:latin typeface="Arial" charset="0"/>
                <a:ea typeface="ＭＳ Ｐゴシック" charset="0"/>
              </a:defRPr>
            </a:lvl5pPr>
            <a:lvl6pPr marL="2511582" indent="-228326" eaLnBrk="0" fontAlgn="base" hangingPunct="0">
              <a:spcBef>
                <a:spcPct val="0"/>
              </a:spcBef>
              <a:spcAft>
                <a:spcPct val="0"/>
              </a:spcAft>
              <a:defRPr sz="2400">
                <a:solidFill>
                  <a:schemeClr val="tx1"/>
                </a:solidFill>
                <a:latin typeface="Arial" charset="0"/>
                <a:ea typeface="ＭＳ Ｐゴシック" charset="0"/>
              </a:defRPr>
            </a:lvl6pPr>
            <a:lvl7pPr marL="2968234" indent="-228326" eaLnBrk="0" fontAlgn="base" hangingPunct="0">
              <a:spcBef>
                <a:spcPct val="0"/>
              </a:spcBef>
              <a:spcAft>
                <a:spcPct val="0"/>
              </a:spcAft>
              <a:defRPr sz="2400">
                <a:solidFill>
                  <a:schemeClr val="tx1"/>
                </a:solidFill>
                <a:latin typeface="Arial" charset="0"/>
                <a:ea typeface="ＭＳ Ｐゴシック" charset="0"/>
              </a:defRPr>
            </a:lvl7pPr>
            <a:lvl8pPr marL="3424885" indent="-228326" eaLnBrk="0" fontAlgn="base" hangingPunct="0">
              <a:spcBef>
                <a:spcPct val="0"/>
              </a:spcBef>
              <a:spcAft>
                <a:spcPct val="0"/>
              </a:spcAft>
              <a:defRPr sz="2400">
                <a:solidFill>
                  <a:schemeClr val="tx1"/>
                </a:solidFill>
                <a:latin typeface="Arial" charset="0"/>
                <a:ea typeface="ＭＳ Ｐゴシック" charset="0"/>
              </a:defRPr>
            </a:lvl8pPr>
            <a:lvl9pPr marL="3881537" indent="-228326" eaLnBrk="0" fontAlgn="base" hangingPunct="0">
              <a:spcBef>
                <a:spcPct val="0"/>
              </a:spcBef>
              <a:spcAft>
                <a:spcPct val="0"/>
              </a:spcAft>
              <a:defRPr sz="2400">
                <a:solidFill>
                  <a:schemeClr val="tx1"/>
                </a:solidFill>
                <a:latin typeface="Arial" charset="0"/>
                <a:ea typeface="ＭＳ Ｐゴシック" charset="0"/>
              </a:defRPr>
            </a:lvl9pPr>
          </a:lstStyle>
          <a:p>
            <a:fld id="{CA6397DF-7F81-8C41-8398-22F75927E3F9}" type="slidenum">
              <a:rPr lang="de-CH" sz="1200">
                <a:latin typeface="Times" charset="0"/>
              </a:rPr>
              <a:pPr/>
              <a:t>48</a:t>
            </a:fld>
            <a:endParaRPr lang="de-CH" sz="1200">
              <a:latin typeface="Times" charset="0"/>
            </a:endParaRPr>
          </a:p>
        </p:txBody>
      </p:sp>
    </p:spTree>
    <p:extLst>
      <p:ext uri="{BB962C8B-B14F-4D97-AF65-F5344CB8AC3E}">
        <p14:creationId xmlns:p14="http://schemas.microsoft.com/office/powerpoint/2010/main" val="30567981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Folienbildplatzhalter 1"/>
          <p:cNvSpPr>
            <a:spLocks noGrp="1" noRot="1" noChangeAspect="1" noTextEdit="1"/>
          </p:cNvSpPr>
          <p:nvPr>
            <p:ph type="sldImg"/>
          </p:nvPr>
        </p:nvSpPr>
        <p:spPr>
          <a:ln/>
        </p:spPr>
      </p:sp>
      <p:sp>
        <p:nvSpPr>
          <p:cNvPr id="98306" name="Notizenplatzhalt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Times" charset="0"/>
              </a:rPr>
              <a:t>The VASA is a sort of health insurance, that allows us to help finance (subsidy) under some conditions the registering, the investigations, the monitoring and the remediation of polluted sites.</a:t>
            </a:r>
          </a:p>
        </p:txBody>
      </p:sp>
      <p:sp>
        <p:nvSpPr>
          <p:cNvPr id="98307" name="Foliennummernplatzhalt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058" indent="-285407">
              <a:defRPr sz="2400">
                <a:solidFill>
                  <a:schemeClr val="tx1"/>
                </a:solidFill>
                <a:latin typeface="Arial" charset="0"/>
                <a:ea typeface="ＭＳ Ｐゴシック" charset="0"/>
              </a:defRPr>
            </a:lvl2pPr>
            <a:lvl3pPr marL="1141628" indent="-228326">
              <a:defRPr sz="2400">
                <a:solidFill>
                  <a:schemeClr val="tx1"/>
                </a:solidFill>
                <a:latin typeface="Arial" charset="0"/>
                <a:ea typeface="ＭＳ Ｐゴシック" charset="0"/>
              </a:defRPr>
            </a:lvl3pPr>
            <a:lvl4pPr marL="1598280" indent="-228326">
              <a:defRPr sz="2400">
                <a:solidFill>
                  <a:schemeClr val="tx1"/>
                </a:solidFill>
                <a:latin typeface="Arial" charset="0"/>
                <a:ea typeface="ＭＳ Ｐゴシック" charset="0"/>
              </a:defRPr>
            </a:lvl4pPr>
            <a:lvl5pPr marL="2054931" indent="-228326">
              <a:defRPr sz="2400">
                <a:solidFill>
                  <a:schemeClr val="tx1"/>
                </a:solidFill>
                <a:latin typeface="Arial" charset="0"/>
                <a:ea typeface="ＭＳ Ｐゴシック" charset="0"/>
              </a:defRPr>
            </a:lvl5pPr>
            <a:lvl6pPr marL="2511582" indent="-228326" eaLnBrk="0" fontAlgn="base" hangingPunct="0">
              <a:spcBef>
                <a:spcPct val="0"/>
              </a:spcBef>
              <a:spcAft>
                <a:spcPct val="0"/>
              </a:spcAft>
              <a:defRPr sz="2400">
                <a:solidFill>
                  <a:schemeClr val="tx1"/>
                </a:solidFill>
                <a:latin typeface="Arial" charset="0"/>
                <a:ea typeface="ＭＳ Ｐゴシック" charset="0"/>
              </a:defRPr>
            </a:lvl6pPr>
            <a:lvl7pPr marL="2968234" indent="-228326" eaLnBrk="0" fontAlgn="base" hangingPunct="0">
              <a:spcBef>
                <a:spcPct val="0"/>
              </a:spcBef>
              <a:spcAft>
                <a:spcPct val="0"/>
              </a:spcAft>
              <a:defRPr sz="2400">
                <a:solidFill>
                  <a:schemeClr val="tx1"/>
                </a:solidFill>
                <a:latin typeface="Arial" charset="0"/>
                <a:ea typeface="ＭＳ Ｐゴシック" charset="0"/>
              </a:defRPr>
            </a:lvl7pPr>
            <a:lvl8pPr marL="3424885" indent="-228326" eaLnBrk="0" fontAlgn="base" hangingPunct="0">
              <a:spcBef>
                <a:spcPct val="0"/>
              </a:spcBef>
              <a:spcAft>
                <a:spcPct val="0"/>
              </a:spcAft>
              <a:defRPr sz="2400">
                <a:solidFill>
                  <a:schemeClr val="tx1"/>
                </a:solidFill>
                <a:latin typeface="Arial" charset="0"/>
                <a:ea typeface="ＭＳ Ｐゴシック" charset="0"/>
              </a:defRPr>
            </a:lvl8pPr>
            <a:lvl9pPr marL="3881537" indent="-228326" eaLnBrk="0" fontAlgn="base" hangingPunct="0">
              <a:spcBef>
                <a:spcPct val="0"/>
              </a:spcBef>
              <a:spcAft>
                <a:spcPct val="0"/>
              </a:spcAft>
              <a:defRPr sz="2400">
                <a:solidFill>
                  <a:schemeClr val="tx1"/>
                </a:solidFill>
                <a:latin typeface="Arial" charset="0"/>
                <a:ea typeface="ＭＳ Ｐゴシック" charset="0"/>
              </a:defRPr>
            </a:lvl9pPr>
          </a:lstStyle>
          <a:p>
            <a:fld id="{ECD93F14-A8ED-0040-AB9B-BBEC08DA0338}" type="slidenum">
              <a:rPr lang="de-CH" sz="1200">
                <a:latin typeface="Times" charset="0"/>
              </a:rPr>
              <a:pPr/>
              <a:t>49</a:t>
            </a:fld>
            <a:endParaRPr lang="de-CH" sz="1200">
              <a:latin typeface="Times" charset="0"/>
            </a:endParaRPr>
          </a:p>
        </p:txBody>
      </p:sp>
    </p:spTree>
    <p:extLst>
      <p:ext uri="{BB962C8B-B14F-4D97-AF65-F5344CB8AC3E}">
        <p14:creationId xmlns:p14="http://schemas.microsoft.com/office/powerpoint/2010/main" val="19897309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Folienbildplatzhalter 1"/>
          <p:cNvSpPr>
            <a:spLocks noGrp="1" noRot="1" noChangeAspect="1" noTextEdit="1"/>
          </p:cNvSpPr>
          <p:nvPr>
            <p:ph type="sldImg"/>
          </p:nvPr>
        </p:nvSpPr>
        <p:spPr>
          <a:ln/>
        </p:spPr>
      </p:sp>
      <p:sp>
        <p:nvSpPr>
          <p:cNvPr id="13314" name="Notizenplatzhalt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z="1700" dirty="0">
                <a:latin typeface="Times" charset="0"/>
              </a:rPr>
              <a:t>You see here the </a:t>
            </a:r>
            <a:r>
              <a:rPr lang="en-US" sz="1700" b="1" dirty="0">
                <a:latin typeface="Times" charset="0"/>
              </a:rPr>
              <a:t>structure</a:t>
            </a:r>
            <a:r>
              <a:rPr lang="en-US" sz="1700" dirty="0">
                <a:latin typeface="Times" charset="0"/>
              </a:rPr>
              <a:t> of the contaminated sites ordinance (CSO):</a:t>
            </a:r>
          </a:p>
          <a:p>
            <a:pPr eaLnBrk="1" hangingPunct="1"/>
            <a:r>
              <a:rPr lang="en-US" sz="1700" dirty="0">
                <a:latin typeface="Times" charset="0"/>
              </a:rPr>
              <a:t>There is defined the </a:t>
            </a:r>
            <a:r>
              <a:rPr lang="en-US" sz="1700" b="1" dirty="0">
                <a:latin typeface="Times" charset="0"/>
              </a:rPr>
              <a:t>purpose and scope </a:t>
            </a:r>
            <a:r>
              <a:rPr lang="en-US" sz="1700" dirty="0">
                <a:latin typeface="Times" charset="0"/>
              </a:rPr>
              <a:t>of the ordinance,</a:t>
            </a:r>
          </a:p>
          <a:p>
            <a:pPr eaLnBrk="1" hangingPunct="1"/>
            <a:r>
              <a:rPr lang="en-US" sz="1700" dirty="0">
                <a:latin typeface="Times" charset="0"/>
              </a:rPr>
              <a:t>and the </a:t>
            </a:r>
            <a:r>
              <a:rPr lang="en-US" sz="1700" b="1" dirty="0">
                <a:latin typeface="Times" charset="0"/>
              </a:rPr>
              <a:t>public register </a:t>
            </a:r>
            <a:r>
              <a:rPr lang="en-US" sz="1700" dirty="0">
                <a:latin typeface="Times" charset="0"/>
              </a:rPr>
              <a:t>of polluted sites (we will talk about this just later), </a:t>
            </a:r>
          </a:p>
          <a:p>
            <a:pPr eaLnBrk="1" hangingPunct="1"/>
            <a:r>
              <a:rPr lang="en-US" sz="1700" dirty="0">
                <a:latin typeface="Times" charset="0"/>
              </a:rPr>
              <a:t>As main part in section 3 there are the criteria that define the </a:t>
            </a:r>
            <a:r>
              <a:rPr lang="en-US" sz="1700" b="1" dirty="0">
                <a:latin typeface="Times" charset="0"/>
              </a:rPr>
              <a:t>assessment and classification </a:t>
            </a:r>
            <a:r>
              <a:rPr lang="en-US" sz="1700" dirty="0">
                <a:latin typeface="Times" charset="0"/>
              </a:rPr>
              <a:t>of polluted sites.</a:t>
            </a:r>
          </a:p>
          <a:p>
            <a:pPr eaLnBrk="1" hangingPunct="1"/>
            <a:r>
              <a:rPr lang="en-US" sz="1700" dirty="0">
                <a:latin typeface="Times" charset="0"/>
              </a:rPr>
              <a:t>For the sites needing a remediation we have of course the </a:t>
            </a:r>
            <a:r>
              <a:rPr lang="en-US" sz="1700" b="1" dirty="0">
                <a:latin typeface="Times" charset="0"/>
              </a:rPr>
              <a:t>objectives and urgency </a:t>
            </a:r>
            <a:r>
              <a:rPr lang="en-US" sz="1700" dirty="0">
                <a:latin typeface="Times" charset="0"/>
              </a:rPr>
              <a:t>of </a:t>
            </a:r>
            <a:r>
              <a:rPr lang="en-US" sz="1700" dirty="0" err="1">
                <a:latin typeface="Times" charset="0"/>
              </a:rPr>
              <a:t>remediations</a:t>
            </a:r>
            <a:r>
              <a:rPr lang="en-US" sz="1700" dirty="0">
                <a:latin typeface="Times" charset="0"/>
              </a:rPr>
              <a:t>,</a:t>
            </a:r>
          </a:p>
          <a:p>
            <a:pPr eaLnBrk="1" hangingPunct="1"/>
            <a:r>
              <a:rPr lang="en-US" sz="1700" dirty="0">
                <a:latin typeface="Times" charset="0"/>
              </a:rPr>
              <a:t>and  how remediation </a:t>
            </a:r>
            <a:r>
              <a:rPr lang="en-US" sz="1700" b="1" dirty="0">
                <a:latin typeface="Times" charset="0"/>
              </a:rPr>
              <a:t>projects have to be drawn up</a:t>
            </a:r>
            <a:r>
              <a:rPr lang="en-US" sz="1700" dirty="0">
                <a:latin typeface="Times" charset="0"/>
              </a:rPr>
              <a:t>.</a:t>
            </a:r>
          </a:p>
          <a:p>
            <a:pPr eaLnBrk="1" hangingPunct="1"/>
            <a:r>
              <a:rPr lang="en-US" sz="1700">
                <a:latin typeface="Times" charset="0"/>
              </a:rPr>
              <a:t>and </a:t>
            </a:r>
            <a:r>
              <a:rPr lang="en-US" sz="1700" dirty="0">
                <a:latin typeface="Times" charset="0"/>
              </a:rPr>
              <a:t>finally </a:t>
            </a:r>
            <a:r>
              <a:rPr lang="en-US" sz="1700" b="1" dirty="0">
                <a:latin typeface="Times" charset="0"/>
              </a:rPr>
              <a:t>who has to carry out the measures</a:t>
            </a:r>
            <a:r>
              <a:rPr lang="en-US" sz="1700" dirty="0">
                <a:latin typeface="Times" charset="0"/>
              </a:rPr>
              <a:t>.</a:t>
            </a:r>
          </a:p>
        </p:txBody>
      </p:sp>
      <p:sp>
        <p:nvSpPr>
          <p:cNvPr id="13315" name="Foliennummernplatzhalt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058" indent="-285407">
              <a:defRPr sz="2400">
                <a:solidFill>
                  <a:schemeClr val="tx1"/>
                </a:solidFill>
                <a:latin typeface="Arial" charset="0"/>
                <a:ea typeface="ＭＳ Ｐゴシック" charset="0"/>
              </a:defRPr>
            </a:lvl2pPr>
            <a:lvl3pPr marL="1141628" indent="-228326">
              <a:defRPr sz="2400">
                <a:solidFill>
                  <a:schemeClr val="tx1"/>
                </a:solidFill>
                <a:latin typeface="Arial" charset="0"/>
                <a:ea typeface="ＭＳ Ｐゴシック" charset="0"/>
              </a:defRPr>
            </a:lvl3pPr>
            <a:lvl4pPr marL="1598280" indent="-228326">
              <a:defRPr sz="2400">
                <a:solidFill>
                  <a:schemeClr val="tx1"/>
                </a:solidFill>
                <a:latin typeface="Arial" charset="0"/>
                <a:ea typeface="ＭＳ Ｐゴシック" charset="0"/>
              </a:defRPr>
            </a:lvl4pPr>
            <a:lvl5pPr marL="2054931" indent="-228326">
              <a:defRPr sz="2400">
                <a:solidFill>
                  <a:schemeClr val="tx1"/>
                </a:solidFill>
                <a:latin typeface="Arial" charset="0"/>
                <a:ea typeface="ＭＳ Ｐゴシック" charset="0"/>
              </a:defRPr>
            </a:lvl5pPr>
            <a:lvl6pPr marL="2511582" indent="-228326" eaLnBrk="0" fontAlgn="base" hangingPunct="0">
              <a:spcBef>
                <a:spcPct val="0"/>
              </a:spcBef>
              <a:spcAft>
                <a:spcPct val="0"/>
              </a:spcAft>
              <a:defRPr sz="2400">
                <a:solidFill>
                  <a:schemeClr val="tx1"/>
                </a:solidFill>
                <a:latin typeface="Arial" charset="0"/>
                <a:ea typeface="ＭＳ Ｐゴシック" charset="0"/>
              </a:defRPr>
            </a:lvl6pPr>
            <a:lvl7pPr marL="2968234" indent="-228326" eaLnBrk="0" fontAlgn="base" hangingPunct="0">
              <a:spcBef>
                <a:spcPct val="0"/>
              </a:spcBef>
              <a:spcAft>
                <a:spcPct val="0"/>
              </a:spcAft>
              <a:defRPr sz="2400">
                <a:solidFill>
                  <a:schemeClr val="tx1"/>
                </a:solidFill>
                <a:latin typeface="Arial" charset="0"/>
                <a:ea typeface="ＭＳ Ｐゴシック" charset="0"/>
              </a:defRPr>
            </a:lvl7pPr>
            <a:lvl8pPr marL="3424885" indent="-228326" eaLnBrk="0" fontAlgn="base" hangingPunct="0">
              <a:spcBef>
                <a:spcPct val="0"/>
              </a:spcBef>
              <a:spcAft>
                <a:spcPct val="0"/>
              </a:spcAft>
              <a:defRPr sz="2400">
                <a:solidFill>
                  <a:schemeClr val="tx1"/>
                </a:solidFill>
                <a:latin typeface="Arial" charset="0"/>
                <a:ea typeface="ＭＳ Ｐゴシック" charset="0"/>
              </a:defRPr>
            </a:lvl8pPr>
            <a:lvl9pPr marL="3881537" indent="-228326" eaLnBrk="0" fontAlgn="base" hangingPunct="0">
              <a:spcBef>
                <a:spcPct val="0"/>
              </a:spcBef>
              <a:spcAft>
                <a:spcPct val="0"/>
              </a:spcAft>
              <a:defRPr sz="2400">
                <a:solidFill>
                  <a:schemeClr val="tx1"/>
                </a:solidFill>
                <a:latin typeface="Arial" charset="0"/>
                <a:ea typeface="ＭＳ Ｐゴシック" charset="0"/>
              </a:defRPr>
            </a:lvl9pPr>
          </a:lstStyle>
          <a:p>
            <a:fld id="{75E2E0E5-FA35-5E4D-88F8-F7D0E4A06A0A}" type="slidenum">
              <a:rPr lang="de-CH" sz="1200">
                <a:latin typeface="Times" charset="0"/>
              </a:rPr>
              <a:pPr/>
              <a:t>5</a:t>
            </a:fld>
            <a:endParaRPr lang="de-CH" sz="1200">
              <a:latin typeface="Times" charset="0"/>
            </a:endParaRPr>
          </a:p>
        </p:txBody>
      </p:sp>
    </p:spTree>
    <p:extLst>
      <p:ext uri="{BB962C8B-B14F-4D97-AF65-F5344CB8AC3E}">
        <p14:creationId xmlns:p14="http://schemas.microsoft.com/office/powerpoint/2010/main" val="20014872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Folienbildplatzhalter 1"/>
          <p:cNvSpPr>
            <a:spLocks noGrp="1" noRot="1" noChangeAspect="1" noTextEdit="1"/>
          </p:cNvSpPr>
          <p:nvPr>
            <p:ph type="sldImg"/>
          </p:nvPr>
        </p:nvSpPr>
        <p:spPr>
          <a:ln/>
        </p:spPr>
      </p:sp>
      <p:sp>
        <p:nvSpPr>
          <p:cNvPr id="100354" name="Notizenplatzhalt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Times" charset="0"/>
              </a:rPr>
              <a:t>Here you see the actual charge rates.</a:t>
            </a:r>
          </a:p>
          <a:p>
            <a:pPr eaLnBrk="1" hangingPunct="1"/>
            <a:r>
              <a:rPr lang="en-US">
                <a:latin typeface="Times" charset="0"/>
              </a:rPr>
              <a:t>They depend from the quality of material deposited.</a:t>
            </a:r>
          </a:p>
          <a:p>
            <a:pPr eaLnBrk="1" hangingPunct="1"/>
            <a:r>
              <a:rPr lang="en-US">
                <a:latin typeface="Times" charset="0"/>
              </a:rPr>
              <a:t>This charge helps also to reduce the material deposited of in landfills.</a:t>
            </a:r>
          </a:p>
        </p:txBody>
      </p:sp>
      <p:sp>
        <p:nvSpPr>
          <p:cNvPr id="100355" name="Foliennummernplatzhalt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058" indent="-285407">
              <a:defRPr sz="2400">
                <a:solidFill>
                  <a:schemeClr val="tx1"/>
                </a:solidFill>
                <a:latin typeface="Arial" charset="0"/>
                <a:ea typeface="ＭＳ Ｐゴシック" charset="0"/>
              </a:defRPr>
            </a:lvl2pPr>
            <a:lvl3pPr marL="1141628" indent="-228326">
              <a:defRPr sz="2400">
                <a:solidFill>
                  <a:schemeClr val="tx1"/>
                </a:solidFill>
                <a:latin typeface="Arial" charset="0"/>
                <a:ea typeface="ＭＳ Ｐゴシック" charset="0"/>
              </a:defRPr>
            </a:lvl3pPr>
            <a:lvl4pPr marL="1598280" indent="-228326">
              <a:defRPr sz="2400">
                <a:solidFill>
                  <a:schemeClr val="tx1"/>
                </a:solidFill>
                <a:latin typeface="Arial" charset="0"/>
                <a:ea typeface="ＭＳ Ｐゴシック" charset="0"/>
              </a:defRPr>
            </a:lvl4pPr>
            <a:lvl5pPr marL="2054931" indent="-228326">
              <a:defRPr sz="2400">
                <a:solidFill>
                  <a:schemeClr val="tx1"/>
                </a:solidFill>
                <a:latin typeface="Arial" charset="0"/>
                <a:ea typeface="ＭＳ Ｐゴシック" charset="0"/>
              </a:defRPr>
            </a:lvl5pPr>
            <a:lvl6pPr marL="2511582" indent="-228326" eaLnBrk="0" fontAlgn="base" hangingPunct="0">
              <a:spcBef>
                <a:spcPct val="0"/>
              </a:spcBef>
              <a:spcAft>
                <a:spcPct val="0"/>
              </a:spcAft>
              <a:defRPr sz="2400">
                <a:solidFill>
                  <a:schemeClr val="tx1"/>
                </a:solidFill>
                <a:latin typeface="Arial" charset="0"/>
                <a:ea typeface="ＭＳ Ｐゴシック" charset="0"/>
              </a:defRPr>
            </a:lvl6pPr>
            <a:lvl7pPr marL="2968234" indent="-228326" eaLnBrk="0" fontAlgn="base" hangingPunct="0">
              <a:spcBef>
                <a:spcPct val="0"/>
              </a:spcBef>
              <a:spcAft>
                <a:spcPct val="0"/>
              </a:spcAft>
              <a:defRPr sz="2400">
                <a:solidFill>
                  <a:schemeClr val="tx1"/>
                </a:solidFill>
                <a:latin typeface="Arial" charset="0"/>
                <a:ea typeface="ＭＳ Ｐゴシック" charset="0"/>
              </a:defRPr>
            </a:lvl7pPr>
            <a:lvl8pPr marL="3424885" indent="-228326" eaLnBrk="0" fontAlgn="base" hangingPunct="0">
              <a:spcBef>
                <a:spcPct val="0"/>
              </a:spcBef>
              <a:spcAft>
                <a:spcPct val="0"/>
              </a:spcAft>
              <a:defRPr sz="2400">
                <a:solidFill>
                  <a:schemeClr val="tx1"/>
                </a:solidFill>
                <a:latin typeface="Arial" charset="0"/>
                <a:ea typeface="ＭＳ Ｐゴシック" charset="0"/>
              </a:defRPr>
            </a:lvl8pPr>
            <a:lvl9pPr marL="3881537" indent="-228326" eaLnBrk="0" fontAlgn="base" hangingPunct="0">
              <a:spcBef>
                <a:spcPct val="0"/>
              </a:spcBef>
              <a:spcAft>
                <a:spcPct val="0"/>
              </a:spcAft>
              <a:defRPr sz="2400">
                <a:solidFill>
                  <a:schemeClr val="tx1"/>
                </a:solidFill>
                <a:latin typeface="Arial" charset="0"/>
                <a:ea typeface="ＭＳ Ｐゴシック" charset="0"/>
              </a:defRPr>
            </a:lvl9pPr>
          </a:lstStyle>
          <a:p>
            <a:fld id="{69CDFC28-564D-3249-B1BC-80DC0E0EDA23}" type="slidenum">
              <a:rPr lang="de-CH" sz="1200">
                <a:latin typeface="Times" charset="0"/>
              </a:rPr>
              <a:pPr/>
              <a:t>50</a:t>
            </a:fld>
            <a:endParaRPr lang="de-CH" sz="1200">
              <a:latin typeface="Times" charset="0"/>
            </a:endParaRPr>
          </a:p>
        </p:txBody>
      </p:sp>
    </p:spTree>
    <p:extLst>
      <p:ext uri="{BB962C8B-B14F-4D97-AF65-F5344CB8AC3E}">
        <p14:creationId xmlns:p14="http://schemas.microsoft.com/office/powerpoint/2010/main" val="404197475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Folienbildplatzhalter 1"/>
          <p:cNvSpPr>
            <a:spLocks noGrp="1" noRot="1" noChangeAspect="1" noTextEdit="1"/>
          </p:cNvSpPr>
          <p:nvPr>
            <p:ph type="sldImg"/>
          </p:nvPr>
        </p:nvSpPr>
        <p:spPr>
          <a:ln/>
        </p:spPr>
      </p:sp>
      <p:sp>
        <p:nvSpPr>
          <p:cNvPr id="102402" name="Notizenplatzhalt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Times" charset="0"/>
              </a:rPr>
              <a:t>We pay Fr. 500.- for each site registered by the cantonal autorities.</a:t>
            </a:r>
          </a:p>
          <a:p>
            <a:pPr eaLnBrk="1" hangingPunct="1"/>
            <a:r>
              <a:rPr lang="en-US">
                <a:latin typeface="Times" charset="0"/>
              </a:rPr>
              <a:t>40% of the costs if one of the responsibles is unknown or unable to pay.</a:t>
            </a:r>
          </a:p>
          <a:p>
            <a:pPr eaLnBrk="1" hangingPunct="1"/>
            <a:r>
              <a:rPr lang="en-US">
                <a:latin typeface="Times" charset="0"/>
              </a:rPr>
              <a:t>40% in case of waste deposit sites with significant proportion of municipal waste.</a:t>
            </a:r>
          </a:p>
          <a:p>
            <a:pPr eaLnBrk="1" hangingPunct="1"/>
            <a:r>
              <a:rPr lang="en-US">
                <a:latin typeface="Times" charset="0"/>
              </a:rPr>
              <a:t>8’000 francs per target for the remediation of shooting ranges and </a:t>
            </a:r>
          </a:p>
          <a:p>
            <a:pPr eaLnBrk="1" hangingPunct="1"/>
            <a:r>
              <a:rPr lang="en-US">
                <a:latin typeface="Times" charset="0"/>
              </a:rPr>
              <a:t>40% of the investigation costs if the site reveals to be not polluted.</a:t>
            </a:r>
          </a:p>
        </p:txBody>
      </p:sp>
      <p:sp>
        <p:nvSpPr>
          <p:cNvPr id="102403" name="Foliennummernplatzhalt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058" indent="-285407">
              <a:defRPr sz="2400">
                <a:solidFill>
                  <a:schemeClr val="tx1"/>
                </a:solidFill>
                <a:latin typeface="Arial" charset="0"/>
                <a:ea typeface="ＭＳ Ｐゴシック" charset="0"/>
              </a:defRPr>
            </a:lvl2pPr>
            <a:lvl3pPr marL="1141628" indent="-228326">
              <a:defRPr sz="2400">
                <a:solidFill>
                  <a:schemeClr val="tx1"/>
                </a:solidFill>
                <a:latin typeface="Arial" charset="0"/>
                <a:ea typeface="ＭＳ Ｐゴシック" charset="0"/>
              </a:defRPr>
            </a:lvl3pPr>
            <a:lvl4pPr marL="1598280" indent="-228326">
              <a:defRPr sz="2400">
                <a:solidFill>
                  <a:schemeClr val="tx1"/>
                </a:solidFill>
                <a:latin typeface="Arial" charset="0"/>
                <a:ea typeface="ＭＳ Ｐゴシック" charset="0"/>
              </a:defRPr>
            </a:lvl4pPr>
            <a:lvl5pPr marL="2054931" indent="-228326">
              <a:defRPr sz="2400">
                <a:solidFill>
                  <a:schemeClr val="tx1"/>
                </a:solidFill>
                <a:latin typeface="Arial" charset="0"/>
                <a:ea typeface="ＭＳ Ｐゴシック" charset="0"/>
              </a:defRPr>
            </a:lvl5pPr>
            <a:lvl6pPr marL="2511582" indent="-228326" eaLnBrk="0" fontAlgn="base" hangingPunct="0">
              <a:spcBef>
                <a:spcPct val="0"/>
              </a:spcBef>
              <a:spcAft>
                <a:spcPct val="0"/>
              </a:spcAft>
              <a:defRPr sz="2400">
                <a:solidFill>
                  <a:schemeClr val="tx1"/>
                </a:solidFill>
                <a:latin typeface="Arial" charset="0"/>
                <a:ea typeface="ＭＳ Ｐゴシック" charset="0"/>
              </a:defRPr>
            </a:lvl6pPr>
            <a:lvl7pPr marL="2968234" indent="-228326" eaLnBrk="0" fontAlgn="base" hangingPunct="0">
              <a:spcBef>
                <a:spcPct val="0"/>
              </a:spcBef>
              <a:spcAft>
                <a:spcPct val="0"/>
              </a:spcAft>
              <a:defRPr sz="2400">
                <a:solidFill>
                  <a:schemeClr val="tx1"/>
                </a:solidFill>
                <a:latin typeface="Arial" charset="0"/>
                <a:ea typeface="ＭＳ Ｐゴシック" charset="0"/>
              </a:defRPr>
            </a:lvl7pPr>
            <a:lvl8pPr marL="3424885" indent="-228326" eaLnBrk="0" fontAlgn="base" hangingPunct="0">
              <a:spcBef>
                <a:spcPct val="0"/>
              </a:spcBef>
              <a:spcAft>
                <a:spcPct val="0"/>
              </a:spcAft>
              <a:defRPr sz="2400">
                <a:solidFill>
                  <a:schemeClr val="tx1"/>
                </a:solidFill>
                <a:latin typeface="Arial" charset="0"/>
                <a:ea typeface="ＭＳ Ｐゴシック" charset="0"/>
              </a:defRPr>
            </a:lvl8pPr>
            <a:lvl9pPr marL="3881537" indent="-228326" eaLnBrk="0" fontAlgn="base" hangingPunct="0">
              <a:spcBef>
                <a:spcPct val="0"/>
              </a:spcBef>
              <a:spcAft>
                <a:spcPct val="0"/>
              </a:spcAft>
              <a:defRPr sz="2400">
                <a:solidFill>
                  <a:schemeClr val="tx1"/>
                </a:solidFill>
                <a:latin typeface="Arial" charset="0"/>
                <a:ea typeface="ＭＳ Ｐゴシック" charset="0"/>
              </a:defRPr>
            </a:lvl9pPr>
          </a:lstStyle>
          <a:p>
            <a:fld id="{041F1084-881A-044F-B252-2D5C878FDB1A}" type="slidenum">
              <a:rPr lang="de-CH" sz="1200">
                <a:latin typeface="Times" charset="0"/>
              </a:rPr>
              <a:pPr/>
              <a:t>51</a:t>
            </a:fld>
            <a:endParaRPr lang="de-CH" sz="1200">
              <a:latin typeface="Times" charset="0"/>
            </a:endParaRPr>
          </a:p>
        </p:txBody>
      </p:sp>
    </p:spTree>
    <p:extLst>
      <p:ext uri="{BB962C8B-B14F-4D97-AF65-F5344CB8AC3E}">
        <p14:creationId xmlns:p14="http://schemas.microsoft.com/office/powerpoint/2010/main" val="8763986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Folienbildplatzhalter 1"/>
          <p:cNvSpPr>
            <a:spLocks noGrp="1" noRot="1" noChangeAspect="1" noTextEdit="1"/>
          </p:cNvSpPr>
          <p:nvPr>
            <p:ph type="sldImg"/>
          </p:nvPr>
        </p:nvSpPr>
        <p:spPr>
          <a:ln/>
        </p:spPr>
      </p:sp>
      <p:sp>
        <p:nvSpPr>
          <p:cNvPr id="104450" name="Notizenplatzhalt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Times" charset="0"/>
              </a:rPr>
              <a:t>On this slide you see the number of subsidy-requests treated yearly in our section.</a:t>
            </a:r>
          </a:p>
          <a:p>
            <a:pPr eaLnBrk="1" hangingPunct="1"/>
            <a:r>
              <a:rPr lang="en-US">
                <a:latin typeface="Times" charset="0"/>
              </a:rPr>
              <a:t>Each year we have something about 250 requests.</a:t>
            </a:r>
          </a:p>
        </p:txBody>
      </p:sp>
      <p:sp>
        <p:nvSpPr>
          <p:cNvPr id="104451" name="Foliennummernplatzhalt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058" indent="-285407">
              <a:defRPr sz="2400">
                <a:solidFill>
                  <a:schemeClr val="tx1"/>
                </a:solidFill>
                <a:latin typeface="Arial" charset="0"/>
                <a:ea typeface="ＭＳ Ｐゴシック" charset="0"/>
              </a:defRPr>
            </a:lvl2pPr>
            <a:lvl3pPr marL="1141628" indent="-228326">
              <a:defRPr sz="2400">
                <a:solidFill>
                  <a:schemeClr val="tx1"/>
                </a:solidFill>
                <a:latin typeface="Arial" charset="0"/>
                <a:ea typeface="ＭＳ Ｐゴシック" charset="0"/>
              </a:defRPr>
            </a:lvl3pPr>
            <a:lvl4pPr marL="1598280" indent="-228326">
              <a:defRPr sz="2400">
                <a:solidFill>
                  <a:schemeClr val="tx1"/>
                </a:solidFill>
                <a:latin typeface="Arial" charset="0"/>
                <a:ea typeface="ＭＳ Ｐゴシック" charset="0"/>
              </a:defRPr>
            </a:lvl4pPr>
            <a:lvl5pPr marL="2054931" indent="-228326">
              <a:defRPr sz="2400">
                <a:solidFill>
                  <a:schemeClr val="tx1"/>
                </a:solidFill>
                <a:latin typeface="Arial" charset="0"/>
                <a:ea typeface="ＭＳ Ｐゴシック" charset="0"/>
              </a:defRPr>
            </a:lvl5pPr>
            <a:lvl6pPr marL="2511582" indent="-228326" eaLnBrk="0" fontAlgn="base" hangingPunct="0">
              <a:spcBef>
                <a:spcPct val="0"/>
              </a:spcBef>
              <a:spcAft>
                <a:spcPct val="0"/>
              </a:spcAft>
              <a:defRPr sz="2400">
                <a:solidFill>
                  <a:schemeClr val="tx1"/>
                </a:solidFill>
                <a:latin typeface="Arial" charset="0"/>
                <a:ea typeface="ＭＳ Ｐゴシック" charset="0"/>
              </a:defRPr>
            </a:lvl6pPr>
            <a:lvl7pPr marL="2968234" indent="-228326" eaLnBrk="0" fontAlgn="base" hangingPunct="0">
              <a:spcBef>
                <a:spcPct val="0"/>
              </a:spcBef>
              <a:spcAft>
                <a:spcPct val="0"/>
              </a:spcAft>
              <a:defRPr sz="2400">
                <a:solidFill>
                  <a:schemeClr val="tx1"/>
                </a:solidFill>
                <a:latin typeface="Arial" charset="0"/>
                <a:ea typeface="ＭＳ Ｐゴシック" charset="0"/>
              </a:defRPr>
            </a:lvl7pPr>
            <a:lvl8pPr marL="3424885" indent="-228326" eaLnBrk="0" fontAlgn="base" hangingPunct="0">
              <a:spcBef>
                <a:spcPct val="0"/>
              </a:spcBef>
              <a:spcAft>
                <a:spcPct val="0"/>
              </a:spcAft>
              <a:defRPr sz="2400">
                <a:solidFill>
                  <a:schemeClr val="tx1"/>
                </a:solidFill>
                <a:latin typeface="Arial" charset="0"/>
                <a:ea typeface="ＭＳ Ｐゴシック" charset="0"/>
              </a:defRPr>
            </a:lvl8pPr>
            <a:lvl9pPr marL="3881537" indent="-228326" eaLnBrk="0" fontAlgn="base" hangingPunct="0">
              <a:spcBef>
                <a:spcPct val="0"/>
              </a:spcBef>
              <a:spcAft>
                <a:spcPct val="0"/>
              </a:spcAft>
              <a:defRPr sz="2400">
                <a:solidFill>
                  <a:schemeClr val="tx1"/>
                </a:solidFill>
                <a:latin typeface="Arial" charset="0"/>
                <a:ea typeface="ＭＳ Ｐゴシック" charset="0"/>
              </a:defRPr>
            </a:lvl9pPr>
          </a:lstStyle>
          <a:p>
            <a:fld id="{B29861A7-148D-9F42-9CAB-0557C0B3E5A7}" type="slidenum">
              <a:rPr lang="de-CH" sz="1200">
                <a:latin typeface="Times" charset="0"/>
              </a:rPr>
              <a:pPr/>
              <a:t>52</a:t>
            </a:fld>
            <a:endParaRPr lang="de-CH" sz="1200">
              <a:latin typeface="Times" charset="0"/>
            </a:endParaRPr>
          </a:p>
        </p:txBody>
      </p:sp>
    </p:spTree>
    <p:extLst>
      <p:ext uri="{BB962C8B-B14F-4D97-AF65-F5344CB8AC3E}">
        <p14:creationId xmlns:p14="http://schemas.microsoft.com/office/powerpoint/2010/main" val="2736701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Folienbildplatzhalter 1"/>
          <p:cNvSpPr>
            <a:spLocks noGrp="1" noRot="1" noChangeAspect="1" noTextEdit="1"/>
          </p:cNvSpPr>
          <p:nvPr>
            <p:ph type="sldImg"/>
          </p:nvPr>
        </p:nvSpPr>
        <p:spPr>
          <a:ln/>
        </p:spPr>
      </p:sp>
      <p:sp>
        <p:nvSpPr>
          <p:cNvPr id="106498" name="Notizenplatzhalt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Times" charset="0"/>
              </a:rPr>
              <a:t>From 2002 until 2012 we had an income of 360 Mio. Fr. (green column).</a:t>
            </a:r>
          </a:p>
          <a:p>
            <a:pPr eaLnBrk="1" hangingPunct="1"/>
            <a:r>
              <a:rPr lang="en-US">
                <a:latin typeface="Times" charset="0"/>
              </a:rPr>
              <a:t>On the other side we have about 200 Mio. already payed (blue column) and over 150 Mio. confirmed subsidys (light blue). These confirmed amounts are payed, when the mesures are done.</a:t>
            </a:r>
          </a:p>
          <a:p>
            <a:pPr eaLnBrk="1" hangingPunct="1"/>
            <a:r>
              <a:rPr lang="en-US">
                <a:latin typeface="Times" charset="0"/>
              </a:rPr>
              <a:t>This is a very good instrument to promote remediations, that probably otherwise are not done and to monitor the practices of the cantonal autoritys.</a:t>
            </a:r>
          </a:p>
        </p:txBody>
      </p:sp>
      <p:sp>
        <p:nvSpPr>
          <p:cNvPr id="106499" name="Foliennummernplatzhalt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058" indent="-285407">
              <a:defRPr sz="2400">
                <a:solidFill>
                  <a:schemeClr val="tx1"/>
                </a:solidFill>
                <a:latin typeface="Arial" charset="0"/>
                <a:ea typeface="ＭＳ Ｐゴシック" charset="0"/>
              </a:defRPr>
            </a:lvl2pPr>
            <a:lvl3pPr marL="1141628" indent="-228326">
              <a:defRPr sz="2400">
                <a:solidFill>
                  <a:schemeClr val="tx1"/>
                </a:solidFill>
                <a:latin typeface="Arial" charset="0"/>
                <a:ea typeface="ＭＳ Ｐゴシック" charset="0"/>
              </a:defRPr>
            </a:lvl3pPr>
            <a:lvl4pPr marL="1598280" indent="-228326">
              <a:defRPr sz="2400">
                <a:solidFill>
                  <a:schemeClr val="tx1"/>
                </a:solidFill>
                <a:latin typeface="Arial" charset="0"/>
                <a:ea typeface="ＭＳ Ｐゴシック" charset="0"/>
              </a:defRPr>
            </a:lvl4pPr>
            <a:lvl5pPr marL="2054931" indent="-228326">
              <a:defRPr sz="2400">
                <a:solidFill>
                  <a:schemeClr val="tx1"/>
                </a:solidFill>
                <a:latin typeface="Arial" charset="0"/>
                <a:ea typeface="ＭＳ Ｐゴシック" charset="0"/>
              </a:defRPr>
            </a:lvl5pPr>
            <a:lvl6pPr marL="2511582" indent="-228326" eaLnBrk="0" fontAlgn="base" hangingPunct="0">
              <a:spcBef>
                <a:spcPct val="0"/>
              </a:spcBef>
              <a:spcAft>
                <a:spcPct val="0"/>
              </a:spcAft>
              <a:defRPr sz="2400">
                <a:solidFill>
                  <a:schemeClr val="tx1"/>
                </a:solidFill>
                <a:latin typeface="Arial" charset="0"/>
                <a:ea typeface="ＭＳ Ｐゴシック" charset="0"/>
              </a:defRPr>
            </a:lvl6pPr>
            <a:lvl7pPr marL="2968234" indent="-228326" eaLnBrk="0" fontAlgn="base" hangingPunct="0">
              <a:spcBef>
                <a:spcPct val="0"/>
              </a:spcBef>
              <a:spcAft>
                <a:spcPct val="0"/>
              </a:spcAft>
              <a:defRPr sz="2400">
                <a:solidFill>
                  <a:schemeClr val="tx1"/>
                </a:solidFill>
                <a:latin typeface="Arial" charset="0"/>
                <a:ea typeface="ＭＳ Ｐゴシック" charset="0"/>
              </a:defRPr>
            </a:lvl7pPr>
            <a:lvl8pPr marL="3424885" indent="-228326" eaLnBrk="0" fontAlgn="base" hangingPunct="0">
              <a:spcBef>
                <a:spcPct val="0"/>
              </a:spcBef>
              <a:spcAft>
                <a:spcPct val="0"/>
              </a:spcAft>
              <a:defRPr sz="2400">
                <a:solidFill>
                  <a:schemeClr val="tx1"/>
                </a:solidFill>
                <a:latin typeface="Arial" charset="0"/>
                <a:ea typeface="ＭＳ Ｐゴシック" charset="0"/>
              </a:defRPr>
            </a:lvl8pPr>
            <a:lvl9pPr marL="3881537" indent="-228326" eaLnBrk="0" fontAlgn="base" hangingPunct="0">
              <a:spcBef>
                <a:spcPct val="0"/>
              </a:spcBef>
              <a:spcAft>
                <a:spcPct val="0"/>
              </a:spcAft>
              <a:defRPr sz="2400">
                <a:solidFill>
                  <a:schemeClr val="tx1"/>
                </a:solidFill>
                <a:latin typeface="Arial" charset="0"/>
                <a:ea typeface="ＭＳ Ｐゴシック" charset="0"/>
              </a:defRPr>
            </a:lvl9pPr>
          </a:lstStyle>
          <a:p>
            <a:fld id="{916571BC-4AA5-9A4E-AC73-CCAD4E89A200}" type="slidenum">
              <a:rPr lang="de-CH" sz="1200">
                <a:latin typeface="Times" charset="0"/>
              </a:rPr>
              <a:pPr/>
              <a:t>53</a:t>
            </a:fld>
            <a:endParaRPr lang="de-CH" sz="1200">
              <a:latin typeface="Times" charset="0"/>
            </a:endParaRPr>
          </a:p>
        </p:txBody>
      </p:sp>
    </p:spTree>
    <p:extLst>
      <p:ext uri="{BB962C8B-B14F-4D97-AF65-F5344CB8AC3E}">
        <p14:creationId xmlns:p14="http://schemas.microsoft.com/office/powerpoint/2010/main" val="18848695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Folienbildplatzhalter 1"/>
          <p:cNvSpPr>
            <a:spLocks noGrp="1" noRot="1" noChangeAspect="1" noTextEdit="1"/>
          </p:cNvSpPr>
          <p:nvPr>
            <p:ph type="sldImg"/>
          </p:nvPr>
        </p:nvSpPr>
        <p:spPr>
          <a:ln/>
        </p:spPr>
      </p:sp>
      <p:sp>
        <p:nvSpPr>
          <p:cNvPr id="108546" name="Notizenplatzhalt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de-CH">
                <a:latin typeface="Times" charset="0"/>
              </a:rPr>
              <a:t>Man hat Sofortmassnahmen ergriffen.</a:t>
            </a:r>
          </a:p>
        </p:txBody>
      </p:sp>
      <p:sp>
        <p:nvSpPr>
          <p:cNvPr id="108547" name="Foliennummernplatzhalt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058" indent="-285407">
              <a:defRPr sz="2400">
                <a:solidFill>
                  <a:schemeClr val="tx1"/>
                </a:solidFill>
                <a:latin typeface="Arial" charset="0"/>
                <a:ea typeface="ＭＳ Ｐゴシック" charset="0"/>
              </a:defRPr>
            </a:lvl2pPr>
            <a:lvl3pPr marL="1141628" indent="-228326">
              <a:defRPr sz="2400">
                <a:solidFill>
                  <a:schemeClr val="tx1"/>
                </a:solidFill>
                <a:latin typeface="Arial" charset="0"/>
                <a:ea typeface="ＭＳ Ｐゴシック" charset="0"/>
              </a:defRPr>
            </a:lvl3pPr>
            <a:lvl4pPr marL="1598280" indent="-228326">
              <a:defRPr sz="2400">
                <a:solidFill>
                  <a:schemeClr val="tx1"/>
                </a:solidFill>
                <a:latin typeface="Arial" charset="0"/>
                <a:ea typeface="ＭＳ Ｐゴシック" charset="0"/>
              </a:defRPr>
            </a:lvl4pPr>
            <a:lvl5pPr marL="2054931" indent="-228326">
              <a:defRPr sz="2400">
                <a:solidFill>
                  <a:schemeClr val="tx1"/>
                </a:solidFill>
                <a:latin typeface="Arial" charset="0"/>
                <a:ea typeface="ＭＳ Ｐゴシック" charset="0"/>
              </a:defRPr>
            </a:lvl5pPr>
            <a:lvl6pPr marL="2511582" indent="-228326" eaLnBrk="0" fontAlgn="base" hangingPunct="0">
              <a:spcBef>
                <a:spcPct val="0"/>
              </a:spcBef>
              <a:spcAft>
                <a:spcPct val="0"/>
              </a:spcAft>
              <a:defRPr sz="2400">
                <a:solidFill>
                  <a:schemeClr val="tx1"/>
                </a:solidFill>
                <a:latin typeface="Arial" charset="0"/>
                <a:ea typeface="ＭＳ Ｐゴシック" charset="0"/>
              </a:defRPr>
            </a:lvl6pPr>
            <a:lvl7pPr marL="2968234" indent="-228326" eaLnBrk="0" fontAlgn="base" hangingPunct="0">
              <a:spcBef>
                <a:spcPct val="0"/>
              </a:spcBef>
              <a:spcAft>
                <a:spcPct val="0"/>
              </a:spcAft>
              <a:defRPr sz="2400">
                <a:solidFill>
                  <a:schemeClr val="tx1"/>
                </a:solidFill>
                <a:latin typeface="Arial" charset="0"/>
                <a:ea typeface="ＭＳ Ｐゴシック" charset="0"/>
              </a:defRPr>
            </a:lvl7pPr>
            <a:lvl8pPr marL="3424885" indent="-228326" eaLnBrk="0" fontAlgn="base" hangingPunct="0">
              <a:spcBef>
                <a:spcPct val="0"/>
              </a:spcBef>
              <a:spcAft>
                <a:spcPct val="0"/>
              </a:spcAft>
              <a:defRPr sz="2400">
                <a:solidFill>
                  <a:schemeClr val="tx1"/>
                </a:solidFill>
                <a:latin typeface="Arial" charset="0"/>
                <a:ea typeface="ＭＳ Ｐゴシック" charset="0"/>
              </a:defRPr>
            </a:lvl8pPr>
            <a:lvl9pPr marL="3881537" indent="-228326" eaLnBrk="0" fontAlgn="base" hangingPunct="0">
              <a:spcBef>
                <a:spcPct val="0"/>
              </a:spcBef>
              <a:spcAft>
                <a:spcPct val="0"/>
              </a:spcAft>
              <a:defRPr sz="2400">
                <a:solidFill>
                  <a:schemeClr val="tx1"/>
                </a:solidFill>
                <a:latin typeface="Arial" charset="0"/>
                <a:ea typeface="ＭＳ Ｐゴシック" charset="0"/>
              </a:defRPr>
            </a:lvl9pPr>
          </a:lstStyle>
          <a:p>
            <a:fld id="{56F69D59-88B3-DE4B-8FF6-824D995FD1E3}" type="slidenum">
              <a:rPr lang="de-CH" sz="1200">
                <a:latin typeface="Times" charset="0"/>
              </a:rPr>
              <a:pPr/>
              <a:t>54</a:t>
            </a:fld>
            <a:endParaRPr lang="de-CH" sz="1200">
              <a:latin typeface="Times" charset="0"/>
            </a:endParaRPr>
          </a:p>
        </p:txBody>
      </p:sp>
    </p:spTree>
    <p:extLst>
      <p:ext uri="{BB962C8B-B14F-4D97-AF65-F5344CB8AC3E}">
        <p14:creationId xmlns:p14="http://schemas.microsoft.com/office/powerpoint/2010/main" val="147484382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Folienbildplatzhalter 1"/>
          <p:cNvSpPr>
            <a:spLocks noGrp="1" noRot="1" noChangeAspect="1" noTextEdit="1"/>
          </p:cNvSpPr>
          <p:nvPr>
            <p:ph type="sldImg"/>
          </p:nvPr>
        </p:nvSpPr>
        <p:spPr>
          <a:ln/>
        </p:spPr>
      </p:sp>
      <p:sp>
        <p:nvSpPr>
          <p:cNvPr id="110594" name="Notizenplatzhalt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de-CH">
                <a:latin typeface="Times" charset="0"/>
              </a:rPr>
              <a:t>Was war auszuheben. 20</a:t>
            </a:r>
            <a:r>
              <a:rPr lang="ja-JP" altLang="de-CH">
                <a:latin typeface="Times" charset="0"/>
              </a:rPr>
              <a:t>’</a:t>
            </a:r>
            <a:r>
              <a:rPr lang="de-CH" altLang="ja-JP">
                <a:latin typeface="Times" charset="0"/>
              </a:rPr>
              <a:t>000 LKW-Ladungen.</a:t>
            </a:r>
            <a:endParaRPr lang="de-CH">
              <a:latin typeface="Times" charset="0"/>
            </a:endParaRPr>
          </a:p>
        </p:txBody>
      </p:sp>
      <p:sp>
        <p:nvSpPr>
          <p:cNvPr id="110595" name="Foliennummernplatzhalt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058" indent="-285407">
              <a:defRPr sz="2400">
                <a:solidFill>
                  <a:schemeClr val="tx1"/>
                </a:solidFill>
                <a:latin typeface="Arial" charset="0"/>
                <a:ea typeface="ＭＳ Ｐゴシック" charset="0"/>
              </a:defRPr>
            </a:lvl2pPr>
            <a:lvl3pPr marL="1141628" indent="-228326">
              <a:defRPr sz="2400">
                <a:solidFill>
                  <a:schemeClr val="tx1"/>
                </a:solidFill>
                <a:latin typeface="Arial" charset="0"/>
                <a:ea typeface="ＭＳ Ｐゴシック" charset="0"/>
              </a:defRPr>
            </a:lvl3pPr>
            <a:lvl4pPr marL="1598280" indent="-228326">
              <a:defRPr sz="2400">
                <a:solidFill>
                  <a:schemeClr val="tx1"/>
                </a:solidFill>
                <a:latin typeface="Arial" charset="0"/>
                <a:ea typeface="ＭＳ Ｐゴシック" charset="0"/>
              </a:defRPr>
            </a:lvl4pPr>
            <a:lvl5pPr marL="2054931" indent="-228326">
              <a:defRPr sz="2400">
                <a:solidFill>
                  <a:schemeClr val="tx1"/>
                </a:solidFill>
                <a:latin typeface="Arial" charset="0"/>
                <a:ea typeface="ＭＳ Ｐゴシック" charset="0"/>
              </a:defRPr>
            </a:lvl5pPr>
            <a:lvl6pPr marL="2511582" indent="-228326" eaLnBrk="0" fontAlgn="base" hangingPunct="0">
              <a:spcBef>
                <a:spcPct val="0"/>
              </a:spcBef>
              <a:spcAft>
                <a:spcPct val="0"/>
              </a:spcAft>
              <a:defRPr sz="2400">
                <a:solidFill>
                  <a:schemeClr val="tx1"/>
                </a:solidFill>
                <a:latin typeface="Arial" charset="0"/>
                <a:ea typeface="ＭＳ Ｐゴシック" charset="0"/>
              </a:defRPr>
            </a:lvl6pPr>
            <a:lvl7pPr marL="2968234" indent="-228326" eaLnBrk="0" fontAlgn="base" hangingPunct="0">
              <a:spcBef>
                <a:spcPct val="0"/>
              </a:spcBef>
              <a:spcAft>
                <a:spcPct val="0"/>
              </a:spcAft>
              <a:defRPr sz="2400">
                <a:solidFill>
                  <a:schemeClr val="tx1"/>
                </a:solidFill>
                <a:latin typeface="Arial" charset="0"/>
                <a:ea typeface="ＭＳ Ｐゴシック" charset="0"/>
              </a:defRPr>
            </a:lvl7pPr>
            <a:lvl8pPr marL="3424885" indent="-228326" eaLnBrk="0" fontAlgn="base" hangingPunct="0">
              <a:spcBef>
                <a:spcPct val="0"/>
              </a:spcBef>
              <a:spcAft>
                <a:spcPct val="0"/>
              </a:spcAft>
              <a:defRPr sz="2400">
                <a:solidFill>
                  <a:schemeClr val="tx1"/>
                </a:solidFill>
                <a:latin typeface="Arial" charset="0"/>
                <a:ea typeface="ＭＳ Ｐゴシック" charset="0"/>
              </a:defRPr>
            </a:lvl8pPr>
            <a:lvl9pPr marL="3881537" indent="-228326" eaLnBrk="0" fontAlgn="base" hangingPunct="0">
              <a:spcBef>
                <a:spcPct val="0"/>
              </a:spcBef>
              <a:spcAft>
                <a:spcPct val="0"/>
              </a:spcAft>
              <a:defRPr sz="2400">
                <a:solidFill>
                  <a:schemeClr val="tx1"/>
                </a:solidFill>
                <a:latin typeface="Arial" charset="0"/>
                <a:ea typeface="ＭＳ Ｐゴシック" charset="0"/>
              </a:defRPr>
            </a:lvl9pPr>
          </a:lstStyle>
          <a:p>
            <a:fld id="{805C7B1E-A7CF-5D45-9FFF-A623DF45501A}" type="slidenum">
              <a:rPr lang="de-CH" sz="1200">
                <a:latin typeface="Times" charset="0"/>
              </a:rPr>
              <a:pPr/>
              <a:t>55</a:t>
            </a:fld>
            <a:endParaRPr lang="de-CH" sz="1200">
              <a:latin typeface="Times" charset="0"/>
            </a:endParaRPr>
          </a:p>
        </p:txBody>
      </p:sp>
    </p:spTree>
    <p:extLst>
      <p:ext uri="{BB962C8B-B14F-4D97-AF65-F5344CB8AC3E}">
        <p14:creationId xmlns:p14="http://schemas.microsoft.com/office/powerpoint/2010/main" val="28781916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Folienbildplatzhalter 1"/>
          <p:cNvSpPr>
            <a:spLocks noGrp="1" noRot="1" noChangeAspect="1" noTextEdit="1"/>
          </p:cNvSpPr>
          <p:nvPr>
            <p:ph type="sldImg"/>
          </p:nvPr>
        </p:nvSpPr>
        <p:spPr>
          <a:ln/>
        </p:spPr>
      </p:sp>
      <p:sp>
        <p:nvSpPr>
          <p:cNvPr id="15362" name="Notizenplatzhalt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z="1800" dirty="0">
                <a:latin typeface="Times" charset="0"/>
              </a:rPr>
              <a:t>Like most countries of Europe - we distinguish polluted sites from contaminated sites:</a:t>
            </a:r>
          </a:p>
          <a:p>
            <a:pPr eaLnBrk="1" hangingPunct="1">
              <a:buFontTx/>
              <a:buChar char="-"/>
            </a:pPr>
            <a:r>
              <a:rPr lang="en-US" sz="1800" dirty="0">
                <a:latin typeface="Times" charset="0"/>
              </a:rPr>
              <a:t> contaminated sites </a:t>
            </a:r>
            <a:r>
              <a:rPr lang="en-US" sz="1800" b="1" dirty="0">
                <a:latin typeface="Times" charset="0"/>
              </a:rPr>
              <a:t>do</a:t>
            </a:r>
            <a:r>
              <a:rPr lang="en-US" sz="1800" dirty="0">
                <a:latin typeface="Times" charset="0"/>
              </a:rPr>
              <a:t> </a:t>
            </a:r>
            <a:r>
              <a:rPr lang="en-US" sz="1800" b="1" dirty="0">
                <a:latin typeface="Times" charset="0"/>
              </a:rPr>
              <a:t>request a remediation</a:t>
            </a:r>
          </a:p>
          <a:p>
            <a:pPr eaLnBrk="1" hangingPunct="1">
              <a:buFontTx/>
              <a:buChar char="-"/>
            </a:pPr>
            <a:r>
              <a:rPr lang="en-US" sz="1800" dirty="0">
                <a:latin typeface="Times" charset="0"/>
              </a:rPr>
              <a:t> only polluted sites, </a:t>
            </a:r>
            <a:r>
              <a:rPr lang="en-US" sz="1800" b="1" dirty="0">
                <a:latin typeface="Times" charset="0"/>
              </a:rPr>
              <a:t>need nothing or at most a monitoring</a:t>
            </a:r>
            <a:r>
              <a:rPr lang="en-US" sz="1800" dirty="0">
                <a:latin typeface="Times" charset="0"/>
              </a:rPr>
              <a:t>.</a:t>
            </a:r>
          </a:p>
        </p:txBody>
      </p:sp>
      <p:sp>
        <p:nvSpPr>
          <p:cNvPr id="15363" name="Foliennummernplatzhalt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058" indent="-285407">
              <a:defRPr sz="2400">
                <a:solidFill>
                  <a:schemeClr val="tx1"/>
                </a:solidFill>
                <a:latin typeface="Arial" charset="0"/>
                <a:ea typeface="ＭＳ Ｐゴシック" charset="0"/>
              </a:defRPr>
            </a:lvl2pPr>
            <a:lvl3pPr marL="1141628" indent="-228326">
              <a:defRPr sz="2400">
                <a:solidFill>
                  <a:schemeClr val="tx1"/>
                </a:solidFill>
                <a:latin typeface="Arial" charset="0"/>
                <a:ea typeface="ＭＳ Ｐゴシック" charset="0"/>
              </a:defRPr>
            </a:lvl3pPr>
            <a:lvl4pPr marL="1598280" indent="-228326">
              <a:defRPr sz="2400">
                <a:solidFill>
                  <a:schemeClr val="tx1"/>
                </a:solidFill>
                <a:latin typeface="Arial" charset="0"/>
                <a:ea typeface="ＭＳ Ｐゴシック" charset="0"/>
              </a:defRPr>
            </a:lvl4pPr>
            <a:lvl5pPr marL="2054931" indent="-228326">
              <a:defRPr sz="2400">
                <a:solidFill>
                  <a:schemeClr val="tx1"/>
                </a:solidFill>
                <a:latin typeface="Arial" charset="0"/>
                <a:ea typeface="ＭＳ Ｐゴシック" charset="0"/>
              </a:defRPr>
            </a:lvl5pPr>
            <a:lvl6pPr marL="2511582" indent="-228326" eaLnBrk="0" fontAlgn="base" hangingPunct="0">
              <a:spcBef>
                <a:spcPct val="0"/>
              </a:spcBef>
              <a:spcAft>
                <a:spcPct val="0"/>
              </a:spcAft>
              <a:defRPr sz="2400">
                <a:solidFill>
                  <a:schemeClr val="tx1"/>
                </a:solidFill>
                <a:latin typeface="Arial" charset="0"/>
                <a:ea typeface="ＭＳ Ｐゴシック" charset="0"/>
              </a:defRPr>
            </a:lvl6pPr>
            <a:lvl7pPr marL="2968234" indent="-228326" eaLnBrk="0" fontAlgn="base" hangingPunct="0">
              <a:spcBef>
                <a:spcPct val="0"/>
              </a:spcBef>
              <a:spcAft>
                <a:spcPct val="0"/>
              </a:spcAft>
              <a:defRPr sz="2400">
                <a:solidFill>
                  <a:schemeClr val="tx1"/>
                </a:solidFill>
                <a:latin typeface="Arial" charset="0"/>
                <a:ea typeface="ＭＳ Ｐゴシック" charset="0"/>
              </a:defRPr>
            </a:lvl7pPr>
            <a:lvl8pPr marL="3424885" indent="-228326" eaLnBrk="0" fontAlgn="base" hangingPunct="0">
              <a:spcBef>
                <a:spcPct val="0"/>
              </a:spcBef>
              <a:spcAft>
                <a:spcPct val="0"/>
              </a:spcAft>
              <a:defRPr sz="2400">
                <a:solidFill>
                  <a:schemeClr val="tx1"/>
                </a:solidFill>
                <a:latin typeface="Arial" charset="0"/>
                <a:ea typeface="ＭＳ Ｐゴシック" charset="0"/>
              </a:defRPr>
            </a:lvl8pPr>
            <a:lvl9pPr marL="3881537" indent="-228326" eaLnBrk="0" fontAlgn="base" hangingPunct="0">
              <a:spcBef>
                <a:spcPct val="0"/>
              </a:spcBef>
              <a:spcAft>
                <a:spcPct val="0"/>
              </a:spcAft>
              <a:defRPr sz="2400">
                <a:solidFill>
                  <a:schemeClr val="tx1"/>
                </a:solidFill>
                <a:latin typeface="Arial" charset="0"/>
                <a:ea typeface="ＭＳ Ｐゴシック" charset="0"/>
              </a:defRPr>
            </a:lvl9pPr>
          </a:lstStyle>
          <a:p>
            <a:fld id="{7CFB7702-C663-4E4F-AE05-B1F5B1F7AC1F}" type="slidenum">
              <a:rPr lang="de-CH" sz="1200">
                <a:latin typeface="Times" charset="0"/>
              </a:rPr>
              <a:pPr/>
              <a:t>6</a:t>
            </a:fld>
            <a:endParaRPr lang="de-CH" sz="1200">
              <a:latin typeface="Times" charset="0"/>
            </a:endParaRPr>
          </a:p>
        </p:txBody>
      </p:sp>
    </p:spTree>
    <p:extLst>
      <p:ext uri="{BB962C8B-B14F-4D97-AF65-F5344CB8AC3E}">
        <p14:creationId xmlns:p14="http://schemas.microsoft.com/office/powerpoint/2010/main" val="13131152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Folienbildplatzhalter 1"/>
          <p:cNvSpPr>
            <a:spLocks noGrp="1" noRot="1" noChangeAspect="1" noTextEdit="1"/>
          </p:cNvSpPr>
          <p:nvPr>
            <p:ph type="sldImg"/>
          </p:nvPr>
        </p:nvSpPr>
        <p:spPr>
          <a:ln/>
        </p:spPr>
      </p:sp>
      <p:sp>
        <p:nvSpPr>
          <p:cNvPr id="17410" name="Notizenplatzhalt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z="1800" dirty="0">
                <a:latin typeface="Times" charset="0"/>
              </a:rPr>
              <a:t>On this slide you see the different types of polluted sites:</a:t>
            </a:r>
          </a:p>
          <a:p>
            <a:pPr eaLnBrk="1" hangingPunct="1"/>
            <a:r>
              <a:rPr lang="en-US" sz="1800" dirty="0">
                <a:latin typeface="Times" charset="0"/>
              </a:rPr>
              <a:t>disposal sites (</a:t>
            </a:r>
            <a:r>
              <a:rPr lang="en-US" sz="1800" b="1" dirty="0">
                <a:latin typeface="Times" charset="0"/>
              </a:rPr>
              <a:t>old landfills</a:t>
            </a:r>
            <a:r>
              <a:rPr lang="en-US" sz="1800" dirty="0">
                <a:latin typeface="Times" charset="0"/>
              </a:rPr>
              <a:t>), company sites (such as </a:t>
            </a:r>
            <a:r>
              <a:rPr lang="en-US" sz="1800" b="1" dirty="0">
                <a:latin typeface="Times" charset="0"/>
              </a:rPr>
              <a:t>industrial areas</a:t>
            </a:r>
            <a:r>
              <a:rPr lang="en-US" sz="1800" dirty="0">
                <a:latin typeface="Times" charset="0"/>
              </a:rPr>
              <a:t>) and accident sites (</a:t>
            </a:r>
            <a:r>
              <a:rPr lang="en-US" sz="1800" b="1" dirty="0">
                <a:latin typeface="Times" charset="0"/>
              </a:rPr>
              <a:t>there are not a lot of them</a:t>
            </a:r>
            <a:r>
              <a:rPr lang="en-US" sz="1800" dirty="0">
                <a:latin typeface="Times" charset="0"/>
              </a:rPr>
              <a:t>).</a:t>
            </a:r>
          </a:p>
          <a:p>
            <a:pPr eaLnBrk="1" hangingPunct="1"/>
            <a:r>
              <a:rPr lang="en-US" sz="1800" dirty="0">
                <a:latin typeface="Times" charset="0"/>
              </a:rPr>
              <a:t>On this image you see also the </a:t>
            </a:r>
            <a:r>
              <a:rPr lang="en-US" sz="1800" b="1" dirty="0">
                <a:latin typeface="Times" charset="0"/>
              </a:rPr>
              <a:t>natural resources </a:t>
            </a:r>
            <a:r>
              <a:rPr lang="en-US" sz="1800" dirty="0">
                <a:latin typeface="Times" charset="0"/>
              </a:rPr>
              <a:t>that are considered in the assessment of polluted sites:</a:t>
            </a:r>
          </a:p>
          <a:p>
            <a:pPr eaLnBrk="1" hangingPunct="1"/>
            <a:r>
              <a:rPr lang="en-US" sz="1800" dirty="0">
                <a:latin typeface="Times" charset="0"/>
              </a:rPr>
              <a:t>the </a:t>
            </a:r>
            <a:r>
              <a:rPr lang="en-US" sz="1800" b="1" dirty="0">
                <a:latin typeface="Times" charset="0"/>
              </a:rPr>
              <a:t>groundwater</a:t>
            </a:r>
            <a:r>
              <a:rPr lang="en-US" sz="1800" dirty="0">
                <a:latin typeface="Times" charset="0"/>
              </a:rPr>
              <a:t>, the </a:t>
            </a:r>
            <a:r>
              <a:rPr lang="en-US" sz="1800" b="1" dirty="0">
                <a:latin typeface="Times" charset="0"/>
              </a:rPr>
              <a:t>surface water</a:t>
            </a:r>
            <a:r>
              <a:rPr lang="en-US" sz="1800" dirty="0">
                <a:latin typeface="Times" charset="0"/>
              </a:rPr>
              <a:t>, the </a:t>
            </a:r>
            <a:r>
              <a:rPr lang="en-US" sz="1800" b="1" dirty="0">
                <a:latin typeface="Times" charset="0"/>
              </a:rPr>
              <a:t>soil </a:t>
            </a:r>
            <a:r>
              <a:rPr lang="en-US" sz="1800" dirty="0">
                <a:latin typeface="Times" charset="0"/>
              </a:rPr>
              <a:t>and the </a:t>
            </a:r>
            <a:r>
              <a:rPr lang="en-US" sz="1800" b="1" dirty="0">
                <a:latin typeface="Times" charset="0"/>
              </a:rPr>
              <a:t>air</a:t>
            </a:r>
            <a:r>
              <a:rPr lang="en-US" sz="1800" dirty="0">
                <a:latin typeface="Times" charset="0"/>
              </a:rPr>
              <a:t>.</a:t>
            </a:r>
          </a:p>
        </p:txBody>
      </p:sp>
      <p:sp>
        <p:nvSpPr>
          <p:cNvPr id="17411" name="Foliennummernplatzhalt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058" indent="-285407">
              <a:defRPr sz="2400">
                <a:solidFill>
                  <a:schemeClr val="tx1"/>
                </a:solidFill>
                <a:latin typeface="Arial" charset="0"/>
                <a:ea typeface="ＭＳ Ｐゴシック" charset="0"/>
              </a:defRPr>
            </a:lvl2pPr>
            <a:lvl3pPr marL="1141628" indent="-228326">
              <a:defRPr sz="2400">
                <a:solidFill>
                  <a:schemeClr val="tx1"/>
                </a:solidFill>
                <a:latin typeface="Arial" charset="0"/>
                <a:ea typeface="ＭＳ Ｐゴシック" charset="0"/>
              </a:defRPr>
            </a:lvl3pPr>
            <a:lvl4pPr marL="1598280" indent="-228326">
              <a:defRPr sz="2400">
                <a:solidFill>
                  <a:schemeClr val="tx1"/>
                </a:solidFill>
                <a:latin typeface="Arial" charset="0"/>
                <a:ea typeface="ＭＳ Ｐゴシック" charset="0"/>
              </a:defRPr>
            </a:lvl4pPr>
            <a:lvl5pPr marL="2054931" indent="-228326">
              <a:defRPr sz="2400">
                <a:solidFill>
                  <a:schemeClr val="tx1"/>
                </a:solidFill>
                <a:latin typeface="Arial" charset="0"/>
                <a:ea typeface="ＭＳ Ｐゴシック" charset="0"/>
              </a:defRPr>
            </a:lvl5pPr>
            <a:lvl6pPr marL="2511582" indent="-228326" eaLnBrk="0" fontAlgn="base" hangingPunct="0">
              <a:spcBef>
                <a:spcPct val="0"/>
              </a:spcBef>
              <a:spcAft>
                <a:spcPct val="0"/>
              </a:spcAft>
              <a:defRPr sz="2400">
                <a:solidFill>
                  <a:schemeClr val="tx1"/>
                </a:solidFill>
                <a:latin typeface="Arial" charset="0"/>
                <a:ea typeface="ＭＳ Ｐゴシック" charset="0"/>
              </a:defRPr>
            </a:lvl6pPr>
            <a:lvl7pPr marL="2968234" indent="-228326" eaLnBrk="0" fontAlgn="base" hangingPunct="0">
              <a:spcBef>
                <a:spcPct val="0"/>
              </a:spcBef>
              <a:spcAft>
                <a:spcPct val="0"/>
              </a:spcAft>
              <a:defRPr sz="2400">
                <a:solidFill>
                  <a:schemeClr val="tx1"/>
                </a:solidFill>
                <a:latin typeface="Arial" charset="0"/>
                <a:ea typeface="ＭＳ Ｐゴシック" charset="0"/>
              </a:defRPr>
            </a:lvl7pPr>
            <a:lvl8pPr marL="3424885" indent="-228326" eaLnBrk="0" fontAlgn="base" hangingPunct="0">
              <a:spcBef>
                <a:spcPct val="0"/>
              </a:spcBef>
              <a:spcAft>
                <a:spcPct val="0"/>
              </a:spcAft>
              <a:defRPr sz="2400">
                <a:solidFill>
                  <a:schemeClr val="tx1"/>
                </a:solidFill>
                <a:latin typeface="Arial" charset="0"/>
                <a:ea typeface="ＭＳ Ｐゴシック" charset="0"/>
              </a:defRPr>
            </a:lvl8pPr>
            <a:lvl9pPr marL="3881537" indent="-228326" eaLnBrk="0" fontAlgn="base" hangingPunct="0">
              <a:spcBef>
                <a:spcPct val="0"/>
              </a:spcBef>
              <a:spcAft>
                <a:spcPct val="0"/>
              </a:spcAft>
              <a:defRPr sz="2400">
                <a:solidFill>
                  <a:schemeClr val="tx1"/>
                </a:solidFill>
                <a:latin typeface="Arial" charset="0"/>
                <a:ea typeface="ＭＳ Ｐゴシック" charset="0"/>
              </a:defRPr>
            </a:lvl9pPr>
          </a:lstStyle>
          <a:p>
            <a:fld id="{38FB8EA4-3358-4B48-957B-DF7E57FD0E93}" type="slidenum">
              <a:rPr lang="de-CH" sz="1200">
                <a:latin typeface="Times" charset="0"/>
              </a:rPr>
              <a:pPr/>
              <a:t>7</a:t>
            </a:fld>
            <a:endParaRPr lang="de-CH" sz="1200">
              <a:latin typeface="Times" charset="0"/>
            </a:endParaRPr>
          </a:p>
        </p:txBody>
      </p:sp>
    </p:spTree>
    <p:extLst>
      <p:ext uri="{BB962C8B-B14F-4D97-AF65-F5344CB8AC3E}">
        <p14:creationId xmlns:p14="http://schemas.microsoft.com/office/powerpoint/2010/main" val="30840032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Folienbildplatzhalter 1"/>
          <p:cNvSpPr>
            <a:spLocks noGrp="1" noRot="1" noChangeAspect="1" noTextEdit="1"/>
          </p:cNvSpPr>
          <p:nvPr>
            <p:ph type="sldImg"/>
          </p:nvPr>
        </p:nvSpPr>
        <p:spPr>
          <a:ln/>
        </p:spPr>
      </p:sp>
      <p:sp>
        <p:nvSpPr>
          <p:cNvPr id="19458" name="Notizenplatzhalt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z="1800" dirty="0">
                <a:latin typeface="Times" charset="0"/>
              </a:rPr>
              <a:t>These are the six objectives that are leading our doing:</a:t>
            </a:r>
          </a:p>
          <a:p>
            <a:pPr marL="180975" indent="-180975" eaLnBrk="1" hangingPunct="1"/>
            <a:r>
              <a:rPr lang="en-US" sz="1800" dirty="0">
                <a:latin typeface="Times" charset="0"/>
              </a:rPr>
              <a:t>- We want a rapid remediation of highly contaminated sites (</a:t>
            </a:r>
            <a:r>
              <a:rPr lang="en-US" sz="1800" b="1" dirty="0">
                <a:latin typeface="Times" charset="0"/>
              </a:rPr>
              <a:t>such as SMDK</a:t>
            </a:r>
            <a:r>
              <a:rPr lang="en-US" sz="1800" dirty="0">
                <a:latin typeface="Times" charset="0"/>
              </a:rPr>
              <a:t>)</a:t>
            </a:r>
          </a:p>
          <a:p>
            <a:pPr marL="176002" indent="-176002" eaLnBrk="1" hangingPunct="1"/>
            <a:r>
              <a:rPr lang="en-US" sz="1800" dirty="0">
                <a:latin typeface="Times" charset="0"/>
              </a:rPr>
              <a:t>- a stepwise procedure (as we </a:t>
            </a:r>
            <a:r>
              <a:rPr lang="en-US" sz="1800" b="1" dirty="0">
                <a:latin typeface="Times" charset="0"/>
              </a:rPr>
              <a:t>will see in the next slide</a:t>
            </a:r>
            <a:r>
              <a:rPr lang="en-US" sz="1800" dirty="0">
                <a:latin typeface="Times" charset="0"/>
              </a:rPr>
              <a:t>)</a:t>
            </a:r>
          </a:p>
          <a:p>
            <a:pPr marL="176002" indent="-176002" eaLnBrk="1" hangingPunct="1"/>
            <a:r>
              <a:rPr lang="en-US" sz="1800" dirty="0">
                <a:latin typeface="Times" charset="0"/>
              </a:rPr>
              <a:t>- the solution of the problem has to be done until </a:t>
            </a:r>
            <a:r>
              <a:rPr lang="en-US" sz="1800" b="1" dirty="0">
                <a:latin typeface="Times" charset="0"/>
              </a:rPr>
              <a:t>2040</a:t>
            </a:r>
          </a:p>
          <a:p>
            <a:pPr marL="176002" indent="-176002" eaLnBrk="1" hangingPunct="1"/>
            <a:r>
              <a:rPr lang="en-US" sz="1800" dirty="0">
                <a:latin typeface="Times" charset="0"/>
              </a:rPr>
              <a:t>- in case of remediation to </a:t>
            </a:r>
            <a:r>
              <a:rPr lang="en-US" sz="1800" b="1" dirty="0">
                <a:latin typeface="Times" charset="0"/>
              </a:rPr>
              <a:t>stop the emissions at the source</a:t>
            </a:r>
            <a:r>
              <a:rPr lang="en-US" sz="1800" dirty="0">
                <a:latin typeface="Times" charset="0"/>
              </a:rPr>
              <a:t> and that the </a:t>
            </a:r>
            <a:r>
              <a:rPr lang="en-US" sz="1800" dirty="0" err="1">
                <a:latin typeface="Times" charset="0"/>
              </a:rPr>
              <a:t>remediations</a:t>
            </a:r>
            <a:r>
              <a:rPr lang="en-US" sz="1800" dirty="0">
                <a:latin typeface="Times" charset="0"/>
              </a:rPr>
              <a:t> must be </a:t>
            </a:r>
            <a:r>
              <a:rPr lang="en-US" sz="1800" b="1" dirty="0">
                <a:latin typeface="Times" charset="0"/>
              </a:rPr>
              <a:t>definitive</a:t>
            </a:r>
          </a:p>
        </p:txBody>
      </p:sp>
      <p:sp>
        <p:nvSpPr>
          <p:cNvPr id="19459" name="Foliennummernplatzhalt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058" indent="-285407">
              <a:defRPr sz="2400">
                <a:solidFill>
                  <a:schemeClr val="tx1"/>
                </a:solidFill>
                <a:latin typeface="Arial" charset="0"/>
                <a:ea typeface="ＭＳ Ｐゴシック" charset="0"/>
              </a:defRPr>
            </a:lvl2pPr>
            <a:lvl3pPr marL="1141628" indent="-228326">
              <a:defRPr sz="2400">
                <a:solidFill>
                  <a:schemeClr val="tx1"/>
                </a:solidFill>
                <a:latin typeface="Arial" charset="0"/>
                <a:ea typeface="ＭＳ Ｐゴシック" charset="0"/>
              </a:defRPr>
            </a:lvl3pPr>
            <a:lvl4pPr marL="1598280" indent="-228326">
              <a:defRPr sz="2400">
                <a:solidFill>
                  <a:schemeClr val="tx1"/>
                </a:solidFill>
                <a:latin typeface="Arial" charset="0"/>
                <a:ea typeface="ＭＳ Ｐゴシック" charset="0"/>
              </a:defRPr>
            </a:lvl4pPr>
            <a:lvl5pPr marL="2054931" indent="-228326">
              <a:defRPr sz="2400">
                <a:solidFill>
                  <a:schemeClr val="tx1"/>
                </a:solidFill>
                <a:latin typeface="Arial" charset="0"/>
                <a:ea typeface="ＭＳ Ｐゴシック" charset="0"/>
              </a:defRPr>
            </a:lvl5pPr>
            <a:lvl6pPr marL="2511582" indent="-228326" eaLnBrk="0" fontAlgn="base" hangingPunct="0">
              <a:spcBef>
                <a:spcPct val="0"/>
              </a:spcBef>
              <a:spcAft>
                <a:spcPct val="0"/>
              </a:spcAft>
              <a:defRPr sz="2400">
                <a:solidFill>
                  <a:schemeClr val="tx1"/>
                </a:solidFill>
                <a:latin typeface="Arial" charset="0"/>
                <a:ea typeface="ＭＳ Ｐゴシック" charset="0"/>
              </a:defRPr>
            </a:lvl6pPr>
            <a:lvl7pPr marL="2968234" indent="-228326" eaLnBrk="0" fontAlgn="base" hangingPunct="0">
              <a:spcBef>
                <a:spcPct val="0"/>
              </a:spcBef>
              <a:spcAft>
                <a:spcPct val="0"/>
              </a:spcAft>
              <a:defRPr sz="2400">
                <a:solidFill>
                  <a:schemeClr val="tx1"/>
                </a:solidFill>
                <a:latin typeface="Arial" charset="0"/>
                <a:ea typeface="ＭＳ Ｐゴシック" charset="0"/>
              </a:defRPr>
            </a:lvl7pPr>
            <a:lvl8pPr marL="3424885" indent="-228326" eaLnBrk="0" fontAlgn="base" hangingPunct="0">
              <a:spcBef>
                <a:spcPct val="0"/>
              </a:spcBef>
              <a:spcAft>
                <a:spcPct val="0"/>
              </a:spcAft>
              <a:defRPr sz="2400">
                <a:solidFill>
                  <a:schemeClr val="tx1"/>
                </a:solidFill>
                <a:latin typeface="Arial" charset="0"/>
                <a:ea typeface="ＭＳ Ｐゴシック" charset="0"/>
              </a:defRPr>
            </a:lvl8pPr>
            <a:lvl9pPr marL="3881537" indent="-228326" eaLnBrk="0" fontAlgn="base" hangingPunct="0">
              <a:spcBef>
                <a:spcPct val="0"/>
              </a:spcBef>
              <a:spcAft>
                <a:spcPct val="0"/>
              </a:spcAft>
              <a:defRPr sz="2400">
                <a:solidFill>
                  <a:schemeClr val="tx1"/>
                </a:solidFill>
                <a:latin typeface="Arial" charset="0"/>
                <a:ea typeface="ＭＳ Ｐゴシック" charset="0"/>
              </a:defRPr>
            </a:lvl9pPr>
          </a:lstStyle>
          <a:p>
            <a:fld id="{38FD234C-7059-B048-AF5B-D6710F1C89CC}" type="slidenum">
              <a:rPr lang="de-CH" sz="1200">
                <a:latin typeface="Times" charset="0"/>
              </a:rPr>
              <a:pPr/>
              <a:t>8</a:t>
            </a:fld>
            <a:endParaRPr lang="de-CH" sz="1200">
              <a:latin typeface="Times" charset="0"/>
            </a:endParaRPr>
          </a:p>
        </p:txBody>
      </p:sp>
    </p:spTree>
    <p:extLst>
      <p:ext uri="{BB962C8B-B14F-4D97-AF65-F5344CB8AC3E}">
        <p14:creationId xmlns:p14="http://schemas.microsoft.com/office/powerpoint/2010/main" val="9712997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Folienbildplatzhalter 1"/>
          <p:cNvSpPr>
            <a:spLocks noGrp="1" noRot="1" noChangeAspect="1" noTextEdit="1"/>
          </p:cNvSpPr>
          <p:nvPr>
            <p:ph type="sldImg"/>
          </p:nvPr>
        </p:nvSpPr>
        <p:spPr>
          <a:ln/>
        </p:spPr>
      </p:sp>
      <p:sp>
        <p:nvSpPr>
          <p:cNvPr id="21506" name="Notizenplatzhalt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z="1600" dirty="0">
                <a:latin typeface="Times" charset="0"/>
              </a:rPr>
              <a:t>In CH we have </a:t>
            </a:r>
            <a:r>
              <a:rPr lang="en-US" sz="1600" b="1" dirty="0">
                <a:latin typeface="Times" charset="0"/>
              </a:rPr>
              <a:t>26 regions (we call them cantons). </a:t>
            </a:r>
            <a:r>
              <a:rPr lang="en-US" sz="1600" dirty="0">
                <a:latin typeface="Times" charset="0"/>
              </a:rPr>
              <a:t>The </a:t>
            </a:r>
            <a:r>
              <a:rPr lang="en-US" sz="1600" b="1" dirty="0">
                <a:latin typeface="Times" charset="0"/>
              </a:rPr>
              <a:t>environmental offices</a:t>
            </a:r>
            <a:r>
              <a:rPr lang="en-US" sz="1600" dirty="0">
                <a:latin typeface="Times" charset="0"/>
              </a:rPr>
              <a:t> of these regions are the </a:t>
            </a:r>
            <a:r>
              <a:rPr lang="en-US" sz="1600" b="1" dirty="0">
                <a:latin typeface="Times" charset="0"/>
              </a:rPr>
              <a:t>leading authorities </a:t>
            </a:r>
            <a:r>
              <a:rPr lang="en-US" sz="1600" dirty="0">
                <a:latin typeface="Times" charset="0"/>
              </a:rPr>
              <a:t>in the management of the polluted sites.</a:t>
            </a:r>
          </a:p>
          <a:p>
            <a:pPr eaLnBrk="1" hangingPunct="1"/>
            <a:r>
              <a:rPr lang="en-US" sz="1600" dirty="0">
                <a:latin typeface="Times" charset="0"/>
              </a:rPr>
              <a:t>The procedure in CH is divided in to </a:t>
            </a:r>
            <a:r>
              <a:rPr lang="en-US" sz="1600" b="1" dirty="0">
                <a:latin typeface="Times" charset="0"/>
              </a:rPr>
              <a:t>4 steps</a:t>
            </a:r>
            <a:r>
              <a:rPr lang="en-US" sz="1600" dirty="0">
                <a:latin typeface="Times" charset="0"/>
              </a:rPr>
              <a:t>.</a:t>
            </a:r>
          </a:p>
          <a:p>
            <a:pPr eaLnBrk="1" hangingPunct="1"/>
            <a:r>
              <a:rPr lang="en-US" sz="1600" dirty="0">
                <a:latin typeface="Times" charset="0"/>
              </a:rPr>
              <a:t>In the first step the authorities have to </a:t>
            </a:r>
            <a:r>
              <a:rPr lang="en-US" sz="1600" b="1" dirty="0">
                <a:latin typeface="Times" charset="0"/>
              </a:rPr>
              <a:t>establish a public register</a:t>
            </a:r>
            <a:r>
              <a:rPr lang="en-US" sz="1600" dirty="0">
                <a:latin typeface="Times" charset="0"/>
              </a:rPr>
              <a:t>, therefore the cantons have to do a </a:t>
            </a:r>
            <a:r>
              <a:rPr lang="en-US" sz="1600" b="1" dirty="0">
                <a:latin typeface="Times" charset="0"/>
              </a:rPr>
              <a:t>first evaluation and estimate</a:t>
            </a:r>
            <a:r>
              <a:rPr lang="en-US" sz="1600" dirty="0">
                <a:latin typeface="Times" charset="0"/>
              </a:rPr>
              <a:t> which sites are polluted.</a:t>
            </a:r>
          </a:p>
          <a:p>
            <a:pPr eaLnBrk="1" hangingPunct="1"/>
            <a:r>
              <a:rPr lang="en-US" sz="1600" dirty="0">
                <a:latin typeface="Times" charset="0"/>
              </a:rPr>
              <a:t>After this - they have to order a </a:t>
            </a:r>
            <a:r>
              <a:rPr lang="en-US" sz="1600" b="1" dirty="0">
                <a:latin typeface="Times" charset="0"/>
              </a:rPr>
              <a:t>preliminary investigation </a:t>
            </a:r>
            <a:r>
              <a:rPr lang="en-US" sz="1600" dirty="0">
                <a:latin typeface="Times" charset="0"/>
              </a:rPr>
              <a:t>if one is necessary (only </a:t>
            </a:r>
            <a:r>
              <a:rPr lang="en-US" sz="1600" b="1" dirty="0">
                <a:latin typeface="Times" charset="0"/>
              </a:rPr>
              <a:t>one third of all polluted sites do need an investigation</a:t>
            </a:r>
            <a:r>
              <a:rPr lang="en-US" sz="1600" dirty="0">
                <a:latin typeface="Times" charset="0"/>
              </a:rPr>
              <a:t>).</a:t>
            </a:r>
          </a:p>
          <a:p>
            <a:pPr eaLnBrk="1" hangingPunct="1"/>
            <a:r>
              <a:rPr lang="en-US" sz="1600" dirty="0">
                <a:latin typeface="Times" charset="0"/>
              </a:rPr>
              <a:t>If the risk assessment shows that there is a </a:t>
            </a:r>
            <a:r>
              <a:rPr lang="en-US" sz="1600" b="1" dirty="0">
                <a:latin typeface="Times" charset="0"/>
              </a:rPr>
              <a:t>need of remediation</a:t>
            </a:r>
            <a:r>
              <a:rPr lang="en-US" sz="1600" dirty="0">
                <a:latin typeface="Times" charset="0"/>
              </a:rPr>
              <a:t>, the authority order a </a:t>
            </a:r>
            <a:r>
              <a:rPr lang="en-US" sz="1600" b="1" dirty="0">
                <a:latin typeface="Times" charset="0"/>
              </a:rPr>
              <a:t>detailed investigation </a:t>
            </a:r>
            <a:r>
              <a:rPr lang="en-US" sz="1600" dirty="0">
                <a:latin typeface="Times" charset="0"/>
              </a:rPr>
              <a:t>and define based on this the objectives and urgency of the remediation.</a:t>
            </a:r>
          </a:p>
          <a:p>
            <a:pPr eaLnBrk="1" hangingPunct="1"/>
            <a:r>
              <a:rPr lang="en-US" sz="1600" dirty="0">
                <a:latin typeface="Times" charset="0"/>
              </a:rPr>
              <a:t>In the last step the owner of the site has to establish a </a:t>
            </a:r>
            <a:r>
              <a:rPr lang="en-US" sz="1600" b="1" dirty="0">
                <a:latin typeface="Times" charset="0"/>
              </a:rPr>
              <a:t>remediation project </a:t>
            </a:r>
            <a:r>
              <a:rPr lang="en-US" sz="1600" dirty="0">
                <a:latin typeface="Times" charset="0"/>
              </a:rPr>
              <a:t>an to do the remediation.</a:t>
            </a:r>
          </a:p>
        </p:txBody>
      </p:sp>
      <p:sp>
        <p:nvSpPr>
          <p:cNvPr id="21507" name="Foliennummernplatzhalt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058" indent="-285407">
              <a:defRPr sz="2400">
                <a:solidFill>
                  <a:schemeClr val="tx1"/>
                </a:solidFill>
                <a:latin typeface="Arial" charset="0"/>
                <a:ea typeface="ＭＳ Ｐゴシック" charset="0"/>
              </a:defRPr>
            </a:lvl2pPr>
            <a:lvl3pPr marL="1141628" indent="-228326">
              <a:defRPr sz="2400">
                <a:solidFill>
                  <a:schemeClr val="tx1"/>
                </a:solidFill>
                <a:latin typeface="Arial" charset="0"/>
                <a:ea typeface="ＭＳ Ｐゴシック" charset="0"/>
              </a:defRPr>
            </a:lvl3pPr>
            <a:lvl4pPr marL="1598280" indent="-228326">
              <a:defRPr sz="2400">
                <a:solidFill>
                  <a:schemeClr val="tx1"/>
                </a:solidFill>
                <a:latin typeface="Arial" charset="0"/>
                <a:ea typeface="ＭＳ Ｐゴシック" charset="0"/>
              </a:defRPr>
            </a:lvl4pPr>
            <a:lvl5pPr marL="2054931" indent="-228326">
              <a:defRPr sz="2400">
                <a:solidFill>
                  <a:schemeClr val="tx1"/>
                </a:solidFill>
                <a:latin typeface="Arial" charset="0"/>
                <a:ea typeface="ＭＳ Ｐゴシック" charset="0"/>
              </a:defRPr>
            </a:lvl5pPr>
            <a:lvl6pPr marL="2511582" indent="-228326" eaLnBrk="0" fontAlgn="base" hangingPunct="0">
              <a:spcBef>
                <a:spcPct val="0"/>
              </a:spcBef>
              <a:spcAft>
                <a:spcPct val="0"/>
              </a:spcAft>
              <a:defRPr sz="2400">
                <a:solidFill>
                  <a:schemeClr val="tx1"/>
                </a:solidFill>
                <a:latin typeface="Arial" charset="0"/>
                <a:ea typeface="ＭＳ Ｐゴシック" charset="0"/>
              </a:defRPr>
            </a:lvl6pPr>
            <a:lvl7pPr marL="2968234" indent="-228326" eaLnBrk="0" fontAlgn="base" hangingPunct="0">
              <a:spcBef>
                <a:spcPct val="0"/>
              </a:spcBef>
              <a:spcAft>
                <a:spcPct val="0"/>
              </a:spcAft>
              <a:defRPr sz="2400">
                <a:solidFill>
                  <a:schemeClr val="tx1"/>
                </a:solidFill>
                <a:latin typeface="Arial" charset="0"/>
                <a:ea typeface="ＭＳ Ｐゴシック" charset="0"/>
              </a:defRPr>
            </a:lvl7pPr>
            <a:lvl8pPr marL="3424885" indent="-228326" eaLnBrk="0" fontAlgn="base" hangingPunct="0">
              <a:spcBef>
                <a:spcPct val="0"/>
              </a:spcBef>
              <a:spcAft>
                <a:spcPct val="0"/>
              </a:spcAft>
              <a:defRPr sz="2400">
                <a:solidFill>
                  <a:schemeClr val="tx1"/>
                </a:solidFill>
                <a:latin typeface="Arial" charset="0"/>
                <a:ea typeface="ＭＳ Ｐゴシック" charset="0"/>
              </a:defRPr>
            </a:lvl8pPr>
            <a:lvl9pPr marL="3881537" indent="-228326" eaLnBrk="0" fontAlgn="base" hangingPunct="0">
              <a:spcBef>
                <a:spcPct val="0"/>
              </a:spcBef>
              <a:spcAft>
                <a:spcPct val="0"/>
              </a:spcAft>
              <a:defRPr sz="2400">
                <a:solidFill>
                  <a:schemeClr val="tx1"/>
                </a:solidFill>
                <a:latin typeface="Arial" charset="0"/>
                <a:ea typeface="ＭＳ Ｐゴシック" charset="0"/>
              </a:defRPr>
            </a:lvl9pPr>
          </a:lstStyle>
          <a:p>
            <a:fld id="{248CA12C-9411-9741-A3C5-D598CAD22CC9}" type="slidenum">
              <a:rPr lang="de-CH" sz="1200">
                <a:latin typeface="Times" charset="0"/>
              </a:rPr>
              <a:pPr/>
              <a:t>9</a:t>
            </a:fld>
            <a:endParaRPr lang="de-CH" sz="1200">
              <a:latin typeface="Times" charset="0"/>
            </a:endParaRPr>
          </a:p>
        </p:txBody>
      </p:sp>
    </p:spTree>
    <p:extLst>
      <p:ext uri="{BB962C8B-B14F-4D97-AF65-F5344CB8AC3E}">
        <p14:creationId xmlns:p14="http://schemas.microsoft.com/office/powerpoint/2010/main" val="19091222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Text Box 32"/>
          <p:cNvSpPr txBox="1">
            <a:spLocks noChangeArrowheads="1"/>
          </p:cNvSpPr>
          <p:nvPr/>
        </p:nvSpPr>
        <p:spPr bwMode="auto">
          <a:xfrm>
            <a:off x="4572000" y="387350"/>
            <a:ext cx="4095750" cy="611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defRPr/>
            </a:pPr>
            <a:r>
              <a:rPr lang="en-US" altLang="de-DE" sz="800">
                <a:ea typeface="+mn-ea"/>
                <a:cs typeface="+mn-cs"/>
              </a:rPr>
              <a:t>Federal Department of the Environment,</a:t>
            </a:r>
          </a:p>
          <a:p>
            <a:pPr>
              <a:defRPr/>
            </a:pPr>
            <a:r>
              <a:rPr lang="en-US" altLang="de-DE" sz="800">
                <a:ea typeface="+mn-ea"/>
                <a:cs typeface="+mn-cs"/>
              </a:rPr>
              <a:t>Transport, Energy and Communications DETEC</a:t>
            </a:r>
            <a:endParaRPr lang="de-CH" altLang="de-DE" sz="800">
              <a:ea typeface="+mn-ea"/>
              <a:cs typeface="+mn-cs"/>
            </a:endParaRPr>
          </a:p>
          <a:p>
            <a:pPr>
              <a:defRPr/>
            </a:pPr>
            <a:endParaRPr lang="de-CH" altLang="de-DE" sz="800" b="1">
              <a:ea typeface="+mn-ea"/>
              <a:cs typeface="+mn-cs"/>
            </a:endParaRPr>
          </a:p>
          <a:p>
            <a:pPr>
              <a:defRPr/>
            </a:pPr>
            <a:r>
              <a:rPr lang="en-US" altLang="de-DE" sz="800" b="1">
                <a:ea typeface="+mn-ea"/>
                <a:cs typeface="+mn-cs"/>
              </a:rPr>
              <a:t>Federal Office for the Environment</a:t>
            </a:r>
            <a:r>
              <a:rPr lang="de-CH" altLang="de-DE" sz="800" b="1">
                <a:ea typeface="+mn-ea"/>
                <a:cs typeface="+mn-cs"/>
              </a:rPr>
              <a:t> FOEN</a:t>
            </a:r>
          </a:p>
          <a:p>
            <a:pPr>
              <a:defRPr/>
            </a:pPr>
            <a:endParaRPr lang="de-CH" altLang="de-DE" sz="800">
              <a:ea typeface="+mn-ea"/>
              <a:cs typeface="+mn-cs"/>
            </a:endParaRPr>
          </a:p>
        </p:txBody>
      </p:sp>
      <p:pic>
        <p:nvPicPr>
          <p:cNvPr id="5" name="Picture 39" descr="Bundeslogo_RGB_engl_pos_600"/>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927100" y="387350"/>
            <a:ext cx="1982788" cy="774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4" name="Rectangle 2"/>
          <p:cNvSpPr>
            <a:spLocks noGrp="1" noChangeArrowheads="1"/>
          </p:cNvSpPr>
          <p:nvPr>
            <p:ph type="ctrTitle"/>
          </p:nvPr>
        </p:nvSpPr>
        <p:spPr>
          <a:xfrm>
            <a:off x="1296988" y="2320925"/>
            <a:ext cx="7429500" cy="2773363"/>
          </a:xfrm>
        </p:spPr>
        <p:txBody>
          <a:bodyPr/>
          <a:lstStyle>
            <a:lvl1pPr>
              <a:defRPr sz="5200"/>
            </a:lvl1pPr>
          </a:lstStyle>
          <a:p>
            <a:r>
              <a:rPr lang="en-GB"/>
              <a:t>Presentation Title</a:t>
            </a:r>
          </a:p>
        </p:txBody>
      </p:sp>
      <p:sp>
        <p:nvSpPr>
          <p:cNvPr id="23555" name="Rectangle 3"/>
          <p:cNvSpPr>
            <a:spLocks noGrp="1" noChangeArrowheads="1"/>
          </p:cNvSpPr>
          <p:nvPr>
            <p:ph type="subTitle" idx="1"/>
          </p:nvPr>
        </p:nvSpPr>
        <p:spPr>
          <a:xfrm>
            <a:off x="1285875" y="5299075"/>
            <a:ext cx="7429500" cy="1055688"/>
          </a:xfrm>
        </p:spPr>
        <p:txBody>
          <a:bodyPr/>
          <a:lstStyle>
            <a:lvl1pPr marL="0" indent="0">
              <a:buFontTx/>
              <a:buNone/>
              <a:defRPr sz="3400"/>
            </a:lvl1pPr>
          </a:lstStyle>
          <a:p>
            <a:r>
              <a:rPr lang="en-GB"/>
              <a:t>Presentation date</a:t>
            </a:r>
          </a:p>
        </p:txBody>
      </p:sp>
    </p:spTree>
    <p:extLst>
      <p:ext uri="{BB962C8B-B14F-4D97-AF65-F5344CB8AC3E}">
        <p14:creationId xmlns:p14="http://schemas.microsoft.com/office/powerpoint/2010/main" val="18213477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2298459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891338" y="323850"/>
            <a:ext cx="1866900" cy="5895975"/>
          </a:xfrm>
        </p:spPr>
        <p:txBody>
          <a:bodyPr vert="eaVert"/>
          <a:lstStyle/>
          <a:p>
            <a:r>
              <a:rPr lang="de-DE"/>
              <a:t>Titelmasterformat durch Klicken bearbeiten</a:t>
            </a:r>
            <a:endParaRPr lang="de-CH"/>
          </a:p>
        </p:txBody>
      </p:sp>
      <p:sp>
        <p:nvSpPr>
          <p:cNvPr id="3" name="Vertikaler Textplatzhalter 2"/>
          <p:cNvSpPr>
            <a:spLocks noGrp="1"/>
          </p:cNvSpPr>
          <p:nvPr>
            <p:ph type="body" orient="vert" idx="1"/>
          </p:nvPr>
        </p:nvSpPr>
        <p:spPr>
          <a:xfrm>
            <a:off x="1285875" y="323850"/>
            <a:ext cx="5453063" cy="589597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2493255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31913241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lstStyle>
            <a:lvl1pPr algn="l">
              <a:defRPr sz="4000" b="1" cap="all"/>
            </a:lvl1pPr>
          </a:lstStyle>
          <a:p>
            <a:r>
              <a:rPr lang="de-DE"/>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Tree>
    <p:extLst>
      <p:ext uri="{BB962C8B-B14F-4D97-AF65-F5344CB8AC3E}">
        <p14:creationId xmlns:p14="http://schemas.microsoft.com/office/powerpoint/2010/main" val="35701922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sz="half" idx="1"/>
          </p:nvPr>
        </p:nvSpPr>
        <p:spPr>
          <a:xfrm>
            <a:off x="1285875" y="1449388"/>
            <a:ext cx="3659188" cy="4770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5097463" y="1449388"/>
            <a:ext cx="3660775" cy="4770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3441429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14306592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Tree>
    <p:extLst>
      <p:ext uri="{BB962C8B-B14F-4D97-AF65-F5344CB8AC3E}">
        <p14:creationId xmlns:p14="http://schemas.microsoft.com/office/powerpoint/2010/main" val="16398739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18064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Tree>
    <p:extLst>
      <p:ext uri="{BB962C8B-B14F-4D97-AF65-F5344CB8AC3E}">
        <p14:creationId xmlns:p14="http://schemas.microsoft.com/office/powerpoint/2010/main" val="211334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Tree>
    <p:extLst>
      <p:ext uri="{BB962C8B-B14F-4D97-AF65-F5344CB8AC3E}">
        <p14:creationId xmlns:p14="http://schemas.microsoft.com/office/powerpoint/2010/main" val="3521612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ext Box 25"/>
          <p:cNvSpPr txBox="1">
            <a:spLocks noChangeArrowheads="1"/>
          </p:cNvSpPr>
          <p:nvPr/>
        </p:nvSpPr>
        <p:spPr bwMode="auto">
          <a:xfrm>
            <a:off x="533400" y="304800"/>
            <a:ext cx="5105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defRPr/>
            </a:pPr>
            <a:endParaRPr lang="en-CA" altLang="de-DE">
              <a:ea typeface="+mn-ea"/>
              <a:cs typeface="+mn-cs"/>
            </a:endParaRPr>
          </a:p>
        </p:txBody>
      </p:sp>
      <p:sp>
        <p:nvSpPr>
          <p:cNvPr id="1027" name="Rectangle 27"/>
          <p:cNvSpPr>
            <a:spLocks noGrp="1" noChangeArrowheads="1"/>
          </p:cNvSpPr>
          <p:nvPr>
            <p:ph type="title"/>
          </p:nvPr>
        </p:nvSpPr>
        <p:spPr bwMode="auto">
          <a:xfrm>
            <a:off x="1296988" y="323850"/>
            <a:ext cx="7461250" cy="989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t>Der Titel kann einzeilig sein</a:t>
            </a:r>
          </a:p>
        </p:txBody>
      </p:sp>
      <p:sp>
        <p:nvSpPr>
          <p:cNvPr id="1028" name="Rectangle 28"/>
          <p:cNvSpPr>
            <a:spLocks noGrp="1" noChangeArrowheads="1"/>
          </p:cNvSpPr>
          <p:nvPr>
            <p:ph type="body" idx="1"/>
          </p:nvPr>
        </p:nvSpPr>
        <p:spPr bwMode="auto">
          <a:xfrm>
            <a:off x="1285875" y="1449388"/>
            <a:ext cx="7472363" cy="4770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t>Um den Fliesstext übersichtlich zu halten, sollten Abschnitte</a:t>
            </a:r>
          </a:p>
          <a:p>
            <a:pPr lvl="0"/>
            <a:r>
              <a:rPr lang="en-GB"/>
              <a:t>gemacht werden. Diese werden zur besseren Lesbarkeit</a:t>
            </a:r>
          </a:p>
          <a:p>
            <a:pPr lvl="0"/>
            <a:r>
              <a:rPr lang="en-GB"/>
              <a:t>jeweils mit einer Blindzeile getrennt.</a:t>
            </a:r>
            <a:br>
              <a:rPr lang="en-GB"/>
            </a:br>
            <a:endParaRPr lang="en-GB"/>
          </a:p>
          <a:p>
            <a:pPr lvl="0"/>
            <a:r>
              <a:rPr lang="en-GB"/>
              <a:t>Klicken Sie, um die Formate des Vorlagentextes zu bearbeiten</a:t>
            </a:r>
          </a:p>
          <a:p>
            <a:pPr lvl="1"/>
            <a:r>
              <a:rPr lang="en-GB"/>
              <a:t>Zweite Ebene</a:t>
            </a:r>
          </a:p>
          <a:p>
            <a:pPr lvl="2"/>
            <a:r>
              <a:rPr lang="en-GB"/>
              <a:t>Dritte Ebene</a:t>
            </a:r>
          </a:p>
          <a:p>
            <a:pPr lvl="3"/>
            <a:r>
              <a:rPr lang="en-GB"/>
              <a:t>Vierte Ebene</a:t>
            </a:r>
          </a:p>
          <a:p>
            <a:pPr lvl="4"/>
            <a:r>
              <a:rPr lang="en-GB"/>
              <a:t>Fünfte Ebene</a:t>
            </a:r>
          </a:p>
        </p:txBody>
      </p:sp>
      <p:sp>
        <p:nvSpPr>
          <p:cNvPr id="1057" name="Text Box 33"/>
          <p:cNvSpPr txBox="1">
            <a:spLocks noChangeArrowheads="1"/>
          </p:cNvSpPr>
          <p:nvPr/>
        </p:nvSpPr>
        <p:spPr bwMode="auto">
          <a:xfrm>
            <a:off x="6448425" y="6397625"/>
            <a:ext cx="2266950" cy="142875"/>
          </a:xfrm>
          <a:prstGeom prst="rect">
            <a:avLst/>
          </a:prstGeom>
          <a:noFill/>
          <a:ln w="9525">
            <a:noFill/>
            <a:miter lim="800000"/>
            <a:headEnd/>
            <a:tailEnd/>
          </a:ln>
          <a:effectLst/>
        </p:spPr>
        <p:txBody>
          <a:bodyPr lIns="0" tIns="0" rIns="0" bIns="0">
            <a:spAutoFit/>
          </a:bodyPr>
          <a:lstStyle>
            <a:lvl1pPr>
              <a:defRPr sz="2400">
                <a:solidFill>
                  <a:schemeClr val="tx1"/>
                </a:solidFill>
                <a:latin typeface="Arial" charset="0"/>
                <a:ea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lnSpc>
                <a:spcPct val="105000"/>
              </a:lnSpc>
              <a:spcBef>
                <a:spcPct val="50000"/>
              </a:spcBef>
              <a:defRPr/>
            </a:pPr>
            <a:fld id="{4D11085F-0596-D349-AF93-27BA15FEBE70}" type="slidenum">
              <a:rPr lang="de-CH" sz="900" smtClean="0">
                <a:cs typeface="+mn-cs"/>
              </a:rPr>
              <a:pPr algn="r">
                <a:lnSpc>
                  <a:spcPct val="105000"/>
                </a:lnSpc>
                <a:spcBef>
                  <a:spcPct val="50000"/>
                </a:spcBef>
                <a:defRPr/>
              </a:pPr>
              <a:t>‹#›</a:t>
            </a:fld>
            <a:r>
              <a:rPr lang="de-CH" sz="900">
                <a:cs typeface="+mn-cs"/>
              </a:rPr>
              <a:t> </a:t>
            </a:r>
          </a:p>
        </p:txBody>
      </p:sp>
      <p:pic>
        <p:nvPicPr>
          <p:cNvPr id="1030" name="Picture 39" descr="Logo_col_wappen"/>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360363" y="390525"/>
            <a:ext cx="2667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Line 40"/>
          <p:cNvSpPr>
            <a:spLocks noChangeShapeType="1"/>
          </p:cNvSpPr>
          <p:nvPr/>
        </p:nvSpPr>
        <p:spPr bwMode="auto">
          <a:xfrm flipH="1">
            <a:off x="1285875" y="6354763"/>
            <a:ext cx="7496175"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de-DE"/>
          </a:p>
        </p:txBody>
      </p:sp>
      <p:sp>
        <p:nvSpPr>
          <p:cNvPr id="1032" name="AutoShape 41"/>
          <p:cNvSpPr>
            <a:spLocks noChangeArrowheads="1"/>
          </p:cNvSpPr>
          <p:nvPr/>
        </p:nvSpPr>
        <p:spPr bwMode="auto">
          <a:xfrm>
            <a:off x="1225550" y="6335713"/>
            <a:ext cx="3557588" cy="409575"/>
          </a:xfrm>
          <a:prstGeom prst="octagon">
            <a:avLst>
              <a:gd name="adj" fmla="val 29287"/>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nSpc>
                <a:spcPct val="105000"/>
              </a:lnSpc>
              <a:spcBef>
                <a:spcPct val="50000"/>
              </a:spcBef>
              <a:defRPr/>
            </a:pPr>
            <a:r>
              <a:rPr lang="de-CH" altLang="de-DE" sz="900" b="1" dirty="0">
                <a:ea typeface="+mn-ea"/>
                <a:cs typeface="+mn-cs"/>
              </a:rPr>
              <a:t>Workshop in LV</a:t>
            </a:r>
            <a:r>
              <a:rPr lang="de-CH" altLang="de-DE" sz="900" dirty="0">
                <a:ea typeface="+mn-ea"/>
                <a:cs typeface="+mn-cs"/>
              </a:rPr>
              <a:t>|</a:t>
            </a:r>
            <a:br>
              <a:rPr lang="de-CH" altLang="de-DE" sz="900" dirty="0">
                <a:ea typeface="+mn-ea"/>
                <a:cs typeface="+mn-cs"/>
              </a:rPr>
            </a:br>
            <a:r>
              <a:rPr lang="de-CH" altLang="de-DE" sz="900" dirty="0">
                <a:ea typeface="+mn-ea"/>
                <a:cs typeface="+mn-cs"/>
              </a:rPr>
              <a:t>Reto Tietz, FOEN</a:t>
            </a:r>
            <a:endParaRPr lang="de-CH" altLang="de-DE" sz="900" b="1" dirty="0">
              <a:ea typeface="+mn-ea"/>
              <a:cs typeface="+mn-cs"/>
            </a:endParaRPr>
          </a:p>
        </p:txBody>
      </p:sp>
    </p:spTree>
  </p:cSld>
  <p:clrMap bg1="lt1" tx1="dk1" bg2="lt2" tx2="dk2" accent1="accent1" accent2="accent2" accent3="accent3" accent4="accent4" accent5="accent5" accent6="accent6" hlink="hlink" folHlink="folHlink"/>
  <p:sldLayoutIdLst>
    <p:sldLayoutId id="2147483731"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rtl="0" eaLnBrk="0" fontAlgn="base" hangingPunct="0">
        <a:spcBef>
          <a:spcPct val="0"/>
        </a:spcBef>
        <a:spcAft>
          <a:spcPct val="0"/>
        </a:spcAft>
        <a:defRPr sz="3200" b="1">
          <a:solidFill>
            <a:schemeClr val="tx1"/>
          </a:solidFill>
          <a:latin typeface="+mj-lt"/>
          <a:ea typeface="ＭＳ Ｐゴシック" charset="0"/>
          <a:cs typeface="ＭＳ Ｐゴシック" charset="0"/>
        </a:defRPr>
      </a:lvl1pPr>
      <a:lvl2pPr algn="l" rtl="0" eaLnBrk="0" fontAlgn="base" hangingPunct="0">
        <a:spcBef>
          <a:spcPct val="0"/>
        </a:spcBef>
        <a:spcAft>
          <a:spcPct val="0"/>
        </a:spcAft>
        <a:defRPr sz="3200" b="1">
          <a:solidFill>
            <a:schemeClr val="tx1"/>
          </a:solidFill>
          <a:latin typeface="Arial" charset="0"/>
          <a:ea typeface="ＭＳ Ｐゴシック" charset="0"/>
          <a:cs typeface="ＭＳ Ｐゴシック" charset="0"/>
        </a:defRPr>
      </a:lvl2pPr>
      <a:lvl3pPr algn="l" rtl="0" eaLnBrk="0" fontAlgn="base" hangingPunct="0">
        <a:spcBef>
          <a:spcPct val="0"/>
        </a:spcBef>
        <a:spcAft>
          <a:spcPct val="0"/>
        </a:spcAft>
        <a:defRPr sz="3200" b="1">
          <a:solidFill>
            <a:schemeClr val="tx1"/>
          </a:solidFill>
          <a:latin typeface="Arial" charset="0"/>
          <a:ea typeface="ＭＳ Ｐゴシック" charset="0"/>
          <a:cs typeface="ＭＳ Ｐゴシック" charset="0"/>
        </a:defRPr>
      </a:lvl3pPr>
      <a:lvl4pPr algn="l" rtl="0" eaLnBrk="0" fontAlgn="base" hangingPunct="0">
        <a:spcBef>
          <a:spcPct val="0"/>
        </a:spcBef>
        <a:spcAft>
          <a:spcPct val="0"/>
        </a:spcAft>
        <a:defRPr sz="3200" b="1">
          <a:solidFill>
            <a:schemeClr val="tx1"/>
          </a:solidFill>
          <a:latin typeface="Arial" charset="0"/>
          <a:ea typeface="ＭＳ Ｐゴシック" charset="0"/>
          <a:cs typeface="ＭＳ Ｐゴシック" charset="0"/>
        </a:defRPr>
      </a:lvl4pPr>
      <a:lvl5pPr algn="l" rtl="0" eaLnBrk="0" fontAlgn="base" hangingPunct="0">
        <a:spcBef>
          <a:spcPct val="0"/>
        </a:spcBef>
        <a:spcAft>
          <a:spcPct val="0"/>
        </a:spcAft>
        <a:defRPr sz="3200" b="1">
          <a:solidFill>
            <a:schemeClr val="tx1"/>
          </a:solidFill>
          <a:latin typeface="Arial" charset="0"/>
          <a:ea typeface="ＭＳ Ｐゴシック" charset="0"/>
          <a:cs typeface="ＭＳ Ｐゴシック" charset="0"/>
        </a:defRPr>
      </a:lvl5pPr>
      <a:lvl6pPr marL="457200" algn="l" rtl="0" fontAlgn="base">
        <a:spcBef>
          <a:spcPct val="0"/>
        </a:spcBef>
        <a:spcAft>
          <a:spcPct val="0"/>
        </a:spcAft>
        <a:defRPr sz="3200" b="1">
          <a:solidFill>
            <a:schemeClr val="tx1"/>
          </a:solidFill>
          <a:latin typeface="Arial" charset="0"/>
        </a:defRPr>
      </a:lvl6pPr>
      <a:lvl7pPr marL="914400" algn="l" rtl="0" fontAlgn="base">
        <a:spcBef>
          <a:spcPct val="0"/>
        </a:spcBef>
        <a:spcAft>
          <a:spcPct val="0"/>
        </a:spcAft>
        <a:defRPr sz="3200" b="1">
          <a:solidFill>
            <a:schemeClr val="tx1"/>
          </a:solidFill>
          <a:latin typeface="Arial" charset="0"/>
        </a:defRPr>
      </a:lvl7pPr>
      <a:lvl8pPr marL="1371600" algn="l" rtl="0" fontAlgn="base">
        <a:spcBef>
          <a:spcPct val="0"/>
        </a:spcBef>
        <a:spcAft>
          <a:spcPct val="0"/>
        </a:spcAft>
        <a:defRPr sz="3200" b="1">
          <a:solidFill>
            <a:schemeClr val="tx1"/>
          </a:solidFill>
          <a:latin typeface="Arial" charset="0"/>
        </a:defRPr>
      </a:lvl8pPr>
      <a:lvl9pPr marL="1828800" algn="l" rtl="0" fontAlgn="base">
        <a:spcBef>
          <a:spcPct val="0"/>
        </a:spcBef>
        <a:spcAft>
          <a:spcPct val="0"/>
        </a:spcAft>
        <a:defRPr sz="3200" b="1">
          <a:solidFill>
            <a:schemeClr val="tx1"/>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bg2"/>
        </a:buClr>
        <a:buChar char="•"/>
        <a:defRPr sz="2400">
          <a:solidFill>
            <a:schemeClr val="tx1"/>
          </a:solidFill>
          <a:latin typeface="+mn-lt"/>
          <a:ea typeface="ＭＳ Ｐゴシック" charset="0"/>
        </a:defRPr>
      </a:lvl2pPr>
      <a:lvl3pPr marL="1143000" indent="-228600" algn="l" rtl="0" eaLnBrk="0" fontAlgn="base" hangingPunct="0">
        <a:spcBef>
          <a:spcPct val="20000"/>
        </a:spcBef>
        <a:spcAft>
          <a:spcPct val="0"/>
        </a:spcAft>
        <a:buClr>
          <a:srgbClr val="B2B2B2"/>
        </a:buClr>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lr>
          <a:srgbClr val="C0C0C0"/>
        </a:buClr>
        <a:buChar char="•"/>
        <a:defRPr sz="2400">
          <a:solidFill>
            <a:schemeClr val="tx1"/>
          </a:solidFill>
          <a:latin typeface="+mn-lt"/>
          <a:ea typeface="ＭＳ Ｐゴシック" charset="0"/>
        </a:defRPr>
      </a:lvl4pPr>
      <a:lvl5pPr marL="2057400" indent="-228600" algn="l" rtl="0" eaLnBrk="0" fontAlgn="base" hangingPunct="0">
        <a:spcBef>
          <a:spcPct val="20000"/>
        </a:spcBef>
        <a:spcAft>
          <a:spcPct val="0"/>
        </a:spcAft>
        <a:buClr>
          <a:srgbClr val="DDDDDD"/>
        </a:buClr>
        <a:buChar char="•"/>
        <a:defRPr sz="2400">
          <a:solidFill>
            <a:schemeClr val="tx1"/>
          </a:solidFill>
          <a:latin typeface="+mn-lt"/>
          <a:ea typeface="ＭＳ Ｐゴシック" charset="0"/>
        </a:defRPr>
      </a:lvl5pPr>
      <a:lvl6pPr marL="2514600" indent="-228600" algn="l" rtl="0" fontAlgn="base">
        <a:spcBef>
          <a:spcPct val="20000"/>
        </a:spcBef>
        <a:spcAft>
          <a:spcPct val="0"/>
        </a:spcAft>
        <a:buClr>
          <a:srgbClr val="DDDDDD"/>
        </a:buClr>
        <a:buChar char="•"/>
        <a:defRPr sz="2400">
          <a:solidFill>
            <a:schemeClr val="tx1"/>
          </a:solidFill>
          <a:latin typeface="+mn-lt"/>
        </a:defRPr>
      </a:lvl6pPr>
      <a:lvl7pPr marL="2971800" indent="-228600" algn="l" rtl="0" fontAlgn="base">
        <a:spcBef>
          <a:spcPct val="20000"/>
        </a:spcBef>
        <a:spcAft>
          <a:spcPct val="0"/>
        </a:spcAft>
        <a:buClr>
          <a:srgbClr val="DDDDDD"/>
        </a:buClr>
        <a:buChar char="•"/>
        <a:defRPr sz="2400">
          <a:solidFill>
            <a:schemeClr val="tx1"/>
          </a:solidFill>
          <a:latin typeface="+mn-lt"/>
        </a:defRPr>
      </a:lvl7pPr>
      <a:lvl8pPr marL="3429000" indent="-228600" algn="l" rtl="0" fontAlgn="base">
        <a:spcBef>
          <a:spcPct val="20000"/>
        </a:spcBef>
        <a:spcAft>
          <a:spcPct val="0"/>
        </a:spcAft>
        <a:buClr>
          <a:srgbClr val="DDDDDD"/>
        </a:buClr>
        <a:buChar char="•"/>
        <a:defRPr sz="2400">
          <a:solidFill>
            <a:schemeClr val="tx1"/>
          </a:solidFill>
          <a:latin typeface="+mn-lt"/>
        </a:defRPr>
      </a:lvl8pPr>
      <a:lvl9pPr marL="3886200" indent="-228600" algn="l" rtl="0" fontAlgn="base">
        <a:spcBef>
          <a:spcPct val="20000"/>
        </a:spcBef>
        <a:spcAft>
          <a:spcPct val="0"/>
        </a:spcAft>
        <a:buClr>
          <a:srgbClr val="DDDDDD"/>
        </a:buClr>
        <a:buChar char="•"/>
        <a:defRPr sz="24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27.emf"/><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image" Target="../media/image32.emf"/><Relationship Id="rId7" Type="http://schemas.openxmlformats.org/officeDocument/2006/relationships/image" Target="../media/image36.emf"/><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emf"/><Relationship Id="rId10" Type="http://schemas.openxmlformats.org/officeDocument/2006/relationships/image" Target="../media/image27.emf"/><Relationship Id="rId4" Type="http://schemas.openxmlformats.org/officeDocument/2006/relationships/image" Target="../media/image33.emf"/><Relationship Id="rId9" Type="http://schemas.openxmlformats.org/officeDocument/2006/relationships/image" Target="../media/image38.emf"/></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27.xml.rels><?xml version="1.0" encoding="UTF-8" standalone="yes"?>
<Relationships xmlns="http://schemas.openxmlformats.org/package/2006/relationships"><Relationship Id="rId8" Type="http://schemas.openxmlformats.org/officeDocument/2006/relationships/image" Target="../media/image45.emf"/><Relationship Id="rId13" Type="http://schemas.openxmlformats.org/officeDocument/2006/relationships/image" Target="../media/image50.emf"/><Relationship Id="rId18" Type="http://schemas.openxmlformats.org/officeDocument/2006/relationships/image" Target="../media/image27.emf"/><Relationship Id="rId3" Type="http://schemas.openxmlformats.org/officeDocument/2006/relationships/image" Target="../media/image40.emf"/><Relationship Id="rId7" Type="http://schemas.openxmlformats.org/officeDocument/2006/relationships/image" Target="../media/image44.emf"/><Relationship Id="rId12" Type="http://schemas.openxmlformats.org/officeDocument/2006/relationships/image" Target="../media/image49.emf"/><Relationship Id="rId17" Type="http://schemas.openxmlformats.org/officeDocument/2006/relationships/image" Target="../media/image54.emf"/><Relationship Id="rId2" Type="http://schemas.openxmlformats.org/officeDocument/2006/relationships/notesSlide" Target="../notesSlides/notesSlide27.xml"/><Relationship Id="rId16" Type="http://schemas.openxmlformats.org/officeDocument/2006/relationships/image" Target="../media/image53.emf"/><Relationship Id="rId1" Type="http://schemas.openxmlformats.org/officeDocument/2006/relationships/slideLayout" Target="../slideLayouts/slideLayout2.xml"/><Relationship Id="rId6" Type="http://schemas.openxmlformats.org/officeDocument/2006/relationships/image" Target="../media/image43.emf"/><Relationship Id="rId11" Type="http://schemas.openxmlformats.org/officeDocument/2006/relationships/image" Target="../media/image48.emf"/><Relationship Id="rId5" Type="http://schemas.openxmlformats.org/officeDocument/2006/relationships/image" Target="../media/image42.emf"/><Relationship Id="rId15" Type="http://schemas.openxmlformats.org/officeDocument/2006/relationships/image" Target="../media/image52.emf"/><Relationship Id="rId10" Type="http://schemas.openxmlformats.org/officeDocument/2006/relationships/image" Target="../media/image47.emf"/><Relationship Id="rId4" Type="http://schemas.openxmlformats.org/officeDocument/2006/relationships/image" Target="../media/image41.emf"/><Relationship Id="rId9" Type="http://schemas.openxmlformats.org/officeDocument/2006/relationships/image" Target="../media/image46.emf"/><Relationship Id="rId14" Type="http://schemas.openxmlformats.org/officeDocument/2006/relationships/image" Target="../media/image51.emf"/></Relationships>
</file>

<file path=ppt/slides/_rels/slide2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adb.intra.admin.ch\userhome$\BAFU-01\U80803485\config\Desktop\Info-Pick\Deponier&#252;ckbau2011-2015.wmv" TargetMode="External"/><Relationship Id="rId1" Type="http://schemas.microsoft.com/office/2007/relationships/media" Target="file:///\\adb.intra.admin.ch\userhome$\BAFU-01\U80803485\config\Desktop\Info-Pick\Deponier&#252;ckbau2011-2015.wmv" TargetMode="External"/><Relationship Id="rId6" Type="http://schemas.openxmlformats.org/officeDocument/2006/relationships/image" Target="../media/image27.emf"/><Relationship Id="rId5" Type="http://schemas.openxmlformats.org/officeDocument/2006/relationships/image" Target="../media/image56.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3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3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3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4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4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4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image" Target="../media/image32.emf"/><Relationship Id="rId7" Type="http://schemas.openxmlformats.org/officeDocument/2006/relationships/image" Target="../media/image37.emf"/><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emf"/><Relationship Id="rId4" Type="http://schemas.openxmlformats.org/officeDocument/2006/relationships/image" Target="../media/image33.emf"/><Relationship Id="rId9" Type="http://schemas.openxmlformats.org/officeDocument/2006/relationships/image" Target="../media/image27.emf"/></Relationships>
</file>

<file path=ppt/slides/_rels/slide55.xml.rels><?xml version="1.0" encoding="UTF-8" standalone="yes"?>
<Relationships xmlns="http://schemas.openxmlformats.org/package/2006/relationships"><Relationship Id="rId8" Type="http://schemas.openxmlformats.org/officeDocument/2006/relationships/image" Target="../media/image83.emf"/><Relationship Id="rId13" Type="http://schemas.openxmlformats.org/officeDocument/2006/relationships/image" Target="../media/image88.emf"/><Relationship Id="rId18" Type="http://schemas.openxmlformats.org/officeDocument/2006/relationships/image" Target="../media/image93.emf"/><Relationship Id="rId3" Type="http://schemas.openxmlformats.org/officeDocument/2006/relationships/image" Target="../media/image78.emf"/><Relationship Id="rId7" Type="http://schemas.openxmlformats.org/officeDocument/2006/relationships/image" Target="../media/image82.emf"/><Relationship Id="rId12" Type="http://schemas.openxmlformats.org/officeDocument/2006/relationships/image" Target="../media/image87.emf"/><Relationship Id="rId17" Type="http://schemas.openxmlformats.org/officeDocument/2006/relationships/image" Target="../media/image92.emf"/><Relationship Id="rId2" Type="http://schemas.openxmlformats.org/officeDocument/2006/relationships/notesSlide" Target="../notesSlides/notesSlide55.xml"/><Relationship Id="rId16" Type="http://schemas.openxmlformats.org/officeDocument/2006/relationships/image" Target="../media/image91.emf"/><Relationship Id="rId1" Type="http://schemas.openxmlformats.org/officeDocument/2006/relationships/slideLayout" Target="../slideLayouts/slideLayout2.xml"/><Relationship Id="rId6" Type="http://schemas.openxmlformats.org/officeDocument/2006/relationships/image" Target="../media/image81.emf"/><Relationship Id="rId11" Type="http://schemas.openxmlformats.org/officeDocument/2006/relationships/image" Target="../media/image86.emf"/><Relationship Id="rId5" Type="http://schemas.openxmlformats.org/officeDocument/2006/relationships/image" Target="../media/image80.emf"/><Relationship Id="rId15" Type="http://schemas.openxmlformats.org/officeDocument/2006/relationships/image" Target="../media/image90.emf"/><Relationship Id="rId10" Type="http://schemas.openxmlformats.org/officeDocument/2006/relationships/image" Target="../media/image85.emf"/><Relationship Id="rId19" Type="http://schemas.openxmlformats.org/officeDocument/2006/relationships/image" Target="../media/image27.emf"/><Relationship Id="rId4" Type="http://schemas.openxmlformats.org/officeDocument/2006/relationships/image" Target="../media/image79.emf"/><Relationship Id="rId9" Type="http://schemas.openxmlformats.org/officeDocument/2006/relationships/image" Target="../media/image84.emf"/><Relationship Id="rId14" Type="http://schemas.openxmlformats.org/officeDocument/2006/relationships/image" Target="../media/image89.e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2"/>
          <p:cNvSpPr>
            <a:spLocks noGrp="1" noChangeArrowheads="1"/>
          </p:cNvSpPr>
          <p:nvPr>
            <p:ph type="ctrTitle"/>
          </p:nvPr>
        </p:nvSpPr>
        <p:spPr/>
        <p:txBody>
          <a:bodyPr/>
          <a:lstStyle/>
          <a:p>
            <a:pPr eaLnBrk="1" hangingPunct="1"/>
            <a:r>
              <a:rPr lang="en-US">
                <a:latin typeface="Arial" charset="0"/>
              </a:rPr>
              <a:t>The management of contaminated sites in Switzerland</a:t>
            </a:r>
          </a:p>
        </p:txBody>
      </p:sp>
      <p:sp>
        <p:nvSpPr>
          <p:cNvPr id="5122" name="Rectangle 3"/>
          <p:cNvSpPr>
            <a:spLocks noGrp="1" noChangeArrowheads="1"/>
          </p:cNvSpPr>
          <p:nvPr>
            <p:ph type="subTitle" idx="1"/>
          </p:nvPr>
        </p:nvSpPr>
        <p:spPr/>
        <p:txBody>
          <a:bodyPr/>
          <a:lstStyle/>
          <a:p>
            <a:pPr eaLnBrk="1" hangingPunct="1"/>
            <a:r>
              <a:rPr lang="en-US">
                <a:latin typeface="Arial" charset="0"/>
              </a:rPr>
              <a:t>1.6.2017</a:t>
            </a:r>
          </a:p>
        </p:txBody>
      </p:sp>
      <p:sp>
        <p:nvSpPr>
          <p:cNvPr id="5123" name="Text Box 4"/>
          <p:cNvSpPr txBox="1">
            <a:spLocks noChangeArrowheads="1"/>
          </p:cNvSpPr>
          <p:nvPr/>
        </p:nvSpPr>
        <p:spPr bwMode="auto">
          <a:xfrm>
            <a:off x="4481513" y="819150"/>
            <a:ext cx="3105150" cy="214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800"/>
              <a:t>Division Soil and Biotecnology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el 1"/>
          <p:cNvSpPr>
            <a:spLocks noGrp="1"/>
          </p:cNvSpPr>
          <p:nvPr>
            <p:ph type="title"/>
          </p:nvPr>
        </p:nvSpPr>
        <p:spPr/>
        <p:txBody>
          <a:bodyPr/>
          <a:lstStyle/>
          <a:p>
            <a:pPr eaLnBrk="1" hangingPunct="1"/>
            <a:r>
              <a:rPr lang="en-US">
                <a:latin typeface="Arial" charset="0"/>
              </a:rPr>
              <a:t>1. The preliminary investigation</a:t>
            </a:r>
          </a:p>
        </p:txBody>
      </p:sp>
      <p:sp>
        <p:nvSpPr>
          <p:cNvPr id="3" name="Inhaltsplatzhalter 2"/>
          <p:cNvSpPr>
            <a:spLocks noGrp="1"/>
          </p:cNvSpPr>
          <p:nvPr>
            <p:ph idx="1"/>
          </p:nvPr>
        </p:nvSpPr>
        <p:spPr>
          <a:xfrm>
            <a:off x="1285875" y="1052513"/>
            <a:ext cx="7472363" cy="5113337"/>
          </a:xfrm>
        </p:spPr>
        <p:txBody>
          <a:bodyPr/>
          <a:lstStyle/>
          <a:p>
            <a:pPr marL="0" indent="0" eaLnBrk="1" hangingPunct="1">
              <a:buFontTx/>
              <a:buNone/>
              <a:defRPr/>
            </a:pPr>
            <a:r>
              <a:rPr lang="en-US" dirty="0">
                <a:ea typeface="+mn-ea"/>
                <a:cs typeface="+mn-cs"/>
              </a:rPr>
              <a:t>Objectives:</a:t>
            </a:r>
          </a:p>
          <a:p>
            <a:pPr marL="0" indent="0" eaLnBrk="1" hangingPunct="1">
              <a:buFontTx/>
              <a:buNone/>
              <a:defRPr/>
            </a:pPr>
            <a:r>
              <a:rPr lang="en-US" dirty="0">
                <a:ea typeface="+mn-ea"/>
                <a:cs typeface="+mn-cs"/>
              </a:rPr>
              <a:t>To investigate the impact on the natural resources:</a:t>
            </a:r>
          </a:p>
          <a:p>
            <a:pPr marL="361950" indent="-361950" eaLnBrk="1" hangingPunct="1">
              <a:defRPr/>
            </a:pPr>
            <a:r>
              <a:rPr lang="en-US" dirty="0">
                <a:ea typeface="+mn-ea"/>
                <a:cs typeface="+mn-cs"/>
              </a:rPr>
              <a:t>groundwater</a:t>
            </a:r>
          </a:p>
          <a:p>
            <a:pPr marL="361950" indent="-361950" eaLnBrk="1" hangingPunct="1">
              <a:defRPr/>
            </a:pPr>
            <a:r>
              <a:rPr lang="en-US" dirty="0">
                <a:ea typeface="+mn-ea"/>
                <a:cs typeface="+mn-cs"/>
              </a:rPr>
              <a:t>surface water</a:t>
            </a:r>
          </a:p>
          <a:p>
            <a:pPr marL="361950" indent="-361950" eaLnBrk="1" hangingPunct="1">
              <a:defRPr/>
            </a:pPr>
            <a:r>
              <a:rPr lang="en-US" dirty="0">
                <a:ea typeface="+mn-ea"/>
                <a:cs typeface="+mn-cs"/>
              </a:rPr>
              <a:t>soil</a:t>
            </a:r>
          </a:p>
          <a:p>
            <a:pPr marL="361950" indent="-361950" eaLnBrk="1" hangingPunct="1">
              <a:defRPr/>
            </a:pPr>
            <a:r>
              <a:rPr lang="en-US" dirty="0">
                <a:ea typeface="+mn-ea"/>
                <a:cs typeface="+mn-cs"/>
              </a:rPr>
              <a:t>air</a:t>
            </a:r>
            <a:br>
              <a:rPr lang="en-US" dirty="0">
                <a:ea typeface="+mn-ea"/>
                <a:cs typeface="+mn-cs"/>
              </a:rPr>
            </a:br>
            <a:endParaRPr lang="en-US" dirty="0">
              <a:ea typeface="+mn-ea"/>
              <a:cs typeface="+mn-cs"/>
            </a:endParaRPr>
          </a:p>
          <a:p>
            <a:pPr marL="0" indent="0" eaLnBrk="1" hangingPunct="1">
              <a:buFontTx/>
              <a:buNone/>
              <a:defRPr/>
            </a:pPr>
            <a:r>
              <a:rPr lang="en-US" dirty="0">
                <a:ea typeface="+mn-ea"/>
                <a:cs typeface="+mn-cs"/>
              </a:rPr>
              <a:t>Based on the results of the preliminary investigation the authority decides on: </a:t>
            </a:r>
          </a:p>
          <a:p>
            <a:pPr eaLnBrk="1" hangingPunct="1">
              <a:defRPr/>
            </a:pPr>
            <a:r>
              <a:rPr lang="en-US" dirty="0">
                <a:ea typeface="+mn-ea"/>
                <a:cs typeface="+mn-cs"/>
              </a:rPr>
              <a:t>pollution without hazard for the environment </a:t>
            </a:r>
          </a:p>
          <a:p>
            <a:pPr eaLnBrk="1" hangingPunct="1">
              <a:defRPr/>
            </a:pPr>
            <a:r>
              <a:rPr lang="en-US" dirty="0">
                <a:ea typeface="+mn-ea"/>
                <a:cs typeface="+mn-cs"/>
              </a:rPr>
              <a:t>the need for monitoring </a:t>
            </a:r>
          </a:p>
          <a:p>
            <a:pPr eaLnBrk="1" hangingPunct="1">
              <a:defRPr/>
            </a:pPr>
            <a:r>
              <a:rPr lang="en-US" dirty="0">
                <a:ea typeface="+mn-ea"/>
                <a:cs typeface="+mn-cs"/>
              </a:rPr>
              <a:t>the need to remediate = contaminated site</a:t>
            </a:r>
          </a:p>
          <a:p>
            <a:pPr eaLnBrk="1" hangingPunct="1">
              <a:defRPr/>
            </a:pPr>
            <a:endParaRPr lang="en-US" dirty="0">
              <a:ea typeface="+mn-ea"/>
              <a:cs typeface="+mn-c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el 1"/>
          <p:cNvSpPr>
            <a:spLocks noGrp="1"/>
          </p:cNvSpPr>
          <p:nvPr>
            <p:ph type="title"/>
          </p:nvPr>
        </p:nvSpPr>
        <p:spPr/>
        <p:txBody>
          <a:bodyPr/>
          <a:lstStyle/>
          <a:p>
            <a:pPr eaLnBrk="1" hangingPunct="1"/>
            <a:r>
              <a:rPr lang="en-US" sz="2800">
                <a:latin typeface="Arial" charset="0"/>
              </a:rPr>
              <a:t>1. Concentration values for groundwater</a:t>
            </a:r>
            <a:br>
              <a:rPr lang="en-US">
                <a:latin typeface="Arial" charset="0"/>
              </a:rPr>
            </a:br>
            <a:endParaRPr lang="en-US">
              <a:latin typeface="Arial" charset="0"/>
            </a:endParaRPr>
          </a:p>
        </p:txBody>
      </p:sp>
      <p:pic>
        <p:nvPicPr>
          <p:cNvPr id="24578"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476375" y="908050"/>
            <a:ext cx="3311525" cy="532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579"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003800" y="898525"/>
            <a:ext cx="3529013" cy="5483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el 3"/>
          <p:cNvSpPr>
            <a:spLocks noGrp="1"/>
          </p:cNvSpPr>
          <p:nvPr>
            <p:ph type="title"/>
          </p:nvPr>
        </p:nvSpPr>
        <p:spPr/>
        <p:txBody>
          <a:bodyPr/>
          <a:lstStyle/>
          <a:p>
            <a:r>
              <a:rPr lang="de-CH">
                <a:latin typeface="Arial" charset="0"/>
              </a:rPr>
              <a:t>2. Basics - Register of polluted sites</a:t>
            </a:r>
            <a:endParaRPr lang="de-DE">
              <a:latin typeface="Arial" charset="0"/>
            </a:endParaRPr>
          </a:p>
        </p:txBody>
      </p:sp>
      <p:pic>
        <p:nvPicPr>
          <p:cNvPr id="28674"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87450" y="1484313"/>
            <a:ext cx="7424738" cy="464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675" name="Textfeld 16"/>
          <p:cNvSpPr txBox="1">
            <a:spLocks noChangeArrowheads="1"/>
          </p:cNvSpPr>
          <p:nvPr/>
        </p:nvSpPr>
        <p:spPr bwMode="auto">
          <a:xfrm>
            <a:off x="250825" y="1916113"/>
            <a:ext cx="2808288" cy="46196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de-CH" b="1"/>
              <a:t>Zurich:</a:t>
            </a:r>
          </a:p>
        </p:txBody>
      </p:sp>
      <p:pic>
        <p:nvPicPr>
          <p:cNvPr id="11269" name="Picture 5"/>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219700" y="1773238"/>
            <a:ext cx="3505200" cy="469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1269"/>
                                        </p:tgtEl>
                                        <p:attrNameLst>
                                          <p:attrName>style.visibility</p:attrName>
                                        </p:attrNameLst>
                                      </p:cBhvr>
                                      <p:to>
                                        <p:strVal val="visible"/>
                                      </p:to>
                                    </p:set>
                                    <p:animEffect transition="in" filter="blinds(horizontal)">
                                      <p:cBhvr>
                                        <p:cTn id="7" dur="500"/>
                                        <p:tgtEl>
                                          <p:spTgt spid="11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Grafik 4" descr="Stao-P alle ganze Schweiz.jpg"/>
          <p:cNvPicPr>
            <a:picLocks noChangeAspect="1"/>
          </p:cNvPicPr>
          <p:nvPr/>
        </p:nvPicPr>
        <p:blipFill>
          <a:blip r:embed="rId3" cstate="email">
            <a:extLst>
              <a:ext uri="{28A0092B-C50C-407E-A947-70E740481C1C}">
                <a14:useLocalDpi xmlns:a14="http://schemas.microsoft.com/office/drawing/2010/main" val="0"/>
              </a:ext>
            </a:extLst>
          </a:blip>
          <a:srcRect b="4329"/>
          <a:stretch>
            <a:fillRect/>
          </a:stretch>
        </p:blipFill>
        <p:spPr bwMode="auto">
          <a:xfrm>
            <a:off x="1331913" y="1463675"/>
            <a:ext cx="7385050" cy="4773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22" name="Titel 7"/>
          <p:cNvSpPr>
            <a:spLocks noGrp="1"/>
          </p:cNvSpPr>
          <p:nvPr>
            <p:ph type="title"/>
          </p:nvPr>
        </p:nvSpPr>
        <p:spPr/>
        <p:txBody>
          <a:bodyPr/>
          <a:lstStyle/>
          <a:p>
            <a:r>
              <a:rPr lang="de-CH">
                <a:latin typeface="Arial" charset="0"/>
              </a:rPr>
              <a:t>2. </a:t>
            </a:r>
            <a:r>
              <a:rPr lang="en-US">
                <a:latin typeface="Arial" charset="0"/>
              </a:rPr>
              <a:t>Statistics of the pollutes sites</a:t>
            </a:r>
            <a:endParaRPr lang="de-DE">
              <a:latin typeface="Arial" charset="0"/>
            </a:endParaRPr>
          </a:p>
        </p:txBody>
      </p:sp>
      <p:sp>
        <p:nvSpPr>
          <p:cNvPr id="30723" name="Textfeld 3"/>
          <p:cNvSpPr txBox="1">
            <a:spLocks noChangeArrowheads="1"/>
          </p:cNvSpPr>
          <p:nvPr/>
        </p:nvSpPr>
        <p:spPr bwMode="auto">
          <a:xfrm>
            <a:off x="3563938" y="3644900"/>
            <a:ext cx="4148137" cy="46196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a:t>Total: ~38‘000 polluted sites</a:t>
            </a:r>
          </a:p>
        </p:txBody>
      </p:sp>
      <p:sp>
        <p:nvSpPr>
          <p:cNvPr id="30724" name="Rechteck 5"/>
          <p:cNvSpPr>
            <a:spLocks noChangeArrowheads="1"/>
          </p:cNvSpPr>
          <p:nvPr/>
        </p:nvSpPr>
        <p:spPr bwMode="auto">
          <a:xfrm>
            <a:off x="755650" y="1484313"/>
            <a:ext cx="39243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GB" b="1"/>
              <a:t>Geographical distribution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el 7"/>
          <p:cNvSpPr>
            <a:spLocks noGrp="1"/>
          </p:cNvSpPr>
          <p:nvPr>
            <p:ph type="title"/>
          </p:nvPr>
        </p:nvSpPr>
        <p:spPr/>
        <p:txBody>
          <a:bodyPr/>
          <a:lstStyle/>
          <a:p>
            <a:r>
              <a:rPr lang="de-CH">
                <a:latin typeface="Arial" charset="0"/>
              </a:rPr>
              <a:t>2. </a:t>
            </a:r>
            <a:r>
              <a:rPr lang="en-US">
                <a:latin typeface="Arial" charset="0"/>
              </a:rPr>
              <a:t>Statistics of the pollutes sites</a:t>
            </a:r>
            <a:endParaRPr lang="de-DE">
              <a:latin typeface="Arial" charset="0"/>
            </a:endParaRPr>
          </a:p>
        </p:txBody>
      </p:sp>
      <p:pic>
        <p:nvPicPr>
          <p:cNvPr id="32770" name="Grafik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1412875"/>
            <a:ext cx="7561262" cy="4810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771" name="Textfeld 5"/>
          <p:cNvSpPr txBox="1">
            <a:spLocks noChangeArrowheads="1"/>
          </p:cNvSpPr>
          <p:nvPr/>
        </p:nvSpPr>
        <p:spPr bwMode="auto">
          <a:xfrm>
            <a:off x="3059113" y="1412875"/>
            <a:ext cx="2736850" cy="46196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de-DE" b="1"/>
          </a:p>
        </p:txBody>
      </p:sp>
      <p:sp>
        <p:nvSpPr>
          <p:cNvPr id="16" name="Textfeld 3"/>
          <p:cNvSpPr txBox="1">
            <a:spLocks noChangeArrowheads="1"/>
          </p:cNvSpPr>
          <p:nvPr/>
        </p:nvSpPr>
        <p:spPr bwMode="auto">
          <a:xfrm>
            <a:off x="5292725" y="1989138"/>
            <a:ext cx="2828925" cy="46196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de-CH"/>
              <a:t>Total: ~38‘000 sites</a:t>
            </a:r>
          </a:p>
        </p:txBody>
      </p:sp>
      <p:pic>
        <p:nvPicPr>
          <p:cNvPr id="3277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25" y="2708275"/>
            <a:ext cx="2571750" cy="2943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774" name="Textfeld 3"/>
          <p:cNvSpPr txBox="1">
            <a:spLocks noChangeArrowheads="1"/>
          </p:cNvSpPr>
          <p:nvPr/>
        </p:nvSpPr>
        <p:spPr bwMode="auto">
          <a:xfrm>
            <a:off x="6372225" y="5589588"/>
            <a:ext cx="2232025" cy="46196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de-DE" b="1"/>
          </a:p>
        </p:txBody>
      </p:sp>
      <p:sp>
        <p:nvSpPr>
          <p:cNvPr id="32775" name="Textfeld 4"/>
          <p:cNvSpPr txBox="1">
            <a:spLocks noChangeArrowheads="1"/>
          </p:cNvSpPr>
          <p:nvPr/>
        </p:nvSpPr>
        <p:spPr bwMode="auto">
          <a:xfrm>
            <a:off x="468313" y="1557338"/>
            <a:ext cx="6767512" cy="46196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b="1"/>
              <a:t>Categories of the polluted sites</a:t>
            </a:r>
          </a:p>
        </p:txBody>
      </p:sp>
      <p:sp>
        <p:nvSpPr>
          <p:cNvPr id="32776" name="Textfeld 8"/>
          <p:cNvSpPr txBox="1">
            <a:spLocks noChangeArrowheads="1"/>
          </p:cNvSpPr>
          <p:nvPr/>
        </p:nvSpPr>
        <p:spPr bwMode="auto">
          <a:xfrm>
            <a:off x="6804025" y="2420938"/>
            <a:ext cx="2339975" cy="298608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GB" sz="1400"/>
          </a:p>
          <a:p>
            <a:endParaRPr lang="en-GB" sz="1400"/>
          </a:p>
          <a:p>
            <a:r>
              <a:rPr lang="en-GB" sz="1600"/>
              <a:t>Industrial sites</a:t>
            </a:r>
          </a:p>
          <a:p>
            <a:endParaRPr lang="en-GB" sz="1600"/>
          </a:p>
          <a:p>
            <a:endParaRPr lang="en-GB" sz="1600"/>
          </a:p>
          <a:p>
            <a:r>
              <a:rPr lang="en-GB" sz="1600"/>
              <a:t>Shooting ranges</a:t>
            </a:r>
          </a:p>
          <a:p>
            <a:endParaRPr lang="en-GB" sz="1600"/>
          </a:p>
          <a:p>
            <a:endParaRPr lang="en-GB" sz="1600"/>
          </a:p>
          <a:p>
            <a:r>
              <a:rPr lang="en-GB" sz="1600"/>
              <a:t>Waste disposal sites</a:t>
            </a:r>
          </a:p>
          <a:p>
            <a:endParaRPr lang="en-GB" sz="1600"/>
          </a:p>
          <a:p>
            <a:endParaRPr lang="en-GB" sz="1600"/>
          </a:p>
          <a:p>
            <a:r>
              <a:rPr lang="en-GB" sz="1600"/>
              <a:t>Accident sites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73088" y="1268413"/>
            <a:ext cx="7815262" cy="5059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18" name="Titel 7"/>
          <p:cNvSpPr>
            <a:spLocks noGrp="1"/>
          </p:cNvSpPr>
          <p:nvPr>
            <p:ph type="title"/>
          </p:nvPr>
        </p:nvSpPr>
        <p:spPr>
          <a:xfrm>
            <a:off x="1258888" y="323850"/>
            <a:ext cx="7499350" cy="873125"/>
          </a:xfrm>
        </p:spPr>
        <p:txBody>
          <a:bodyPr/>
          <a:lstStyle/>
          <a:p>
            <a:r>
              <a:rPr lang="de-CH">
                <a:latin typeface="Arial" charset="0"/>
              </a:rPr>
              <a:t>2. </a:t>
            </a:r>
            <a:r>
              <a:rPr lang="en-US">
                <a:latin typeface="Arial" charset="0"/>
              </a:rPr>
              <a:t>Statistics of the pollutes sites</a:t>
            </a:r>
            <a:endParaRPr lang="de-DE">
              <a:latin typeface="Arial" charset="0"/>
            </a:endParaRPr>
          </a:p>
        </p:txBody>
      </p:sp>
      <p:sp>
        <p:nvSpPr>
          <p:cNvPr id="34819" name="Rectangle 2"/>
          <p:cNvSpPr>
            <a:spLocks noChangeArrowheads="1"/>
          </p:cNvSpPr>
          <p:nvPr/>
        </p:nvSpPr>
        <p:spPr bwMode="auto">
          <a:xfrm>
            <a:off x="0" y="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de-DE"/>
          </a:p>
        </p:txBody>
      </p:sp>
      <p:sp>
        <p:nvSpPr>
          <p:cNvPr id="34820" name="Rectangle 2"/>
          <p:cNvSpPr>
            <a:spLocks noChangeArrowheads="1"/>
          </p:cNvSpPr>
          <p:nvPr/>
        </p:nvSpPr>
        <p:spPr bwMode="auto">
          <a:xfrm>
            <a:off x="0" y="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de-DE"/>
          </a:p>
        </p:txBody>
      </p:sp>
      <p:sp>
        <p:nvSpPr>
          <p:cNvPr id="34821" name="Rechteck 5"/>
          <p:cNvSpPr>
            <a:spLocks noChangeArrowheads="1"/>
          </p:cNvSpPr>
          <p:nvPr/>
        </p:nvSpPr>
        <p:spPr bwMode="auto">
          <a:xfrm>
            <a:off x="395288" y="1700213"/>
            <a:ext cx="20891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de-CH"/>
              <a:t>                   </a:t>
            </a:r>
          </a:p>
        </p:txBody>
      </p:sp>
      <p:sp>
        <p:nvSpPr>
          <p:cNvPr id="7" name="Textfeld 4"/>
          <p:cNvSpPr txBox="1">
            <a:spLocks noChangeArrowheads="1"/>
          </p:cNvSpPr>
          <p:nvPr/>
        </p:nvSpPr>
        <p:spPr bwMode="auto">
          <a:xfrm>
            <a:off x="755650" y="5732463"/>
            <a:ext cx="1871663" cy="461962"/>
          </a:xfrm>
          <a:prstGeom prst="rect">
            <a:avLst/>
          </a:prstGeom>
          <a:solidFill>
            <a:schemeClr val="accent3"/>
          </a:solidFill>
          <a:ln w="9525">
            <a:noFill/>
            <a:miter lim="800000"/>
            <a:headEnd/>
            <a:tailEnd/>
          </a:ln>
        </p:spPr>
        <p:txBody>
          <a:bodyPr>
            <a:spAutoFit/>
          </a:bodyPr>
          <a:lstStyle/>
          <a:p>
            <a:pPr>
              <a:defRPr/>
            </a:pPr>
            <a:r>
              <a:rPr lang="de-CH" dirty="0">
                <a:ea typeface="+mn-ea"/>
                <a:cs typeface="+mn-cs"/>
              </a:rPr>
              <a:t> </a:t>
            </a:r>
          </a:p>
        </p:txBody>
      </p:sp>
      <p:sp>
        <p:nvSpPr>
          <p:cNvPr id="8" name="Textfeld 4"/>
          <p:cNvSpPr txBox="1">
            <a:spLocks noChangeArrowheads="1"/>
          </p:cNvSpPr>
          <p:nvPr/>
        </p:nvSpPr>
        <p:spPr bwMode="auto">
          <a:xfrm>
            <a:off x="900113" y="1268413"/>
            <a:ext cx="6985000" cy="461962"/>
          </a:xfrm>
          <a:prstGeom prst="rect">
            <a:avLst/>
          </a:prstGeom>
          <a:solidFill>
            <a:schemeClr val="accent3"/>
          </a:solidFill>
          <a:ln w="9525">
            <a:noFill/>
            <a:miter lim="800000"/>
            <a:headEnd/>
            <a:tailEnd/>
          </a:ln>
        </p:spPr>
        <p:txBody>
          <a:bodyPr>
            <a:spAutoFit/>
          </a:bodyPr>
          <a:lstStyle/>
          <a:p>
            <a:pPr>
              <a:defRPr/>
            </a:pPr>
            <a:r>
              <a:rPr lang="en-GB" b="1" dirty="0">
                <a:ea typeface="+mn-ea"/>
                <a:cs typeface="+mn-cs"/>
              </a:rPr>
              <a:t>Industrial sites: sectors</a:t>
            </a:r>
          </a:p>
        </p:txBody>
      </p:sp>
      <p:sp>
        <p:nvSpPr>
          <p:cNvPr id="34824" name="Textfeld 8"/>
          <p:cNvSpPr txBox="1">
            <a:spLocks noChangeArrowheads="1"/>
          </p:cNvSpPr>
          <p:nvPr/>
        </p:nvSpPr>
        <p:spPr bwMode="auto">
          <a:xfrm>
            <a:off x="7631113" y="1844675"/>
            <a:ext cx="1765300" cy="338138"/>
          </a:xfrm>
          <a:prstGeom prst="rect">
            <a:avLst/>
          </a:prstGeom>
          <a:solidFill>
            <a:srgbClr val="92D0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1600"/>
              <a:t>Shooting ranges</a:t>
            </a:r>
          </a:p>
        </p:txBody>
      </p:sp>
      <p:sp>
        <p:nvSpPr>
          <p:cNvPr id="34825" name="Textfeld 9"/>
          <p:cNvSpPr txBox="1">
            <a:spLocks noChangeArrowheads="1"/>
          </p:cNvSpPr>
          <p:nvPr/>
        </p:nvSpPr>
        <p:spPr bwMode="auto">
          <a:xfrm>
            <a:off x="5219700" y="2852738"/>
            <a:ext cx="1873250" cy="338137"/>
          </a:xfrm>
          <a:prstGeom prst="rect">
            <a:avLst/>
          </a:prstGeom>
          <a:solidFill>
            <a:srgbClr val="92D0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1600"/>
              <a:t>Service stations</a:t>
            </a:r>
          </a:p>
        </p:txBody>
      </p:sp>
      <p:sp>
        <p:nvSpPr>
          <p:cNvPr id="34826" name="Textfeld 10"/>
          <p:cNvSpPr txBox="1">
            <a:spLocks noChangeArrowheads="1"/>
          </p:cNvSpPr>
          <p:nvPr/>
        </p:nvSpPr>
        <p:spPr bwMode="auto">
          <a:xfrm>
            <a:off x="6659563" y="1341438"/>
            <a:ext cx="2233612" cy="338137"/>
          </a:xfrm>
          <a:prstGeom prst="rect">
            <a:avLst/>
          </a:prstGeom>
          <a:solidFill>
            <a:srgbClr val="92D0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1600" dirty="0"/>
              <a:t>Automobile workshops</a:t>
            </a:r>
          </a:p>
        </p:txBody>
      </p:sp>
      <p:cxnSp>
        <p:nvCxnSpPr>
          <p:cNvPr id="34827" name="Gerade Verbindung mit Pfeil 14"/>
          <p:cNvCxnSpPr>
            <a:cxnSpLocks noChangeShapeType="1"/>
            <a:stCxn id="34825" idx="1"/>
          </p:cNvCxnSpPr>
          <p:nvPr/>
        </p:nvCxnSpPr>
        <p:spPr bwMode="auto">
          <a:xfrm flipH="1" flipV="1">
            <a:off x="5003800" y="2420938"/>
            <a:ext cx="215900" cy="601662"/>
          </a:xfrm>
          <a:prstGeom prst="straightConnector1">
            <a:avLst/>
          </a:prstGeom>
          <a:noFill/>
          <a:ln w="15875">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34828" name="Gerade Verbindung mit Pfeil 18"/>
          <p:cNvCxnSpPr>
            <a:cxnSpLocks noChangeShapeType="1"/>
            <a:stCxn id="34831" idx="1"/>
          </p:cNvCxnSpPr>
          <p:nvPr/>
        </p:nvCxnSpPr>
        <p:spPr bwMode="auto">
          <a:xfrm flipH="1" flipV="1">
            <a:off x="5724525" y="2205038"/>
            <a:ext cx="611188" cy="292100"/>
          </a:xfrm>
          <a:prstGeom prst="straightConnector1">
            <a:avLst/>
          </a:prstGeom>
          <a:noFill/>
          <a:ln w="15875">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34829" name="Gerade Verbindung mit Pfeil 21"/>
          <p:cNvCxnSpPr>
            <a:cxnSpLocks noChangeShapeType="1"/>
            <a:stCxn id="34824" idx="1"/>
          </p:cNvCxnSpPr>
          <p:nvPr/>
        </p:nvCxnSpPr>
        <p:spPr bwMode="auto">
          <a:xfrm flipH="1" flipV="1">
            <a:off x="7451725" y="1989138"/>
            <a:ext cx="179388" cy="25400"/>
          </a:xfrm>
          <a:prstGeom prst="straightConnector1">
            <a:avLst/>
          </a:prstGeom>
          <a:noFill/>
          <a:ln w="15875">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34830" name="Gerade Verbindung mit Pfeil 24"/>
          <p:cNvCxnSpPr>
            <a:cxnSpLocks noChangeShapeType="1"/>
            <a:stCxn id="34826" idx="1"/>
          </p:cNvCxnSpPr>
          <p:nvPr/>
        </p:nvCxnSpPr>
        <p:spPr bwMode="auto">
          <a:xfrm flipH="1">
            <a:off x="6300788" y="1511300"/>
            <a:ext cx="358775" cy="261938"/>
          </a:xfrm>
          <a:prstGeom prst="straightConnector1">
            <a:avLst/>
          </a:prstGeom>
          <a:noFill/>
          <a:ln w="15875">
            <a:solidFill>
              <a:schemeClr val="tx1"/>
            </a:solidFill>
            <a:round/>
            <a:headEnd/>
            <a:tailEnd type="arrow" w="med" len="med"/>
          </a:ln>
          <a:extLst>
            <a:ext uri="{909E8E84-426E-40dd-AFC4-6F175D3DCCD1}">
              <a14:hiddenFill xmlns="" xmlns:a14="http://schemas.microsoft.com/office/drawing/2010/main">
                <a:noFill/>
              </a14:hiddenFill>
            </a:ext>
          </a:extLst>
        </p:spPr>
      </p:cxnSp>
      <p:sp>
        <p:nvSpPr>
          <p:cNvPr id="34831" name="Textfeld 12"/>
          <p:cNvSpPr txBox="1">
            <a:spLocks noChangeArrowheads="1"/>
          </p:cNvSpPr>
          <p:nvPr/>
        </p:nvSpPr>
        <p:spPr bwMode="auto">
          <a:xfrm>
            <a:off x="6335713" y="2205038"/>
            <a:ext cx="2808287" cy="584200"/>
          </a:xfrm>
          <a:prstGeom prst="rect">
            <a:avLst/>
          </a:prstGeom>
          <a:solidFill>
            <a:srgbClr val="92D0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1600"/>
              <a:t>Foundries, steel works, metal working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hteck 15"/>
          <p:cNvSpPr>
            <a:spLocks noChangeArrowheads="1"/>
          </p:cNvSpPr>
          <p:nvPr/>
        </p:nvSpPr>
        <p:spPr bwMode="auto">
          <a:xfrm>
            <a:off x="3348038" y="620713"/>
            <a:ext cx="2447925" cy="360362"/>
          </a:xfrm>
          <a:prstGeom prst="rect">
            <a:avLst/>
          </a:prstGeom>
          <a:solidFill>
            <a:srgbClr val="B2B2B2"/>
          </a:solidFill>
          <a:ln w="9525">
            <a:solidFill>
              <a:schemeClr val="tx1"/>
            </a:solidFill>
            <a:round/>
            <a:headEnd/>
            <a:tailEnd/>
          </a:ln>
        </p:spPr>
        <p:txBody>
          <a:bodyPr anchor="ctr"/>
          <a:lstStyle/>
          <a:p>
            <a:pPr algn="ctr"/>
            <a:r>
              <a:rPr lang="de-CH" sz="1400" b="1"/>
              <a:t>registered site</a:t>
            </a:r>
          </a:p>
        </p:txBody>
      </p:sp>
      <p:sp>
        <p:nvSpPr>
          <p:cNvPr id="26626" name="Flussdiagramm: Verzweigung 16"/>
          <p:cNvSpPr>
            <a:spLocks noChangeArrowheads="1"/>
          </p:cNvSpPr>
          <p:nvPr/>
        </p:nvSpPr>
        <p:spPr bwMode="auto">
          <a:xfrm>
            <a:off x="3348038" y="1250950"/>
            <a:ext cx="2447925" cy="1079500"/>
          </a:xfrm>
          <a:prstGeom prst="flowChartDecision">
            <a:avLst/>
          </a:prstGeom>
          <a:solidFill>
            <a:srgbClr val="B2B2B2"/>
          </a:solidFill>
          <a:ln w="9525">
            <a:solidFill>
              <a:schemeClr val="tx1"/>
            </a:solidFill>
            <a:round/>
            <a:headEnd/>
            <a:tailEnd/>
          </a:ln>
        </p:spPr>
        <p:txBody>
          <a:bodyPr wrap="none" anchor="ctr"/>
          <a:lstStyle/>
          <a:p>
            <a:pPr algn="ctr"/>
            <a:r>
              <a:rPr lang="de-CH" sz="1400" b="1"/>
              <a:t>are harmful effects</a:t>
            </a:r>
          </a:p>
          <a:p>
            <a:pPr algn="ctr"/>
            <a:r>
              <a:rPr lang="de-CH" sz="1400" b="1"/>
              <a:t>possible ?</a:t>
            </a:r>
          </a:p>
        </p:txBody>
      </p:sp>
      <p:sp>
        <p:nvSpPr>
          <p:cNvPr id="30" name="Rechteck 29"/>
          <p:cNvSpPr/>
          <p:nvPr/>
        </p:nvSpPr>
        <p:spPr bwMode="auto">
          <a:xfrm>
            <a:off x="3348038" y="3286125"/>
            <a:ext cx="2447925" cy="360363"/>
          </a:xfrm>
          <a:prstGeom prst="rect">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anchor="ctr"/>
          <a:lstStyle/>
          <a:p>
            <a:pPr algn="ctr">
              <a:defRPr/>
            </a:pPr>
            <a:r>
              <a:rPr lang="de-CH" sz="1400" b="1" dirty="0" err="1">
                <a:solidFill>
                  <a:srgbClr val="FFFFFF"/>
                </a:solidFill>
                <a:ea typeface="+mn-ea"/>
                <a:cs typeface="+mn-cs"/>
              </a:rPr>
              <a:t>preliminary</a:t>
            </a:r>
            <a:r>
              <a:rPr lang="de-CH" sz="1400" b="1" dirty="0">
                <a:solidFill>
                  <a:srgbClr val="FFFFFF"/>
                </a:solidFill>
                <a:ea typeface="+mn-ea"/>
                <a:cs typeface="+mn-cs"/>
              </a:rPr>
              <a:t> </a:t>
            </a:r>
            <a:r>
              <a:rPr lang="de-CH" sz="1400" b="1" dirty="0" err="1">
                <a:solidFill>
                  <a:srgbClr val="FFFFFF"/>
                </a:solidFill>
                <a:ea typeface="+mn-ea"/>
                <a:cs typeface="+mn-cs"/>
              </a:rPr>
              <a:t>investigation</a:t>
            </a:r>
            <a:endParaRPr lang="de-CH" sz="1400" b="1" dirty="0">
              <a:solidFill>
                <a:srgbClr val="FFFFFF"/>
              </a:solidFill>
              <a:ea typeface="+mn-ea"/>
              <a:cs typeface="+mn-cs"/>
            </a:endParaRPr>
          </a:p>
        </p:txBody>
      </p:sp>
      <p:sp>
        <p:nvSpPr>
          <p:cNvPr id="26628" name="Flussdiagramm: Verzweigung 19"/>
          <p:cNvSpPr>
            <a:spLocks noChangeArrowheads="1"/>
          </p:cNvSpPr>
          <p:nvPr/>
        </p:nvSpPr>
        <p:spPr bwMode="auto">
          <a:xfrm>
            <a:off x="3314700" y="3862388"/>
            <a:ext cx="2519363" cy="792162"/>
          </a:xfrm>
          <a:prstGeom prst="flowChartDecision">
            <a:avLst/>
          </a:prstGeom>
          <a:solidFill>
            <a:srgbClr val="B2B2B2"/>
          </a:solidFill>
          <a:ln w="9525">
            <a:solidFill>
              <a:schemeClr val="tx1"/>
            </a:solidFill>
            <a:round/>
            <a:headEnd/>
            <a:tailEnd/>
          </a:ln>
        </p:spPr>
        <p:txBody>
          <a:bodyPr wrap="none" anchor="ctr"/>
          <a:lstStyle/>
          <a:p>
            <a:pPr algn="ctr"/>
            <a:r>
              <a:rPr lang="de-CH" sz="1400" b="1"/>
              <a:t>assessment of the site</a:t>
            </a:r>
          </a:p>
        </p:txBody>
      </p:sp>
      <p:sp>
        <p:nvSpPr>
          <p:cNvPr id="32" name="Rechteck 31"/>
          <p:cNvSpPr/>
          <p:nvPr/>
        </p:nvSpPr>
        <p:spPr bwMode="auto">
          <a:xfrm>
            <a:off x="3352800" y="5732463"/>
            <a:ext cx="2447925" cy="360362"/>
          </a:xfrm>
          <a:prstGeom prst="rect">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anchor="ctr"/>
          <a:lstStyle/>
          <a:p>
            <a:pPr algn="ctr">
              <a:defRPr/>
            </a:pPr>
            <a:r>
              <a:rPr lang="de-CH" sz="1400" b="1" dirty="0" err="1">
                <a:solidFill>
                  <a:srgbClr val="FFFFFF"/>
                </a:solidFill>
                <a:ea typeface="+mn-ea"/>
                <a:cs typeface="+mn-cs"/>
              </a:rPr>
              <a:t>remediation</a:t>
            </a:r>
            <a:endParaRPr lang="de-CH" sz="1400" b="1" dirty="0">
              <a:solidFill>
                <a:srgbClr val="FFFFFF"/>
              </a:solidFill>
              <a:ea typeface="+mn-ea"/>
              <a:cs typeface="+mn-cs"/>
            </a:endParaRPr>
          </a:p>
        </p:txBody>
      </p:sp>
      <p:sp>
        <p:nvSpPr>
          <p:cNvPr id="33" name="Rechteck 32"/>
          <p:cNvSpPr/>
          <p:nvPr/>
        </p:nvSpPr>
        <p:spPr bwMode="auto">
          <a:xfrm>
            <a:off x="395288" y="4797425"/>
            <a:ext cx="2447925" cy="504825"/>
          </a:xfrm>
          <a:prstGeom prst="rect">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anchor="ctr"/>
          <a:lstStyle/>
          <a:p>
            <a:pPr algn="ctr">
              <a:defRPr/>
            </a:pPr>
            <a:r>
              <a:rPr lang="de-CH" sz="1400" b="1" dirty="0" err="1">
                <a:solidFill>
                  <a:srgbClr val="FFFFFF"/>
                </a:solidFill>
                <a:ea typeface="+mn-ea"/>
                <a:cs typeface="+mn-cs"/>
              </a:rPr>
              <a:t>monitoring</a:t>
            </a:r>
            <a:endParaRPr lang="de-CH" sz="1400" b="1" dirty="0">
              <a:solidFill>
                <a:srgbClr val="FFFFFF"/>
              </a:solidFill>
              <a:ea typeface="+mn-ea"/>
              <a:cs typeface="+mn-cs"/>
            </a:endParaRPr>
          </a:p>
        </p:txBody>
      </p:sp>
      <p:sp>
        <p:nvSpPr>
          <p:cNvPr id="34" name="Flussdiagramm: Alternativer Prozess 33"/>
          <p:cNvSpPr>
            <a:spLocks noChangeArrowheads="1"/>
          </p:cNvSpPr>
          <p:nvPr/>
        </p:nvSpPr>
        <p:spPr bwMode="auto">
          <a:xfrm>
            <a:off x="6516688" y="1412875"/>
            <a:ext cx="2303462" cy="739775"/>
          </a:xfrm>
          <a:prstGeom prst="flowChartAlternateProcess">
            <a:avLst/>
          </a:prstGeom>
          <a:solidFill>
            <a:srgbClr val="92D050"/>
          </a:solidFill>
          <a:ln w="28575">
            <a:solidFill>
              <a:schemeClr val="tx1"/>
            </a:solidFill>
            <a:round/>
            <a:headEnd/>
            <a:tailEnd/>
          </a:ln>
          <a:effectLst>
            <a:outerShdw blurRad="50800" dist="38100" dir="2700000" algn="tl" rotWithShape="0">
              <a:srgbClr val="000000">
                <a:alpha val="39999"/>
              </a:srgbClr>
            </a:outerShdw>
          </a:effectLst>
        </p:spPr>
        <p:txBody>
          <a:bodyPr anchor="ctr"/>
          <a:lstStyle/>
          <a:p>
            <a:pPr algn="ctr">
              <a:defRPr/>
            </a:pPr>
            <a:r>
              <a:rPr lang="de-CH" sz="1400" b="1" dirty="0" err="1">
                <a:ea typeface="+mn-ea"/>
                <a:cs typeface="+mn-cs"/>
              </a:rPr>
              <a:t>site</a:t>
            </a:r>
            <a:r>
              <a:rPr lang="de-CH" sz="1400" b="1" dirty="0">
                <a:ea typeface="+mn-ea"/>
                <a:cs typeface="+mn-cs"/>
              </a:rPr>
              <a:t> </a:t>
            </a:r>
            <a:r>
              <a:rPr lang="en-US" sz="1400" b="1" dirty="0">
                <a:ea typeface="+mn-ea"/>
                <a:cs typeface="+mn-cs"/>
              </a:rPr>
              <a:t>without hazard for the environment</a:t>
            </a:r>
            <a:endParaRPr lang="de-CH" sz="1400" b="1" dirty="0">
              <a:ea typeface="+mn-ea"/>
              <a:cs typeface="+mn-cs"/>
            </a:endParaRPr>
          </a:p>
        </p:txBody>
      </p:sp>
      <p:sp>
        <p:nvSpPr>
          <p:cNvPr id="35" name="Flussdiagramm: Alternativer Prozess 34"/>
          <p:cNvSpPr>
            <a:spLocks noChangeArrowheads="1"/>
          </p:cNvSpPr>
          <p:nvPr/>
        </p:nvSpPr>
        <p:spPr bwMode="auto">
          <a:xfrm>
            <a:off x="6516688" y="3717925"/>
            <a:ext cx="2303462" cy="1079500"/>
          </a:xfrm>
          <a:prstGeom prst="flowChartAlternateProcess">
            <a:avLst/>
          </a:prstGeom>
          <a:solidFill>
            <a:srgbClr val="00B050"/>
          </a:solidFill>
          <a:ln w="28575">
            <a:solidFill>
              <a:schemeClr val="tx1"/>
            </a:solidFill>
            <a:round/>
            <a:headEnd/>
            <a:tailEnd/>
          </a:ln>
          <a:effectLst>
            <a:outerShdw blurRad="50800" dist="38100" dir="2700000" algn="tl" rotWithShape="0">
              <a:srgbClr val="000000">
                <a:alpha val="39999"/>
              </a:srgbClr>
            </a:outerShdw>
          </a:effectLst>
        </p:spPr>
        <p:txBody>
          <a:bodyPr anchor="ctr"/>
          <a:lstStyle/>
          <a:p>
            <a:pPr algn="ctr">
              <a:defRPr/>
            </a:pPr>
            <a:r>
              <a:rPr lang="de-CH" sz="1400" b="1" dirty="0" err="1">
                <a:solidFill>
                  <a:srgbClr val="FFFFFF"/>
                </a:solidFill>
                <a:ea typeface="+mn-ea"/>
                <a:cs typeface="+mn-cs"/>
              </a:rPr>
              <a:t>site</a:t>
            </a:r>
            <a:r>
              <a:rPr lang="de-CH" sz="1400" b="1" dirty="0">
                <a:solidFill>
                  <a:srgbClr val="FFFFFF"/>
                </a:solidFill>
                <a:ea typeface="+mn-ea"/>
                <a:cs typeface="+mn-cs"/>
              </a:rPr>
              <a:t> </a:t>
            </a:r>
            <a:r>
              <a:rPr lang="de-CH" sz="1400" b="1" dirty="0" err="1">
                <a:solidFill>
                  <a:srgbClr val="FFFFFF"/>
                </a:solidFill>
                <a:ea typeface="+mn-ea"/>
                <a:cs typeface="+mn-cs"/>
              </a:rPr>
              <a:t>requesting</a:t>
            </a:r>
            <a:r>
              <a:rPr lang="de-CH" sz="1400" b="1" dirty="0">
                <a:solidFill>
                  <a:srgbClr val="FFFFFF"/>
                </a:solidFill>
                <a:ea typeface="+mn-ea"/>
                <a:cs typeface="+mn-cs"/>
              </a:rPr>
              <a:t> </a:t>
            </a:r>
            <a:r>
              <a:rPr lang="de-CH" sz="1400" b="1" dirty="0" err="1">
                <a:solidFill>
                  <a:srgbClr val="FFFFFF"/>
                </a:solidFill>
                <a:ea typeface="+mn-ea"/>
                <a:cs typeface="+mn-cs"/>
              </a:rPr>
              <a:t>neither</a:t>
            </a:r>
            <a:r>
              <a:rPr lang="de-CH" sz="1400" b="1" dirty="0">
                <a:solidFill>
                  <a:srgbClr val="FFFFFF"/>
                </a:solidFill>
                <a:ea typeface="+mn-ea"/>
                <a:cs typeface="+mn-cs"/>
              </a:rPr>
              <a:t> a </a:t>
            </a:r>
            <a:r>
              <a:rPr lang="de-CH" sz="1400" b="1" dirty="0" err="1">
                <a:solidFill>
                  <a:srgbClr val="FFFFFF"/>
                </a:solidFill>
                <a:ea typeface="+mn-ea"/>
                <a:cs typeface="+mn-cs"/>
              </a:rPr>
              <a:t>monitoring</a:t>
            </a:r>
            <a:r>
              <a:rPr lang="de-CH" sz="1400" b="1" dirty="0">
                <a:solidFill>
                  <a:srgbClr val="FFFFFF"/>
                </a:solidFill>
                <a:ea typeface="+mn-ea"/>
                <a:cs typeface="+mn-cs"/>
              </a:rPr>
              <a:t> </a:t>
            </a:r>
            <a:r>
              <a:rPr lang="de-CH" sz="1400" b="1" dirty="0" err="1">
                <a:solidFill>
                  <a:srgbClr val="FFFFFF"/>
                </a:solidFill>
                <a:ea typeface="+mn-ea"/>
                <a:cs typeface="+mn-cs"/>
              </a:rPr>
              <a:t>nor</a:t>
            </a:r>
            <a:r>
              <a:rPr lang="de-CH" sz="1400" b="1" dirty="0">
                <a:solidFill>
                  <a:srgbClr val="FFFFFF"/>
                </a:solidFill>
                <a:ea typeface="+mn-ea"/>
                <a:cs typeface="+mn-cs"/>
              </a:rPr>
              <a:t> a </a:t>
            </a:r>
            <a:r>
              <a:rPr lang="de-CH" sz="1400" b="1" dirty="0" err="1">
                <a:solidFill>
                  <a:srgbClr val="FFFFFF"/>
                </a:solidFill>
                <a:ea typeface="+mn-ea"/>
                <a:cs typeface="+mn-cs"/>
              </a:rPr>
              <a:t>remediation</a:t>
            </a:r>
            <a:endParaRPr lang="de-CH" sz="1400" b="1" dirty="0">
              <a:solidFill>
                <a:srgbClr val="FFFFFF"/>
              </a:solidFill>
              <a:ea typeface="+mn-ea"/>
              <a:cs typeface="+mn-cs"/>
            </a:endParaRPr>
          </a:p>
        </p:txBody>
      </p:sp>
      <p:sp>
        <p:nvSpPr>
          <p:cNvPr id="36" name="Flussdiagramm: Alternativer Prozess 35"/>
          <p:cNvSpPr>
            <a:spLocks noChangeArrowheads="1"/>
          </p:cNvSpPr>
          <p:nvPr/>
        </p:nvSpPr>
        <p:spPr bwMode="auto">
          <a:xfrm>
            <a:off x="3348038" y="2565400"/>
            <a:ext cx="2447925" cy="504825"/>
          </a:xfrm>
          <a:prstGeom prst="flowChartAlternateProcess">
            <a:avLst/>
          </a:prstGeom>
          <a:solidFill>
            <a:srgbClr val="FFFF00"/>
          </a:solidFill>
          <a:ln w="28575">
            <a:solidFill>
              <a:schemeClr val="tx1"/>
            </a:solidFill>
            <a:round/>
            <a:headEnd/>
            <a:tailEnd/>
          </a:ln>
          <a:effectLst>
            <a:outerShdw blurRad="50800" dist="38100" dir="2700000" algn="tl" rotWithShape="0">
              <a:srgbClr val="000000">
                <a:alpha val="39999"/>
              </a:srgbClr>
            </a:outerShdw>
          </a:effectLst>
        </p:spPr>
        <p:txBody>
          <a:bodyPr anchor="ctr"/>
          <a:lstStyle/>
          <a:p>
            <a:pPr algn="ctr">
              <a:defRPr/>
            </a:pPr>
            <a:r>
              <a:rPr lang="de-CH" sz="1400" b="1" dirty="0" err="1">
                <a:ea typeface="+mn-ea"/>
                <a:cs typeface="+mn-cs"/>
              </a:rPr>
              <a:t>site</a:t>
            </a:r>
            <a:r>
              <a:rPr lang="de-CH" sz="1400" b="1" dirty="0">
                <a:ea typeface="+mn-ea"/>
                <a:cs typeface="+mn-cs"/>
              </a:rPr>
              <a:t> </a:t>
            </a:r>
            <a:r>
              <a:rPr lang="de-CH" sz="1400" b="1" dirty="0" err="1">
                <a:ea typeface="+mn-ea"/>
                <a:cs typeface="+mn-cs"/>
              </a:rPr>
              <a:t>requesting</a:t>
            </a:r>
            <a:r>
              <a:rPr lang="de-CH" sz="1400" b="1" dirty="0">
                <a:ea typeface="+mn-ea"/>
                <a:cs typeface="+mn-cs"/>
              </a:rPr>
              <a:t> a </a:t>
            </a:r>
            <a:r>
              <a:rPr lang="de-CH" sz="1400" b="1" dirty="0" err="1">
                <a:ea typeface="+mn-ea"/>
                <a:cs typeface="+mn-cs"/>
              </a:rPr>
              <a:t>investigation</a:t>
            </a:r>
            <a:endParaRPr lang="de-CH" sz="1400" b="1" dirty="0">
              <a:ea typeface="+mn-ea"/>
              <a:cs typeface="+mn-cs"/>
            </a:endParaRPr>
          </a:p>
        </p:txBody>
      </p:sp>
      <p:sp>
        <p:nvSpPr>
          <p:cNvPr id="37" name="Flussdiagramm: Alternativer Prozess 36"/>
          <p:cNvSpPr>
            <a:spLocks noChangeArrowheads="1"/>
          </p:cNvSpPr>
          <p:nvPr/>
        </p:nvSpPr>
        <p:spPr bwMode="auto">
          <a:xfrm>
            <a:off x="395288" y="4005263"/>
            <a:ext cx="2447925" cy="504825"/>
          </a:xfrm>
          <a:prstGeom prst="flowChartAlternateProcess">
            <a:avLst/>
          </a:prstGeom>
          <a:solidFill>
            <a:srgbClr val="FF9933"/>
          </a:solidFill>
          <a:ln w="28575">
            <a:solidFill>
              <a:schemeClr val="tx1"/>
            </a:solidFill>
            <a:round/>
            <a:headEnd/>
            <a:tailEnd/>
          </a:ln>
          <a:effectLst>
            <a:outerShdw blurRad="50800" dist="38100" dir="2700000" algn="tl" rotWithShape="0">
              <a:srgbClr val="000000">
                <a:alpha val="39999"/>
              </a:srgbClr>
            </a:outerShdw>
          </a:effectLst>
        </p:spPr>
        <p:txBody>
          <a:bodyPr anchor="ctr"/>
          <a:lstStyle/>
          <a:p>
            <a:pPr algn="ctr">
              <a:defRPr/>
            </a:pPr>
            <a:r>
              <a:rPr lang="de-CH" sz="1400" b="1" dirty="0" err="1">
                <a:ea typeface="+mn-ea"/>
                <a:cs typeface="+mn-cs"/>
              </a:rPr>
              <a:t>site</a:t>
            </a:r>
            <a:r>
              <a:rPr lang="de-CH" sz="1400" b="1" dirty="0">
                <a:ea typeface="+mn-ea"/>
                <a:cs typeface="+mn-cs"/>
              </a:rPr>
              <a:t> </a:t>
            </a:r>
            <a:r>
              <a:rPr lang="de-CH" sz="1400" b="1" dirty="0" err="1">
                <a:ea typeface="+mn-ea"/>
                <a:cs typeface="+mn-cs"/>
              </a:rPr>
              <a:t>requesting</a:t>
            </a:r>
            <a:r>
              <a:rPr lang="de-CH" sz="1400" b="1" dirty="0">
                <a:ea typeface="+mn-ea"/>
                <a:cs typeface="+mn-cs"/>
              </a:rPr>
              <a:t> a </a:t>
            </a:r>
            <a:r>
              <a:rPr lang="de-CH" sz="1400" b="1" dirty="0" err="1">
                <a:ea typeface="+mn-ea"/>
                <a:cs typeface="+mn-cs"/>
              </a:rPr>
              <a:t>monitoring</a:t>
            </a:r>
            <a:endParaRPr lang="de-CH" sz="1400" b="1" dirty="0">
              <a:ea typeface="+mn-ea"/>
              <a:cs typeface="+mn-cs"/>
            </a:endParaRPr>
          </a:p>
        </p:txBody>
      </p:sp>
      <p:sp>
        <p:nvSpPr>
          <p:cNvPr id="38" name="Flussdiagramm: Alternativer Prozess 37"/>
          <p:cNvSpPr>
            <a:spLocks noChangeArrowheads="1"/>
          </p:cNvSpPr>
          <p:nvPr/>
        </p:nvSpPr>
        <p:spPr bwMode="auto">
          <a:xfrm>
            <a:off x="3352800" y="4806950"/>
            <a:ext cx="2447925" cy="719138"/>
          </a:xfrm>
          <a:prstGeom prst="flowChartAlternateProcess">
            <a:avLst/>
          </a:prstGeom>
          <a:solidFill>
            <a:srgbClr val="FF0000"/>
          </a:solidFill>
          <a:ln w="28575">
            <a:solidFill>
              <a:schemeClr val="tx1"/>
            </a:solidFill>
            <a:round/>
            <a:headEnd/>
            <a:tailEnd/>
          </a:ln>
          <a:effectLst>
            <a:outerShdw blurRad="50800" dist="38100" dir="2700000" algn="tl" rotWithShape="0">
              <a:srgbClr val="000000">
                <a:alpha val="39999"/>
              </a:srgbClr>
            </a:outerShdw>
          </a:effectLst>
        </p:spPr>
        <p:txBody>
          <a:bodyPr anchor="ctr"/>
          <a:lstStyle/>
          <a:p>
            <a:pPr algn="ctr">
              <a:defRPr/>
            </a:pPr>
            <a:r>
              <a:rPr lang="de-CH" sz="1400" b="1" dirty="0" err="1">
                <a:solidFill>
                  <a:srgbClr val="FFFFFF"/>
                </a:solidFill>
                <a:ea typeface="+mn-ea"/>
                <a:cs typeface="+mn-cs"/>
              </a:rPr>
              <a:t>site</a:t>
            </a:r>
            <a:r>
              <a:rPr lang="de-CH" sz="1400" b="1" dirty="0">
                <a:solidFill>
                  <a:srgbClr val="FFFFFF"/>
                </a:solidFill>
                <a:ea typeface="+mn-ea"/>
                <a:cs typeface="+mn-cs"/>
              </a:rPr>
              <a:t> </a:t>
            </a:r>
            <a:r>
              <a:rPr lang="de-CH" sz="1400" b="1" dirty="0" err="1">
                <a:solidFill>
                  <a:srgbClr val="FFFFFF"/>
                </a:solidFill>
                <a:ea typeface="+mn-ea"/>
                <a:cs typeface="+mn-cs"/>
              </a:rPr>
              <a:t>requesting</a:t>
            </a:r>
            <a:r>
              <a:rPr lang="de-CH" sz="1400" b="1" dirty="0">
                <a:solidFill>
                  <a:srgbClr val="FFFFFF"/>
                </a:solidFill>
                <a:ea typeface="+mn-ea"/>
                <a:cs typeface="+mn-cs"/>
              </a:rPr>
              <a:t> a </a:t>
            </a:r>
            <a:r>
              <a:rPr lang="de-CH" sz="1400" b="1" dirty="0" err="1">
                <a:solidFill>
                  <a:srgbClr val="FFFFFF"/>
                </a:solidFill>
                <a:ea typeface="+mn-ea"/>
                <a:cs typeface="+mn-cs"/>
              </a:rPr>
              <a:t>remediation</a:t>
            </a:r>
            <a:r>
              <a:rPr lang="de-CH" sz="1400" b="1" dirty="0">
                <a:solidFill>
                  <a:srgbClr val="FFFFFF"/>
                </a:solidFill>
                <a:ea typeface="+mn-ea"/>
                <a:cs typeface="+mn-cs"/>
              </a:rPr>
              <a:t> (</a:t>
            </a:r>
            <a:r>
              <a:rPr lang="de-CH" sz="1400" b="1" dirty="0" err="1">
                <a:solidFill>
                  <a:srgbClr val="FFFFFF"/>
                </a:solidFill>
                <a:ea typeface="+mn-ea"/>
                <a:cs typeface="+mn-cs"/>
              </a:rPr>
              <a:t>contaminated</a:t>
            </a:r>
            <a:r>
              <a:rPr lang="de-CH" sz="1400" b="1" dirty="0">
                <a:solidFill>
                  <a:srgbClr val="FFFFFF"/>
                </a:solidFill>
                <a:ea typeface="+mn-ea"/>
                <a:cs typeface="+mn-cs"/>
              </a:rPr>
              <a:t>)</a:t>
            </a:r>
          </a:p>
        </p:txBody>
      </p:sp>
      <p:cxnSp>
        <p:nvCxnSpPr>
          <p:cNvPr id="26636" name="Gerade Verbindung mit Pfeil 35"/>
          <p:cNvCxnSpPr>
            <a:cxnSpLocks noChangeShapeType="1"/>
            <a:stCxn id="26625" idx="2"/>
            <a:endCxn id="26626" idx="0"/>
          </p:cNvCxnSpPr>
          <p:nvPr/>
        </p:nvCxnSpPr>
        <p:spPr bwMode="auto">
          <a:xfrm>
            <a:off x="4572000" y="981075"/>
            <a:ext cx="0" cy="269875"/>
          </a:xfrm>
          <a:prstGeom prst="straightConnector1">
            <a:avLst/>
          </a:prstGeom>
          <a:noFill/>
          <a:ln w="19050">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26637" name="Gerade Verbindung mit Pfeil 36"/>
          <p:cNvCxnSpPr>
            <a:cxnSpLocks noChangeShapeType="1"/>
            <a:stCxn id="26626" idx="3"/>
            <a:endCxn id="34" idx="1"/>
          </p:cNvCxnSpPr>
          <p:nvPr/>
        </p:nvCxnSpPr>
        <p:spPr bwMode="auto">
          <a:xfrm flipV="1">
            <a:off x="5795963" y="1782763"/>
            <a:ext cx="720725" cy="7937"/>
          </a:xfrm>
          <a:prstGeom prst="straightConnector1">
            <a:avLst/>
          </a:prstGeom>
          <a:noFill/>
          <a:ln w="19050">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26638" name="Gerade Verbindung mit Pfeil 39"/>
          <p:cNvCxnSpPr>
            <a:cxnSpLocks noChangeShapeType="1"/>
            <a:stCxn id="26628" idx="3"/>
            <a:endCxn id="35" idx="1"/>
          </p:cNvCxnSpPr>
          <p:nvPr/>
        </p:nvCxnSpPr>
        <p:spPr bwMode="auto">
          <a:xfrm>
            <a:off x="5834063" y="4257675"/>
            <a:ext cx="682625" cy="0"/>
          </a:xfrm>
          <a:prstGeom prst="straightConnector1">
            <a:avLst/>
          </a:prstGeom>
          <a:noFill/>
          <a:ln w="19050">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26639" name="Gerade Verbindung mit Pfeil 45"/>
          <p:cNvCxnSpPr>
            <a:cxnSpLocks noChangeShapeType="1"/>
            <a:stCxn id="26626" idx="2"/>
            <a:endCxn id="36" idx="0"/>
          </p:cNvCxnSpPr>
          <p:nvPr/>
        </p:nvCxnSpPr>
        <p:spPr bwMode="auto">
          <a:xfrm>
            <a:off x="4572000" y="2330450"/>
            <a:ext cx="0" cy="234950"/>
          </a:xfrm>
          <a:prstGeom prst="straightConnector1">
            <a:avLst/>
          </a:prstGeom>
          <a:noFill/>
          <a:ln w="19050">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26640" name="Gerade Verbindung mit Pfeil 48"/>
          <p:cNvCxnSpPr>
            <a:cxnSpLocks noChangeShapeType="1"/>
            <a:stCxn id="36" idx="2"/>
            <a:endCxn id="30" idx="0"/>
          </p:cNvCxnSpPr>
          <p:nvPr/>
        </p:nvCxnSpPr>
        <p:spPr bwMode="auto">
          <a:xfrm>
            <a:off x="4572000" y="3070225"/>
            <a:ext cx="0" cy="215900"/>
          </a:xfrm>
          <a:prstGeom prst="straightConnector1">
            <a:avLst/>
          </a:prstGeom>
          <a:noFill/>
          <a:ln w="19050">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26641" name="Gerade Verbindung mit Pfeil 51"/>
          <p:cNvCxnSpPr>
            <a:cxnSpLocks noChangeShapeType="1"/>
            <a:stCxn id="30" idx="2"/>
            <a:endCxn id="26628" idx="0"/>
          </p:cNvCxnSpPr>
          <p:nvPr/>
        </p:nvCxnSpPr>
        <p:spPr bwMode="auto">
          <a:xfrm>
            <a:off x="4572000" y="3646488"/>
            <a:ext cx="1588" cy="215900"/>
          </a:xfrm>
          <a:prstGeom prst="straightConnector1">
            <a:avLst/>
          </a:prstGeom>
          <a:noFill/>
          <a:ln w="19050">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26642" name="Gerade Verbindung mit Pfeil 54"/>
          <p:cNvCxnSpPr>
            <a:cxnSpLocks noChangeShapeType="1"/>
            <a:stCxn id="26628" idx="1"/>
            <a:endCxn id="37" idx="3"/>
          </p:cNvCxnSpPr>
          <p:nvPr/>
        </p:nvCxnSpPr>
        <p:spPr bwMode="auto">
          <a:xfrm flipH="1">
            <a:off x="2843213" y="4257675"/>
            <a:ext cx="471487" cy="0"/>
          </a:xfrm>
          <a:prstGeom prst="straightConnector1">
            <a:avLst/>
          </a:prstGeom>
          <a:noFill/>
          <a:ln w="19050">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26643" name="Gerade Verbindung mit Pfeil 57"/>
          <p:cNvCxnSpPr>
            <a:cxnSpLocks noChangeShapeType="1"/>
            <a:stCxn id="26628" idx="2"/>
            <a:endCxn id="38" idx="0"/>
          </p:cNvCxnSpPr>
          <p:nvPr/>
        </p:nvCxnSpPr>
        <p:spPr bwMode="auto">
          <a:xfrm>
            <a:off x="4575175" y="4654550"/>
            <a:ext cx="1588" cy="152400"/>
          </a:xfrm>
          <a:prstGeom prst="straightConnector1">
            <a:avLst/>
          </a:prstGeom>
          <a:noFill/>
          <a:ln w="19050">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26644" name="Gerade Verbindung mit Pfeil 60"/>
          <p:cNvCxnSpPr>
            <a:cxnSpLocks noChangeShapeType="1"/>
            <a:stCxn id="37" idx="2"/>
            <a:endCxn id="33" idx="0"/>
          </p:cNvCxnSpPr>
          <p:nvPr/>
        </p:nvCxnSpPr>
        <p:spPr bwMode="auto">
          <a:xfrm>
            <a:off x="1619250" y="4510088"/>
            <a:ext cx="0" cy="287337"/>
          </a:xfrm>
          <a:prstGeom prst="straightConnector1">
            <a:avLst/>
          </a:prstGeom>
          <a:noFill/>
          <a:ln w="19050">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26645" name="Gerade Verbindung mit Pfeil 63"/>
          <p:cNvCxnSpPr>
            <a:cxnSpLocks noChangeShapeType="1"/>
            <a:stCxn id="38" idx="2"/>
            <a:endCxn id="32" idx="0"/>
          </p:cNvCxnSpPr>
          <p:nvPr/>
        </p:nvCxnSpPr>
        <p:spPr bwMode="auto">
          <a:xfrm>
            <a:off x="4576763" y="5526088"/>
            <a:ext cx="0" cy="206375"/>
          </a:xfrm>
          <a:prstGeom prst="straightConnector1">
            <a:avLst/>
          </a:prstGeom>
          <a:noFill/>
          <a:ln w="19050">
            <a:solidFill>
              <a:schemeClr val="tx1"/>
            </a:solidFill>
            <a:round/>
            <a:headEnd/>
            <a:tailEnd type="arrow" w="med" len="med"/>
          </a:ln>
          <a:extLst>
            <a:ext uri="{909E8E84-426E-40dd-AFC4-6F175D3DCCD1}">
              <a14:hiddenFill xmlns="" xmlns:a14="http://schemas.microsoft.com/office/drawing/2010/main">
                <a:noFill/>
              </a14:hiddenFill>
            </a:ext>
          </a:extLst>
        </p:spPr>
      </p:cxnSp>
      <p:sp>
        <p:nvSpPr>
          <p:cNvPr id="26646" name="Textfeld 72"/>
          <p:cNvSpPr txBox="1">
            <a:spLocks noChangeArrowheads="1"/>
          </p:cNvSpPr>
          <p:nvPr/>
        </p:nvSpPr>
        <p:spPr bwMode="auto">
          <a:xfrm>
            <a:off x="5927725" y="1485900"/>
            <a:ext cx="403225"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de-CH" sz="1400" b="1"/>
              <a:t>no</a:t>
            </a:r>
          </a:p>
        </p:txBody>
      </p:sp>
      <p:sp>
        <p:nvSpPr>
          <p:cNvPr id="26647" name="Textfeld 73"/>
          <p:cNvSpPr txBox="1">
            <a:spLocks noChangeArrowheads="1"/>
          </p:cNvSpPr>
          <p:nvPr/>
        </p:nvSpPr>
        <p:spPr bwMode="auto">
          <a:xfrm>
            <a:off x="4591050" y="2278063"/>
            <a:ext cx="485775"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de-CH" sz="1400" b="1"/>
              <a:t>yes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el 7"/>
          <p:cNvSpPr>
            <a:spLocks noGrp="1"/>
          </p:cNvSpPr>
          <p:nvPr>
            <p:ph type="title"/>
          </p:nvPr>
        </p:nvSpPr>
        <p:spPr/>
        <p:txBody>
          <a:bodyPr/>
          <a:lstStyle/>
          <a:p>
            <a:r>
              <a:rPr lang="de-CH">
                <a:latin typeface="Arial" charset="0"/>
              </a:rPr>
              <a:t>2. </a:t>
            </a:r>
            <a:r>
              <a:rPr lang="en-US">
                <a:latin typeface="Arial" charset="0"/>
              </a:rPr>
              <a:t>Statistics of the pollutes sites</a:t>
            </a:r>
            <a:endParaRPr lang="de-DE">
              <a:latin typeface="Arial" charset="0"/>
            </a:endParaRPr>
          </a:p>
        </p:txBody>
      </p:sp>
      <p:sp>
        <p:nvSpPr>
          <p:cNvPr id="36866" name="Textfeld 5"/>
          <p:cNvSpPr txBox="1">
            <a:spLocks noChangeArrowheads="1"/>
          </p:cNvSpPr>
          <p:nvPr/>
        </p:nvSpPr>
        <p:spPr bwMode="auto">
          <a:xfrm>
            <a:off x="3059113" y="1412875"/>
            <a:ext cx="2736850" cy="46196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de-DE" b="1"/>
          </a:p>
        </p:txBody>
      </p:sp>
      <p:sp>
        <p:nvSpPr>
          <p:cNvPr id="36868" name="Textfeld 3"/>
          <p:cNvSpPr txBox="1">
            <a:spLocks noChangeArrowheads="1"/>
          </p:cNvSpPr>
          <p:nvPr/>
        </p:nvSpPr>
        <p:spPr bwMode="auto">
          <a:xfrm>
            <a:off x="755650" y="1412875"/>
            <a:ext cx="5834063" cy="83026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b="1"/>
              <a:t>The status of the polluted sites corresponding to the CSO</a:t>
            </a:r>
          </a:p>
        </p:txBody>
      </p:sp>
      <p:pic>
        <p:nvPicPr>
          <p:cNvPr id="3687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363" y="2565400"/>
            <a:ext cx="3952875" cy="280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feld 7"/>
          <p:cNvSpPr txBox="1"/>
          <p:nvPr/>
        </p:nvSpPr>
        <p:spPr>
          <a:xfrm>
            <a:off x="5292725" y="2708275"/>
            <a:ext cx="3311525" cy="2360613"/>
          </a:xfrm>
          <a:prstGeom prst="rect">
            <a:avLst/>
          </a:prstGeom>
          <a:solidFill>
            <a:schemeClr val="bg1"/>
          </a:solidFill>
        </p:spPr>
        <p:txBody>
          <a:bodyPr>
            <a:spAutoFit/>
          </a:bodyPr>
          <a:lstStyle/>
          <a:p>
            <a:pPr>
              <a:defRPr/>
            </a:pPr>
            <a:r>
              <a:rPr lang="en-GB" sz="1300" dirty="0">
                <a:ea typeface="+mn-ea"/>
                <a:cs typeface="+mn-cs"/>
              </a:rPr>
              <a:t>No harmful effect or nuisances are to be expected</a:t>
            </a:r>
          </a:p>
          <a:p>
            <a:pPr>
              <a:defRPr/>
            </a:pPr>
            <a:endParaRPr lang="en-GB" sz="1100" dirty="0">
              <a:ea typeface="+mn-ea"/>
              <a:cs typeface="+mn-cs"/>
            </a:endParaRPr>
          </a:p>
          <a:p>
            <a:pPr>
              <a:defRPr/>
            </a:pPr>
            <a:r>
              <a:rPr lang="en-GB" sz="1300" dirty="0">
                <a:ea typeface="+mn-ea"/>
                <a:cs typeface="+mn-cs"/>
              </a:rPr>
              <a:t>In need of neither monitoring nor remediation</a:t>
            </a:r>
          </a:p>
          <a:p>
            <a:pPr>
              <a:defRPr/>
            </a:pPr>
            <a:endParaRPr lang="en-GB" sz="700" dirty="0">
              <a:ea typeface="+mn-ea"/>
              <a:cs typeface="+mn-cs"/>
            </a:endParaRPr>
          </a:p>
          <a:p>
            <a:pPr>
              <a:defRPr/>
            </a:pPr>
            <a:r>
              <a:rPr lang="en-GB" sz="1300" dirty="0">
                <a:ea typeface="+mn-ea"/>
                <a:cs typeface="+mn-cs"/>
              </a:rPr>
              <a:t>Requiring an investigation</a:t>
            </a:r>
          </a:p>
          <a:p>
            <a:pPr>
              <a:defRPr/>
            </a:pPr>
            <a:endParaRPr lang="en-GB" sz="1300" dirty="0">
              <a:ea typeface="+mn-ea"/>
              <a:cs typeface="+mn-cs"/>
            </a:endParaRPr>
          </a:p>
          <a:p>
            <a:pPr>
              <a:defRPr/>
            </a:pPr>
            <a:r>
              <a:rPr lang="en-GB" sz="1300" dirty="0">
                <a:ea typeface="+mn-ea"/>
                <a:cs typeface="+mn-cs"/>
              </a:rPr>
              <a:t>In need of monitoring</a:t>
            </a:r>
          </a:p>
          <a:p>
            <a:pPr>
              <a:defRPr/>
            </a:pPr>
            <a:endParaRPr lang="en-GB" sz="1300" dirty="0">
              <a:ea typeface="+mn-ea"/>
              <a:cs typeface="+mn-cs"/>
            </a:endParaRPr>
          </a:p>
          <a:p>
            <a:pPr>
              <a:defRPr/>
            </a:pPr>
            <a:r>
              <a:rPr lang="en-GB" sz="1300" dirty="0">
                <a:ea typeface="+mn-ea"/>
                <a:cs typeface="+mn-cs"/>
              </a:rPr>
              <a:t>In need of remediation</a:t>
            </a:r>
          </a:p>
          <a:p>
            <a:pPr>
              <a:defRPr/>
            </a:pPr>
            <a:endParaRPr lang="en-GB" sz="1240" dirty="0">
              <a:ea typeface="+mn-ea"/>
              <a:cs typeface="+mn-cs"/>
            </a:endParaRPr>
          </a:p>
        </p:txBody>
      </p:sp>
      <p:pic>
        <p:nvPicPr>
          <p:cNvPr id="10" name="Grafik 9"/>
          <p:cNvPicPr>
            <a:picLocks noChangeAspect="1"/>
          </p:cNvPicPr>
          <p:nvPr/>
        </p:nvPicPr>
        <p:blipFill>
          <a:blip r:embed="rId4"/>
          <a:stretch>
            <a:fillRect/>
          </a:stretch>
        </p:blipFill>
        <p:spPr>
          <a:xfrm>
            <a:off x="700882" y="2243138"/>
            <a:ext cx="4436745" cy="4066182"/>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el 1"/>
          <p:cNvSpPr>
            <a:spLocks noGrp="1"/>
          </p:cNvSpPr>
          <p:nvPr>
            <p:ph type="title"/>
          </p:nvPr>
        </p:nvSpPr>
        <p:spPr/>
        <p:txBody>
          <a:bodyPr/>
          <a:lstStyle/>
          <a:p>
            <a:pPr eaLnBrk="1" hangingPunct="1"/>
            <a:r>
              <a:rPr lang="en-US">
                <a:latin typeface="Arial" charset="0"/>
              </a:rPr>
              <a:t>3 Costs</a:t>
            </a:r>
          </a:p>
        </p:txBody>
      </p:sp>
      <p:pic>
        <p:nvPicPr>
          <p:cNvPr id="40962" name="Picture 2" descr="http://www.bafu.admin.ch/php/modules/mediamanager/sendobject.php?lang=en&amp;image=NHzLpZeg7t,lnp6I0NTU042l2Z6ln1ad1IZn4Z2qZpnO2Yuq2Z6gpJCDeH18gGym162bpYbqjKaype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362575" y="836613"/>
            <a:ext cx="3602038" cy="2214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63" name="Rectangle 302"/>
          <p:cNvSpPr>
            <a:spLocks noChangeArrowheads="1"/>
          </p:cNvSpPr>
          <p:nvPr/>
        </p:nvSpPr>
        <p:spPr bwMode="auto">
          <a:xfrm>
            <a:off x="6156325" y="3141663"/>
            <a:ext cx="2808288" cy="3167062"/>
          </a:xfrm>
          <a:prstGeom prst="rect">
            <a:avLst/>
          </a:prstGeom>
          <a:solidFill>
            <a:srgbClr val="ED181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de-DE"/>
          </a:p>
        </p:txBody>
      </p:sp>
      <p:sp>
        <p:nvSpPr>
          <p:cNvPr id="63493" name="Rectangle 254"/>
          <p:cNvSpPr>
            <a:spLocks noChangeArrowheads="1"/>
          </p:cNvSpPr>
          <p:nvPr/>
        </p:nvSpPr>
        <p:spPr bwMode="auto">
          <a:xfrm>
            <a:off x="6410325" y="3898900"/>
            <a:ext cx="2032000" cy="2266950"/>
          </a:xfrm>
          <a:prstGeom prst="rect">
            <a:avLst/>
          </a:prstGeom>
          <a:solidFill>
            <a:schemeClr val="folHlink"/>
          </a:solidFill>
          <a:ln w="12700">
            <a:solidFill>
              <a:schemeClr val="accent1"/>
            </a:solidFill>
            <a:miter lim="800000"/>
            <a:headEnd/>
            <a:tailEnd/>
          </a:ln>
          <a:effectLst>
            <a:outerShdw blurRad="63500" dist="38099" dir="2700000" algn="ctr" rotWithShape="0">
              <a:schemeClr val="bg2">
                <a:alpha val="74998"/>
              </a:schemeClr>
            </a:outerShdw>
          </a:effectLst>
        </p:spPr>
        <p:txBody>
          <a:bodyPr wrap="none" anchor="ctr"/>
          <a:lstStyle/>
          <a:p>
            <a:pPr algn="ctr">
              <a:defRPr/>
            </a:pPr>
            <a:endParaRPr lang="en-GB" sz="2000" b="1">
              <a:cs typeface="+mn-cs"/>
            </a:endParaRPr>
          </a:p>
        </p:txBody>
      </p:sp>
      <p:sp>
        <p:nvSpPr>
          <p:cNvPr id="63494" name="Rectangle 289"/>
          <p:cNvSpPr>
            <a:spLocks noChangeArrowheads="1"/>
          </p:cNvSpPr>
          <p:nvPr/>
        </p:nvSpPr>
        <p:spPr bwMode="auto">
          <a:xfrm>
            <a:off x="250825" y="2276475"/>
            <a:ext cx="1512888" cy="533400"/>
          </a:xfrm>
          <a:prstGeom prst="rect">
            <a:avLst/>
          </a:prstGeom>
          <a:solidFill>
            <a:schemeClr val="accent1"/>
          </a:solidFill>
          <a:ln w="12700">
            <a:solidFill>
              <a:srgbClr val="FFFFFF"/>
            </a:solidFill>
            <a:miter lim="800000"/>
            <a:headEnd/>
            <a:tailEnd/>
          </a:ln>
          <a:effectLst>
            <a:outerShdw blurRad="63500" dist="38099" dir="2700000" algn="ctr" rotWithShape="0">
              <a:schemeClr val="bg2">
                <a:alpha val="74998"/>
              </a:schemeClr>
            </a:outerShdw>
          </a:effectLst>
        </p:spPr>
        <p:txBody>
          <a:bodyPr wrap="none" anchor="ctr"/>
          <a:lstStyle/>
          <a:p>
            <a:pPr algn="ctr">
              <a:defRPr/>
            </a:pPr>
            <a:r>
              <a:rPr lang="en-GB" sz="2000" b="1">
                <a:cs typeface="+mn-cs"/>
              </a:rPr>
              <a:t>register</a:t>
            </a:r>
          </a:p>
        </p:txBody>
      </p:sp>
      <p:sp>
        <p:nvSpPr>
          <p:cNvPr id="63495" name="Rectangle 290"/>
          <p:cNvSpPr>
            <a:spLocks noChangeArrowheads="1"/>
          </p:cNvSpPr>
          <p:nvPr/>
        </p:nvSpPr>
        <p:spPr bwMode="auto">
          <a:xfrm>
            <a:off x="1835150" y="2852738"/>
            <a:ext cx="2219325" cy="792162"/>
          </a:xfrm>
          <a:prstGeom prst="rect">
            <a:avLst/>
          </a:prstGeom>
          <a:solidFill>
            <a:schemeClr val="accent1"/>
          </a:solidFill>
          <a:ln w="12700">
            <a:solidFill>
              <a:srgbClr val="FFFFFF"/>
            </a:solidFill>
            <a:miter lim="800000"/>
            <a:headEnd/>
            <a:tailEnd/>
          </a:ln>
          <a:effectLst>
            <a:outerShdw blurRad="63500" dist="38099" dir="2700000" algn="ctr" rotWithShape="0">
              <a:schemeClr val="bg2">
                <a:alpha val="74998"/>
              </a:schemeClr>
            </a:outerShdw>
          </a:effectLst>
        </p:spPr>
        <p:txBody>
          <a:bodyPr wrap="none" anchor="ctr"/>
          <a:lstStyle/>
          <a:p>
            <a:pPr algn="ctr">
              <a:defRPr/>
            </a:pPr>
            <a:r>
              <a:rPr lang="en-GB" sz="2000" b="1">
                <a:cs typeface="+mn-cs"/>
              </a:rPr>
              <a:t>preliminary</a:t>
            </a:r>
          </a:p>
          <a:p>
            <a:pPr algn="ctr">
              <a:defRPr/>
            </a:pPr>
            <a:r>
              <a:rPr lang="en-GB" sz="2000" b="1">
                <a:cs typeface="+mn-cs"/>
              </a:rPr>
              <a:t>investigation</a:t>
            </a:r>
          </a:p>
        </p:txBody>
      </p:sp>
      <p:sp>
        <p:nvSpPr>
          <p:cNvPr id="63496" name="Rectangle 291"/>
          <p:cNvSpPr>
            <a:spLocks noChangeArrowheads="1"/>
          </p:cNvSpPr>
          <p:nvPr/>
        </p:nvSpPr>
        <p:spPr bwMode="auto">
          <a:xfrm>
            <a:off x="4140200" y="3284538"/>
            <a:ext cx="2592388" cy="649287"/>
          </a:xfrm>
          <a:prstGeom prst="rect">
            <a:avLst/>
          </a:prstGeom>
          <a:solidFill>
            <a:schemeClr val="accent1"/>
          </a:solidFill>
          <a:ln w="12700">
            <a:solidFill>
              <a:srgbClr val="FFFFFF"/>
            </a:solidFill>
            <a:miter lim="800000"/>
            <a:headEnd/>
            <a:tailEnd/>
          </a:ln>
          <a:effectLst>
            <a:outerShdw blurRad="63500" dist="38099" dir="2700000" algn="ctr" rotWithShape="0">
              <a:schemeClr val="bg2">
                <a:alpha val="74998"/>
              </a:schemeClr>
            </a:outerShdw>
          </a:effectLst>
        </p:spPr>
        <p:txBody>
          <a:bodyPr wrap="none" anchor="ctr"/>
          <a:lstStyle/>
          <a:p>
            <a:pPr algn="ctr">
              <a:defRPr/>
            </a:pPr>
            <a:r>
              <a:rPr lang="en-GB" sz="2000" b="1">
                <a:cs typeface="+mn-cs"/>
              </a:rPr>
              <a:t>detailed</a:t>
            </a:r>
          </a:p>
          <a:p>
            <a:pPr algn="ctr">
              <a:defRPr/>
            </a:pPr>
            <a:r>
              <a:rPr lang="en-GB" sz="2000" b="1">
                <a:cs typeface="+mn-cs"/>
              </a:rPr>
              <a:t>investigation</a:t>
            </a:r>
          </a:p>
        </p:txBody>
      </p:sp>
      <p:sp>
        <p:nvSpPr>
          <p:cNvPr id="63497" name="Rectangle 292"/>
          <p:cNvSpPr>
            <a:spLocks noChangeArrowheads="1"/>
          </p:cNvSpPr>
          <p:nvPr/>
        </p:nvSpPr>
        <p:spPr bwMode="auto">
          <a:xfrm>
            <a:off x="6400800" y="3886200"/>
            <a:ext cx="2057400" cy="533400"/>
          </a:xfrm>
          <a:prstGeom prst="rect">
            <a:avLst/>
          </a:prstGeom>
          <a:solidFill>
            <a:schemeClr val="accent1"/>
          </a:solidFill>
          <a:ln w="12700">
            <a:solidFill>
              <a:srgbClr val="FFFFFF"/>
            </a:solidFill>
            <a:miter lim="800000"/>
            <a:headEnd/>
            <a:tailEnd/>
          </a:ln>
          <a:effectLst>
            <a:outerShdw blurRad="63500" dist="38099" dir="2700000" algn="ctr" rotWithShape="0">
              <a:schemeClr val="bg2">
                <a:alpha val="74998"/>
              </a:schemeClr>
            </a:outerShdw>
          </a:effectLst>
        </p:spPr>
        <p:txBody>
          <a:bodyPr wrap="none" anchor="ctr"/>
          <a:lstStyle/>
          <a:p>
            <a:pPr algn="ctr">
              <a:defRPr/>
            </a:pPr>
            <a:r>
              <a:rPr lang="en-GB" sz="2000" b="1">
                <a:cs typeface="+mn-cs"/>
              </a:rPr>
              <a:t>remediation</a:t>
            </a:r>
          </a:p>
        </p:txBody>
      </p:sp>
      <p:sp>
        <p:nvSpPr>
          <p:cNvPr id="40969" name="Text Box 293"/>
          <p:cNvSpPr txBox="1">
            <a:spLocks noChangeArrowheads="1"/>
          </p:cNvSpPr>
          <p:nvPr/>
        </p:nvSpPr>
        <p:spPr bwMode="auto">
          <a:xfrm>
            <a:off x="106363" y="3933825"/>
            <a:ext cx="1862137" cy="1323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GB" sz="2000" b="1"/>
              <a:t>38’000</a:t>
            </a:r>
          </a:p>
          <a:p>
            <a:pPr algn="ctr"/>
            <a:r>
              <a:rPr lang="en-GB" sz="2000" b="1"/>
              <a:t>polluted sites</a:t>
            </a:r>
          </a:p>
          <a:p>
            <a:pPr algn="ctr"/>
            <a:r>
              <a:rPr lang="en-GB" sz="2000" b="1"/>
              <a:t>x Fr. 1’000.-</a:t>
            </a:r>
          </a:p>
          <a:p>
            <a:pPr algn="ctr"/>
            <a:r>
              <a:rPr lang="en-GB" sz="2000" b="1"/>
              <a:t>~ Fr. 38 Mio.</a:t>
            </a:r>
          </a:p>
        </p:txBody>
      </p:sp>
      <p:sp>
        <p:nvSpPr>
          <p:cNvPr id="40970" name="Text Box 294"/>
          <p:cNvSpPr txBox="1">
            <a:spLocks noChangeArrowheads="1"/>
          </p:cNvSpPr>
          <p:nvPr/>
        </p:nvSpPr>
        <p:spPr bwMode="auto">
          <a:xfrm>
            <a:off x="2025650" y="3933825"/>
            <a:ext cx="1908175" cy="1323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GB" sz="2000" b="1"/>
              <a:t>13’000</a:t>
            </a:r>
          </a:p>
          <a:p>
            <a:pPr algn="ctr"/>
            <a:r>
              <a:rPr lang="en-GB" sz="2000" b="1"/>
              <a:t>Investigations</a:t>
            </a:r>
          </a:p>
          <a:p>
            <a:pPr algn="ctr"/>
            <a:r>
              <a:rPr lang="en-GB" sz="2000" b="1"/>
              <a:t>x Fr. 30’000.-</a:t>
            </a:r>
          </a:p>
          <a:p>
            <a:pPr algn="ctr"/>
            <a:r>
              <a:rPr lang="en-GB" sz="2000" b="1"/>
              <a:t>~ Fr. 400 Mio.</a:t>
            </a:r>
          </a:p>
        </p:txBody>
      </p:sp>
      <p:sp>
        <p:nvSpPr>
          <p:cNvPr id="40971" name="Text Box 295"/>
          <p:cNvSpPr txBox="1">
            <a:spLocks noChangeArrowheads="1"/>
          </p:cNvSpPr>
          <p:nvPr/>
        </p:nvSpPr>
        <p:spPr bwMode="auto">
          <a:xfrm>
            <a:off x="4279900" y="3933825"/>
            <a:ext cx="1863725" cy="1631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GB" sz="2000" b="1"/>
              <a:t>3’700</a:t>
            </a:r>
          </a:p>
          <a:p>
            <a:pPr algn="ctr"/>
            <a:r>
              <a:rPr lang="en-GB" sz="2000" b="1"/>
              <a:t>detailed</a:t>
            </a:r>
          </a:p>
          <a:p>
            <a:pPr algn="ctr"/>
            <a:r>
              <a:rPr lang="en-GB" sz="2000" b="1"/>
              <a:t>investigation</a:t>
            </a:r>
          </a:p>
          <a:p>
            <a:pPr algn="ctr"/>
            <a:r>
              <a:rPr lang="en-GB" sz="2000" b="1"/>
              <a:t>x Fr. 150’000.-</a:t>
            </a:r>
          </a:p>
          <a:p>
            <a:pPr algn="ctr"/>
            <a:r>
              <a:rPr lang="en-GB" sz="2000" b="1"/>
              <a:t>~ Fr. 550 Mio.</a:t>
            </a:r>
          </a:p>
        </p:txBody>
      </p:sp>
      <p:sp>
        <p:nvSpPr>
          <p:cNvPr id="40972" name="Text Box 296"/>
          <p:cNvSpPr txBox="1">
            <a:spLocks noChangeArrowheads="1"/>
          </p:cNvSpPr>
          <p:nvPr/>
        </p:nvSpPr>
        <p:spPr bwMode="auto">
          <a:xfrm>
            <a:off x="6456363" y="4581525"/>
            <a:ext cx="2011362" cy="1323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GB" sz="2000" b="1"/>
              <a:t>4’000</a:t>
            </a:r>
          </a:p>
          <a:p>
            <a:pPr algn="ctr"/>
            <a:r>
              <a:rPr lang="en-GB" sz="2000" b="1"/>
              <a:t>remediations</a:t>
            </a:r>
          </a:p>
          <a:p>
            <a:pPr algn="ctr"/>
            <a:r>
              <a:rPr lang="en-GB" sz="2000" b="1"/>
              <a:t>x Fr. 1 Mio.</a:t>
            </a:r>
          </a:p>
          <a:p>
            <a:pPr algn="ctr"/>
            <a:r>
              <a:rPr lang="en-GB" sz="2000" b="1"/>
              <a:t>~ Fr. 4’000 Mio.</a:t>
            </a:r>
          </a:p>
        </p:txBody>
      </p:sp>
      <p:sp>
        <p:nvSpPr>
          <p:cNvPr id="40973" name="Text Box 297"/>
          <p:cNvSpPr txBox="1">
            <a:spLocks noChangeArrowheads="1"/>
          </p:cNvSpPr>
          <p:nvPr/>
        </p:nvSpPr>
        <p:spPr bwMode="auto">
          <a:xfrm rot="-5400000">
            <a:off x="7709693" y="4856957"/>
            <a:ext cx="1897063" cy="400050"/>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2000" b="1"/>
              <a:t>= Fr. 5 billions</a:t>
            </a:r>
          </a:p>
        </p:txBody>
      </p:sp>
      <p:sp>
        <p:nvSpPr>
          <p:cNvPr id="40974" name="Line 299"/>
          <p:cNvSpPr>
            <a:spLocks noChangeShapeType="1"/>
          </p:cNvSpPr>
          <p:nvPr/>
        </p:nvSpPr>
        <p:spPr bwMode="auto">
          <a:xfrm>
            <a:off x="7380288" y="3068638"/>
            <a:ext cx="0" cy="820737"/>
          </a:xfrm>
          <a:prstGeom prst="line">
            <a:avLst/>
          </a:prstGeom>
          <a:noFill/>
          <a:ln w="76200">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de-DE"/>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el 1"/>
          <p:cNvSpPr>
            <a:spLocks noGrp="1"/>
          </p:cNvSpPr>
          <p:nvPr>
            <p:ph type="title"/>
          </p:nvPr>
        </p:nvSpPr>
        <p:spPr/>
        <p:txBody>
          <a:bodyPr/>
          <a:lstStyle/>
          <a:p>
            <a:pPr eaLnBrk="1" hangingPunct="1"/>
            <a:r>
              <a:rPr lang="en-US">
                <a:latin typeface="Arial" charset="0"/>
              </a:rPr>
              <a:t>3. Responsabilities</a:t>
            </a:r>
          </a:p>
        </p:txBody>
      </p:sp>
      <p:sp>
        <p:nvSpPr>
          <p:cNvPr id="3" name="Inhaltsplatzhalter 2"/>
          <p:cNvSpPr>
            <a:spLocks noGrp="1"/>
          </p:cNvSpPr>
          <p:nvPr>
            <p:ph idx="1"/>
          </p:nvPr>
        </p:nvSpPr>
        <p:spPr>
          <a:xfrm>
            <a:off x="1285875" y="1412875"/>
            <a:ext cx="7472363" cy="4392613"/>
          </a:xfrm>
        </p:spPr>
        <p:txBody>
          <a:bodyPr/>
          <a:lstStyle/>
          <a:p>
            <a:pPr marL="0" indent="0" eaLnBrk="1" hangingPunct="1">
              <a:buFontTx/>
              <a:buNone/>
              <a:defRPr/>
            </a:pPr>
            <a:r>
              <a:rPr lang="en-US" sz="2000" dirty="0">
                <a:ea typeface="+mn-ea"/>
                <a:cs typeface="+mn-cs"/>
              </a:rPr>
              <a:t>Who has </a:t>
            </a:r>
            <a:r>
              <a:rPr lang="en-US" sz="2000" b="1" u="sng" dirty="0">
                <a:ea typeface="+mn-ea"/>
                <a:cs typeface="+mn-cs"/>
              </a:rPr>
              <a:t>to take action </a:t>
            </a:r>
            <a:r>
              <a:rPr lang="en-US" sz="2000" dirty="0">
                <a:ea typeface="+mn-ea"/>
                <a:cs typeface="+mn-cs"/>
              </a:rPr>
              <a:t>(investigations, monitoring, remediation, aftercare)?</a:t>
            </a:r>
          </a:p>
          <a:p>
            <a:pPr marL="361950" indent="-361950" eaLnBrk="1" hangingPunct="1">
              <a:defRPr/>
            </a:pPr>
            <a:r>
              <a:rPr lang="en-US" sz="2000" dirty="0">
                <a:ea typeface="+mn-ea"/>
                <a:cs typeface="+mn-cs"/>
              </a:rPr>
              <a:t>To take and </a:t>
            </a:r>
            <a:r>
              <a:rPr lang="en-US" sz="2000" dirty="0" err="1">
                <a:ea typeface="+mn-ea"/>
                <a:cs typeface="+mn-cs"/>
              </a:rPr>
              <a:t>performe</a:t>
            </a:r>
            <a:r>
              <a:rPr lang="en-US" sz="2000" dirty="0">
                <a:ea typeface="+mn-ea"/>
                <a:cs typeface="+mn-cs"/>
              </a:rPr>
              <a:t> the measures is fundamentally the concern of </a:t>
            </a:r>
            <a:r>
              <a:rPr lang="en-US" sz="2000" b="1" u="sng" dirty="0">
                <a:ea typeface="+mn-ea"/>
                <a:cs typeface="+mn-cs"/>
              </a:rPr>
              <a:t>the owner </a:t>
            </a:r>
            <a:r>
              <a:rPr lang="en-US" sz="2000" dirty="0">
                <a:ea typeface="+mn-ea"/>
                <a:cs typeface="+mn-cs"/>
              </a:rPr>
              <a:t>of the site</a:t>
            </a:r>
          </a:p>
          <a:p>
            <a:pPr marL="361950" indent="-361950" eaLnBrk="1" hangingPunct="1">
              <a:defRPr/>
            </a:pPr>
            <a:endParaRPr lang="en-US" sz="2000" dirty="0">
              <a:ea typeface="+mn-ea"/>
              <a:cs typeface="+mn-cs"/>
            </a:endParaRPr>
          </a:p>
          <a:p>
            <a:pPr marL="361950" indent="-361950" eaLnBrk="1" hangingPunct="1">
              <a:buFontTx/>
              <a:buNone/>
              <a:defRPr/>
            </a:pPr>
            <a:r>
              <a:rPr lang="en-US" sz="2000" dirty="0">
                <a:ea typeface="+mn-ea"/>
                <a:cs typeface="+mn-cs"/>
              </a:rPr>
              <a:t>Who has </a:t>
            </a:r>
            <a:r>
              <a:rPr lang="en-US" sz="2000" b="1" u="sng" dirty="0">
                <a:ea typeface="+mn-ea"/>
                <a:cs typeface="+mn-cs"/>
              </a:rPr>
              <a:t>to pay </a:t>
            </a:r>
            <a:r>
              <a:rPr lang="en-US" sz="2000" dirty="0">
                <a:ea typeface="+mn-ea"/>
                <a:cs typeface="+mn-cs"/>
              </a:rPr>
              <a:t>the measures?</a:t>
            </a:r>
          </a:p>
          <a:p>
            <a:pPr marL="361950" indent="-361950" eaLnBrk="1" hangingPunct="1">
              <a:defRPr/>
            </a:pPr>
            <a:r>
              <a:rPr lang="en-US" sz="2000" b="1" u="sng" dirty="0">
                <a:ea typeface="+mn-ea"/>
                <a:cs typeface="+mn-cs"/>
              </a:rPr>
              <a:t>The polluter </a:t>
            </a:r>
            <a:r>
              <a:rPr lang="en-US" sz="2000" dirty="0">
                <a:ea typeface="+mn-ea"/>
                <a:cs typeface="+mn-cs"/>
              </a:rPr>
              <a:t>is the party who caused the pollution of the site through his/her actions or through the actions of a third party acting on his/her behalf.</a:t>
            </a:r>
          </a:p>
          <a:p>
            <a:pPr marL="361950" indent="-361950" eaLnBrk="1" hangingPunct="1">
              <a:defRPr/>
            </a:pPr>
            <a:r>
              <a:rPr lang="en-US" sz="2000" b="1" u="sng" dirty="0">
                <a:ea typeface="+mn-ea"/>
                <a:cs typeface="+mn-cs"/>
              </a:rPr>
              <a:t>The owner </a:t>
            </a:r>
            <a:r>
              <a:rPr lang="en-US" sz="2000" dirty="0">
                <a:ea typeface="+mn-ea"/>
                <a:cs typeface="+mn-cs"/>
              </a:rPr>
              <a:t>is the party exercising legal or actual control over the polluted site which contravenes the regulations. In the contaminated site sector, this is the owner (actual owner, leaseholder, tenant, agent) of the site.</a:t>
            </a:r>
          </a:p>
          <a:p>
            <a:pPr marL="361950" indent="-361950" eaLnBrk="1" hangingPunct="1">
              <a:defRPr/>
            </a:pPr>
            <a:endParaRPr lang="en-US" sz="2000" dirty="0">
              <a:ea typeface="+mn-ea"/>
              <a:cs typeface="+mn-cs"/>
            </a:endParaRPr>
          </a:p>
          <a:p>
            <a:pPr marL="361950" indent="-361950" eaLnBrk="1" hangingPunct="1">
              <a:defRPr/>
            </a:pPr>
            <a:endParaRPr lang="en-US" sz="2000" dirty="0">
              <a:ea typeface="+mn-ea"/>
              <a:cs typeface="+mn-cs"/>
            </a:endParaRPr>
          </a:p>
          <a:p>
            <a:pPr eaLnBrk="1" hangingPunct="1">
              <a:buFontTx/>
              <a:buNone/>
              <a:defRPr/>
            </a:pPr>
            <a:endParaRPr lang="en-US" sz="2000" dirty="0">
              <a:ea typeface="+mn-ea"/>
              <a:cs typeface="+mn-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el 1"/>
          <p:cNvSpPr>
            <a:spLocks noGrp="1"/>
          </p:cNvSpPr>
          <p:nvPr>
            <p:ph type="title"/>
          </p:nvPr>
        </p:nvSpPr>
        <p:spPr/>
        <p:txBody>
          <a:bodyPr/>
          <a:lstStyle/>
          <a:p>
            <a:r>
              <a:rPr lang="en-US">
                <a:latin typeface="Arial" charset="0"/>
              </a:rPr>
              <a:t>Switzerland</a:t>
            </a:r>
          </a:p>
        </p:txBody>
      </p:sp>
      <p:pic>
        <p:nvPicPr>
          <p:cNvPr id="7170" name="Grafik 3"/>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84213" y="1125538"/>
            <a:ext cx="7847012" cy="473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71" name="Grafik 5"/>
          <p:cNvPicPr>
            <a:picLocks noChangeAspect="1"/>
          </p:cNvPicPr>
          <p:nvPr/>
        </p:nvPicPr>
        <p:blipFill>
          <a:blip r:embed="rId4" cstate="email">
            <a:extLst>
              <a:ext uri="{28A0092B-C50C-407E-A947-70E740481C1C}">
                <a14:useLocalDpi xmlns:a14="http://schemas.microsoft.com/office/drawing/2010/main" val="0"/>
              </a:ext>
            </a:extLst>
          </a:blip>
          <a:srcRect l="2750" t="14563" r="2750" b="14563"/>
          <a:stretch>
            <a:fillRect/>
          </a:stretch>
        </p:blipFill>
        <p:spPr bwMode="auto">
          <a:xfrm>
            <a:off x="5508625" y="4292600"/>
            <a:ext cx="719138"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72" name="Grafik 6"/>
          <p:cNvPicPr>
            <a:picLocks noChangeAspect="1"/>
          </p:cNvPicPr>
          <p:nvPr/>
        </p:nvPicPr>
        <p:blipFill>
          <a:blip r:embed="rId5" cstate="email">
            <a:extLst>
              <a:ext uri="{28A0092B-C50C-407E-A947-70E740481C1C}">
                <a14:useLocalDpi xmlns:a14="http://schemas.microsoft.com/office/drawing/2010/main" val="0"/>
              </a:ext>
            </a:extLst>
          </a:blip>
          <a:srcRect l="6015" r="6015"/>
          <a:stretch>
            <a:fillRect/>
          </a:stretch>
        </p:blipFill>
        <p:spPr bwMode="auto">
          <a:xfrm>
            <a:off x="4818063" y="2355850"/>
            <a:ext cx="576262" cy="434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73" name="Grafik 4"/>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202238" y="2343150"/>
            <a:ext cx="612775"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74" name="Grafik 7"/>
          <p:cNvPicPr>
            <a:picLocks noChangeAspect="1"/>
          </p:cNvPicPr>
          <p:nvPr/>
        </p:nvPicPr>
        <p:blipFill>
          <a:blip r:embed="rId7" cstate="email">
            <a:extLst>
              <a:ext uri="{28A0092B-C50C-407E-A947-70E740481C1C}">
                <a14:useLocalDpi xmlns:a14="http://schemas.microsoft.com/office/drawing/2010/main" val="0"/>
              </a:ext>
            </a:extLst>
          </a:blip>
          <a:srcRect l="11513" t="12820" r="11514" b="8688"/>
          <a:stretch>
            <a:fillRect/>
          </a:stretch>
        </p:blipFill>
        <p:spPr bwMode="auto">
          <a:xfrm>
            <a:off x="2484438" y="3573463"/>
            <a:ext cx="641350" cy="434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75" name="Grafik 8"/>
          <p:cNvPicPr>
            <a:picLocks noChangeAspect="1"/>
          </p:cNvPicPr>
          <p:nvPr/>
        </p:nvPicPr>
        <p:blipFill>
          <a:blip r:embed="rId8" cstate="email">
            <a:extLst>
              <a:ext uri="{28A0092B-C50C-407E-A947-70E740481C1C}">
                <a14:useLocalDpi xmlns:a14="http://schemas.microsoft.com/office/drawing/2010/main" val="0"/>
              </a:ext>
            </a:extLst>
          </a:blip>
          <a:srcRect l="2962" t="19760" r="2960" b="16402"/>
          <a:stretch>
            <a:fillRect/>
          </a:stretch>
        </p:blipFill>
        <p:spPr bwMode="auto">
          <a:xfrm>
            <a:off x="7292975" y="1019175"/>
            <a:ext cx="922338" cy="625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7176" name="Gerader Verbinder 12"/>
          <p:cNvCxnSpPr>
            <a:cxnSpLocks noChangeShapeType="1"/>
          </p:cNvCxnSpPr>
          <p:nvPr/>
        </p:nvCxnSpPr>
        <p:spPr bwMode="auto">
          <a:xfrm>
            <a:off x="1473200" y="6021388"/>
            <a:ext cx="7058025"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cxnSp>
      <p:sp>
        <p:nvSpPr>
          <p:cNvPr id="7177" name="Textfeld 13"/>
          <p:cNvSpPr txBox="1">
            <a:spLocks noChangeArrowheads="1"/>
          </p:cNvSpPr>
          <p:nvPr/>
        </p:nvSpPr>
        <p:spPr bwMode="auto">
          <a:xfrm>
            <a:off x="4530725" y="5964238"/>
            <a:ext cx="11938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350 km</a:t>
            </a:r>
          </a:p>
        </p:txBody>
      </p:sp>
      <p:cxnSp>
        <p:nvCxnSpPr>
          <p:cNvPr id="7178" name="Gerader Verbinder 15"/>
          <p:cNvCxnSpPr>
            <a:cxnSpLocks noChangeShapeType="1"/>
          </p:cNvCxnSpPr>
          <p:nvPr/>
        </p:nvCxnSpPr>
        <p:spPr bwMode="auto">
          <a:xfrm>
            <a:off x="8604250" y="1312863"/>
            <a:ext cx="0" cy="4348162"/>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cxnSp>
      <p:sp>
        <p:nvSpPr>
          <p:cNvPr id="7179" name="Textfeld 16"/>
          <p:cNvSpPr txBox="1">
            <a:spLocks noChangeArrowheads="1"/>
          </p:cNvSpPr>
          <p:nvPr/>
        </p:nvSpPr>
        <p:spPr bwMode="auto">
          <a:xfrm rot="5400000">
            <a:off x="8166894" y="3436144"/>
            <a:ext cx="11938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220 km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itel 1"/>
          <p:cNvSpPr>
            <a:spLocks noGrp="1"/>
          </p:cNvSpPr>
          <p:nvPr>
            <p:ph type="title"/>
          </p:nvPr>
        </p:nvSpPr>
        <p:spPr/>
        <p:txBody>
          <a:bodyPr/>
          <a:lstStyle/>
          <a:p>
            <a:pPr marL="450850" indent="-450850"/>
            <a:r>
              <a:rPr lang="en-US">
                <a:latin typeface="Arial" charset="0"/>
              </a:rPr>
              <a:t>3. Subsidy by the Ordinance OCRCS (VASA)</a:t>
            </a:r>
          </a:p>
        </p:txBody>
      </p:sp>
      <p:pic>
        <p:nvPicPr>
          <p:cNvPr id="112643" name="Bild 4"/>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365750" y="3830638"/>
            <a:ext cx="3235325" cy="2211387"/>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6" name="Nach unten gekrümmter Pfeil 5"/>
          <p:cNvSpPr/>
          <p:nvPr/>
        </p:nvSpPr>
        <p:spPr bwMode="auto">
          <a:xfrm>
            <a:off x="2411413" y="2227263"/>
            <a:ext cx="5040312" cy="1511300"/>
          </a:xfrm>
          <a:prstGeom prst="curvedDownArrow">
            <a:avLst/>
          </a:prstGeom>
          <a:solidFill>
            <a:schemeClr val="tx1">
              <a:lumMod val="85000"/>
              <a:lumOff val="15000"/>
            </a:schemeClr>
          </a:solidFill>
          <a:ln w="9525" cap="flat" cmpd="sng" algn="ctr">
            <a:solidFill>
              <a:schemeClr val="tx1"/>
            </a:solidFill>
            <a:prstDash val="solid"/>
            <a:round/>
            <a:headEnd type="none" w="med" len="med"/>
            <a:tailEnd type="none" w="med" len="med"/>
          </a:ln>
          <a:effectLst/>
        </p:spPr>
        <p:txBody>
          <a:bodyPr/>
          <a:lstStyle/>
          <a:p>
            <a:pPr>
              <a:defRPr/>
            </a:pPr>
            <a:endParaRPr lang="de-DE">
              <a:cs typeface="+mn-cs"/>
            </a:endParaRPr>
          </a:p>
        </p:txBody>
      </p:sp>
      <p:pic>
        <p:nvPicPr>
          <p:cNvPr id="112645" name="Bild 6"/>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348038" y="1700213"/>
            <a:ext cx="2700337" cy="1800225"/>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112646" name="Textfeld 7"/>
          <p:cNvSpPr txBox="1">
            <a:spLocks noChangeArrowheads="1"/>
          </p:cNvSpPr>
          <p:nvPr/>
        </p:nvSpPr>
        <p:spPr bwMode="auto">
          <a:xfrm>
            <a:off x="3203575" y="1125538"/>
            <a:ext cx="2847975"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de-DE" b="1"/>
              <a:t>40 Mio. CHF / Year</a:t>
            </a:r>
          </a:p>
        </p:txBody>
      </p:sp>
      <p:pic>
        <p:nvPicPr>
          <p:cNvPr id="2" name="Bild 1"/>
          <p:cNvPicPr>
            <a:picLocks noChangeAspect="1"/>
          </p:cNvPicPr>
          <p:nvPr/>
        </p:nvPicPr>
        <p:blipFill>
          <a:blip r:embed="rId5"/>
          <a:stretch>
            <a:fillRect/>
          </a:stretch>
        </p:blipFill>
        <p:spPr>
          <a:xfrm>
            <a:off x="1115616" y="3748400"/>
            <a:ext cx="3072341" cy="2304256"/>
          </a:xfrm>
          <a:prstGeom prst="rect">
            <a:avLst/>
          </a:prstGeom>
          <a:ln>
            <a:solidFill>
              <a:schemeClr val="tx1"/>
            </a:solid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Inhaltsplatzhalter 3" descr="CH-Kataster Präsentation Leuthart Kopie.jpg"/>
          <p:cNvPicPr>
            <a:picLocks noGrp="1" noChangeAspect="1"/>
          </p:cNvPicPr>
          <p:nvPr>
            <p:ph idx="1"/>
          </p:nvPr>
        </p:nvPicPr>
        <p:blipFill>
          <a:blip r:embed="rId3" cstate="email">
            <a:extLst>
              <a:ext uri="{28A0092B-C50C-407E-A947-70E740481C1C}">
                <a14:useLocalDpi xmlns:a14="http://schemas.microsoft.com/office/drawing/2010/main" val="0"/>
              </a:ext>
            </a:extLst>
          </a:blip>
          <a:srcRect/>
          <a:stretch>
            <a:fillRect/>
          </a:stretch>
        </p:blipFill>
        <p:spPr>
          <a:xfrm>
            <a:off x="1547813" y="1341438"/>
            <a:ext cx="7019925" cy="4962525"/>
          </a:xfrm>
        </p:spPr>
      </p:pic>
      <p:sp>
        <p:nvSpPr>
          <p:cNvPr id="45058" name="Textfeld 3"/>
          <p:cNvSpPr txBox="1">
            <a:spLocks noChangeArrowheads="1"/>
          </p:cNvSpPr>
          <p:nvPr/>
        </p:nvSpPr>
        <p:spPr bwMode="auto">
          <a:xfrm>
            <a:off x="611188" y="1268413"/>
            <a:ext cx="3348037" cy="70802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2000" b="1"/>
              <a:t>Well known contaminated sites in Switzerland:</a:t>
            </a:r>
          </a:p>
        </p:txBody>
      </p:sp>
      <p:sp>
        <p:nvSpPr>
          <p:cNvPr id="45059" name="Textfeld 4"/>
          <p:cNvSpPr txBox="1">
            <a:spLocks noChangeArrowheads="1"/>
          </p:cNvSpPr>
          <p:nvPr/>
        </p:nvSpPr>
        <p:spPr bwMode="auto">
          <a:xfrm>
            <a:off x="2339975" y="2205038"/>
            <a:ext cx="692150" cy="307975"/>
          </a:xfrm>
          <a:prstGeom prst="rect">
            <a:avLst/>
          </a:prstGeom>
          <a:solidFill>
            <a:srgbClr val="92D0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de-CH" sz="1400"/>
              <a:t>Bonfol</a:t>
            </a:r>
          </a:p>
        </p:txBody>
      </p:sp>
      <p:cxnSp>
        <p:nvCxnSpPr>
          <p:cNvPr id="45060" name="Gerade Verbindung mit Pfeil 6"/>
          <p:cNvCxnSpPr>
            <a:cxnSpLocks noChangeShapeType="1"/>
            <a:stCxn id="45059" idx="3"/>
          </p:cNvCxnSpPr>
          <p:nvPr/>
        </p:nvCxnSpPr>
        <p:spPr bwMode="auto">
          <a:xfrm>
            <a:off x="3032125" y="2359025"/>
            <a:ext cx="460375" cy="61913"/>
          </a:xfrm>
          <a:prstGeom prst="straightConnector1">
            <a:avLst/>
          </a:prstGeom>
          <a:noFill/>
          <a:ln w="9525">
            <a:solidFill>
              <a:srgbClr val="000000"/>
            </a:solidFill>
            <a:round/>
            <a:headEnd/>
            <a:tailEnd type="arrow" w="med" len="med"/>
          </a:ln>
          <a:extLst>
            <a:ext uri="{909E8E84-426E-40dd-AFC4-6F175D3DCCD1}">
              <a14:hiddenFill xmlns="" xmlns:a14="http://schemas.microsoft.com/office/drawing/2010/main">
                <a:noFill/>
              </a14:hiddenFill>
            </a:ext>
          </a:extLst>
        </p:spPr>
      </p:cxnSp>
      <p:sp>
        <p:nvSpPr>
          <p:cNvPr id="45061" name="Textfeld 7"/>
          <p:cNvSpPr txBox="1">
            <a:spLocks noChangeArrowheads="1"/>
          </p:cNvSpPr>
          <p:nvPr/>
        </p:nvSpPr>
        <p:spPr bwMode="auto">
          <a:xfrm>
            <a:off x="827088" y="5229225"/>
            <a:ext cx="2016125" cy="307975"/>
          </a:xfrm>
          <a:prstGeom prst="rect">
            <a:avLst/>
          </a:prstGeom>
          <a:solidFill>
            <a:srgbClr val="92D0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de-CH" sz="1400"/>
              <a:t>Usine à gaz de genève</a:t>
            </a:r>
          </a:p>
        </p:txBody>
      </p:sp>
      <p:cxnSp>
        <p:nvCxnSpPr>
          <p:cNvPr id="45062" name="Gerade Verbindung mit Pfeil 8"/>
          <p:cNvCxnSpPr>
            <a:cxnSpLocks noChangeShapeType="1"/>
            <a:stCxn id="45061" idx="0"/>
          </p:cNvCxnSpPr>
          <p:nvPr/>
        </p:nvCxnSpPr>
        <p:spPr bwMode="auto">
          <a:xfrm flipV="1">
            <a:off x="1835150" y="5084763"/>
            <a:ext cx="144463" cy="144462"/>
          </a:xfrm>
          <a:prstGeom prst="straightConnector1">
            <a:avLst/>
          </a:prstGeom>
          <a:noFill/>
          <a:ln w="9525">
            <a:solidFill>
              <a:srgbClr val="000000"/>
            </a:solidFill>
            <a:round/>
            <a:headEnd/>
            <a:tailEnd type="arrow" w="med" len="med"/>
          </a:ln>
          <a:extLst>
            <a:ext uri="{909E8E84-426E-40dd-AFC4-6F175D3DCCD1}">
              <a14:hiddenFill xmlns="" xmlns:a14="http://schemas.microsoft.com/office/drawing/2010/main">
                <a:noFill/>
              </a14:hiddenFill>
            </a:ext>
          </a:extLst>
        </p:spPr>
      </p:cxnSp>
      <p:sp>
        <p:nvSpPr>
          <p:cNvPr id="45063" name="Textfeld 12"/>
          <p:cNvSpPr txBox="1">
            <a:spLocks noChangeArrowheads="1"/>
          </p:cNvSpPr>
          <p:nvPr/>
        </p:nvSpPr>
        <p:spPr bwMode="auto">
          <a:xfrm>
            <a:off x="3203575" y="5661025"/>
            <a:ext cx="871538" cy="307975"/>
          </a:xfrm>
          <a:prstGeom prst="rect">
            <a:avLst/>
          </a:prstGeom>
          <a:solidFill>
            <a:srgbClr val="92D0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de-CH" sz="1400"/>
              <a:t>Monthey</a:t>
            </a:r>
          </a:p>
        </p:txBody>
      </p:sp>
      <p:cxnSp>
        <p:nvCxnSpPr>
          <p:cNvPr id="45064" name="Gerade Verbindung mit Pfeil 13"/>
          <p:cNvCxnSpPr>
            <a:cxnSpLocks noChangeShapeType="1"/>
            <a:stCxn id="45063" idx="0"/>
          </p:cNvCxnSpPr>
          <p:nvPr/>
        </p:nvCxnSpPr>
        <p:spPr bwMode="auto">
          <a:xfrm rot="16200000" flipV="1">
            <a:off x="3061494" y="5083969"/>
            <a:ext cx="719137" cy="434975"/>
          </a:xfrm>
          <a:prstGeom prst="straightConnector1">
            <a:avLst/>
          </a:prstGeom>
          <a:noFill/>
          <a:ln w="9525">
            <a:solidFill>
              <a:srgbClr val="000000"/>
            </a:solidFill>
            <a:round/>
            <a:headEnd/>
            <a:tailEnd type="arrow" w="med" len="med"/>
          </a:ln>
          <a:extLst>
            <a:ext uri="{909E8E84-426E-40dd-AFC4-6F175D3DCCD1}">
              <a14:hiddenFill xmlns="" xmlns:a14="http://schemas.microsoft.com/office/drawing/2010/main">
                <a:noFill/>
              </a14:hiddenFill>
            </a:ext>
          </a:extLst>
        </p:spPr>
      </p:cxnSp>
      <p:sp>
        <p:nvSpPr>
          <p:cNvPr id="45065" name="Textfeld 15"/>
          <p:cNvSpPr txBox="1">
            <a:spLocks noChangeArrowheads="1"/>
          </p:cNvSpPr>
          <p:nvPr/>
        </p:nvSpPr>
        <p:spPr bwMode="auto">
          <a:xfrm>
            <a:off x="4211638" y="5300663"/>
            <a:ext cx="860425" cy="307975"/>
          </a:xfrm>
          <a:prstGeom prst="rect">
            <a:avLst/>
          </a:prstGeom>
          <a:solidFill>
            <a:srgbClr val="92D0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de-CH" sz="1400"/>
              <a:t>Pramont</a:t>
            </a:r>
          </a:p>
        </p:txBody>
      </p:sp>
      <p:cxnSp>
        <p:nvCxnSpPr>
          <p:cNvPr id="45066" name="Gerade Verbindung mit Pfeil 16"/>
          <p:cNvCxnSpPr>
            <a:cxnSpLocks noChangeShapeType="1"/>
            <a:stCxn id="45065" idx="0"/>
          </p:cNvCxnSpPr>
          <p:nvPr/>
        </p:nvCxnSpPr>
        <p:spPr bwMode="auto">
          <a:xfrm flipH="1" flipV="1">
            <a:off x="4067175" y="4941888"/>
            <a:ext cx="574675" cy="358775"/>
          </a:xfrm>
          <a:prstGeom prst="straightConnector1">
            <a:avLst/>
          </a:prstGeom>
          <a:noFill/>
          <a:ln w="9525">
            <a:solidFill>
              <a:srgbClr val="000000"/>
            </a:solidFill>
            <a:round/>
            <a:headEnd/>
            <a:tailEnd type="arrow" w="med" len="med"/>
          </a:ln>
          <a:extLst>
            <a:ext uri="{909E8E84-426E-40dd-AFC4-6F175D3DCCD1}">
              <a14:hiddenFill xmlns="" xmlns:a14="http://schemas.microsoft.com/office/drawing/2010/main">
                <a:noFill/>
              </a14:hiddenFill>
            </a:ext>
          </a:extLst>
        </p:spPr>
      </p:cxnSp>
      <p:sp>
        <p:nvSpPr>
          <p:cNvPr id="45067" name="Textfeld 19"/>
          <p:cNvSpPr txBox="1">
            <a:spLocks noChangeArrowheads="1"/>
          </p:cNvSpPr>
          <p:nvPr/>
        </p:nvSpPr>
        <p:spPr bwMode="auto">
          <a:xfrm>
            <a:off x="2339975" y="3500438"/>
            <a:ext cx="733425" cy="307975"/>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de-CH" sz="1400"/>
              <a:t>La Pila</a:t>
            </a:r>
          </a:p>
        </p:txBody>
      </p:sp>
      <p:cxnSp>
        <p:nvCxnSpPr>
          <p:cNvPr id="45068" name="Gerade Verbindung mit Pfeil 20"/>
          <p:cNvCxnSpPr>
            <a:cxnSpLocks noChangeShapeType="1"/>
            <a:stCxn id="45067" idx="3"/>
          </p:cNvCxnSpPr>
          <p:nvPr/>
        </p:nvCxnSpPr>
        <p:spPr bwMode="auto">
          <a:xfrm>
            <a:off x="3073400" y="3654425"/>
            <a:ext cx="360363" cy="187325"/>
          </a:xfrm>
          <a:prstGeom prst="straightConnector1">
            <a:avLst/>
          </a:prstGeom>
          <a:noFill/>
          <a:ln w="9525">
            <a:solidFill>
              <a:srgbClr val="000000"/>
            </a:solidFill>
            <a:round/>
            <a:headEnd/>
            <a:tailEnd type="arrow" w="med" len="med"/>
          </a:ln>
          <a:extLst>
            <a:ext uri="{909E8E84-426E-40dd-AFC4-6F175D3DCCD1}">
              <a14:hiddenFill xmlns="" xmlns:a14="http://schemas.microsoft.com/office/drawing/2010/main">
                <a:noFill/>
              </a14:hiddenFill>
            </a:ext>
          </a:extLst>
        </p:spPr>
      </p:cxnSp>
      <p:sp>
        <p:nvSpPr>
          <p:cNvPr id="45069" name="Textfeld 22"/>
          <p:cNvSpPr txBox="1">
            <a:spLocks noChangeArrowheads="1"/>
          </p:cNvSpPr>
          <p:nvPr/>
        </p:nvSpPr>
        <p:spPr bwMode="auto">
          <a:xfrm>
            <a:off x="5003800" y="3213100"/>
            <a:ext cx="812800" cy="307975"/>
          </a:xfrm>
          <a:prstGeom prst="rect">
            <a:avLst/>
          </a:prstGeom>
          <a:solidFill>
            <a:srgbClr val="92D0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de-CH" sz="1400"/>
              <a:t>Kölliken</a:t>
            </a:r>
          </a:p>
        </p:txBody>
      </p:sp>
      <p:cxnSp>
        <p:nvCxnSpPr>
          <p:cNvPr id="45070" name="Gerade Verbindung mit Pfeil 23"/>
          <p:cNvCxnSpPr>
            <a:cxnSpLocks noChangeShapeType="1"/>
            <a:stCxn id="45069" idx="0"/>
          </p:cNvCxnSpPr>
          <p:nvPr/>
        </p:nvCxnSpPr>
        <p:spPr bwMode="auto">
          <a:xfrm flipH="1" flipV="1">
            <a:off x="4716463" y="2781300"/>
            <a:ext cx="693737" cy="431800"/>
          </a:xfrm>
          <a:prstGeom prst="straightConnector1">
            <a:avLst/>
          </a:prstGeom>
          <a:noFill/>
          <a:ln w="9525">
            <a:solidFill>
              <a:srgbClr val="000000"/>
            </a:solidFill>
            <a:round/>
            <a:headEnd/>
            <a:tailEnd type="arrow" w="med" len="med"/>
          </a:ln>
          <a:extLst>
            <a:ext uri="{909E8E84-426E-40dd-AFC4-6F175D3DCCD1}">
              <a14:hiddenFill xmlns="" xmlns:a14="http://schemas.microsoft.com/office/drawing/2010/main">
                <a:noFill/>
              </a14:hiddenFill>
            </a:ext>
          </a:extLst>
        </p:spPr>
      </p:cxnSp>
      <p:sp>
        <p:nvSpPr>
          <p:cNvPr id="45071" name="Textfeld 26"/>
          <p:cNvSpPr txBox="1">
            <a:spLocks noChangeArrowheads="1"/>
          </p:cNvSpPr>
          <p:nvPr/>
        </p:nvSpPr>
        <p:spPr bwMode="auto">
          <a:xfrm>
            <a:off x="5724525" y="1773238"/>
            <a:ext cx="1341438" cy="307975"/>
          </a:xfrm>
          <a:prstGeom prst="rect">
            <a:avLst/>
          </a:prstGeom>
          <a:solidFill>
            <a:srgbClr val="92D0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de-CH" sz="1400"/>
              <a:t>„Bärengraben“</a:t>
            </a:r>
          </a:p>
        </p:txBody>
      </p:sp>
      <p:cxnSp>
        <p:nvCxnSpPr>
          <p:cNvPr id="45072" name="Gerade Verbindung mit Pfeil 27"/>
          <p:cNvCxnSpPr>
            <a:cxnSpLocks noChangeShapeType="1"/>
            <a:stCxn id="45071" idx="1"/>
          </p:cNvCxnSpPr>
          <p:nvPr/>
        </p:nvCxnSpPr>
        <p:spPr bwMode="auto">
          <a:xfrm flipH="1">
            <a:off x="5076825" y="1927225"/>
            <a:ext cx="647700" cy="349250"/>
          </a:xfrm>
          <a:prstGeom prst="straightConnector1">
            <a:avLst/>
          </a:prstGeom>
          <a:noFill/>
          <a:ln w="9525">
            <a:solidFill>
              <a:srgbClr val="000000"/>
            </a:solidFill>
            <a:round/>
            <a:headEnd/>
            <a:tailEnd type="arrow" w="med" len="med"/>
          </a:ln>
          <a:extLst>
            <a:ext uri="{909E8E84-426E-40dd-AFC4-6F175D3DCCD1}">
              <a14:hiddenFill xmlns="" xmlns:a14="http://schemas.microsoft.com/office/drawing/2010/main">
                <a:noFill/>
              </a14:hiddenFill>
            </a:ext>
          </a:extLst>
        </p:spPr>
      </p:cxnSp>
      <p:sp>
        <p:nvSpPr>
          <p:cNvPr id="45073" name="Textfeld 30"/>
          <p:cNvSpPr txBox="1">
            <a:spLocks noChangeArrowheads="1"/>
          </p:cNvSpPr>
          <p:nvPr/>
        </p:nvSpPr>
        <p:spPr bwMode="auto">
          <a:xfrm>
            <a:off x="5435600" y="2492375"/>
            <a:ext cx="1112838" cy="307975"/>
          </a:xfrm>
          <a:prstGeom prst="rect">
            <a:avLst/>
          </a:prstGeom>
          <a:solidFill>
            <a:srgbClr val="92D0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de-CH" sz="1400"/>
              <a:t>ABB Baden</a:t>
            </a:r>
          </a:p>
        </p:txBody>
      </p:sp>
      <p:cxnSp>
        <p:nvCxnSpPr>
          <p:cNvPr id="45074" name="Gerade Verbindung mit Pfeil 31"/>
          <p:cNvCxnSpPr>
            <a:cxnSpLocks noChangeShapeType="1"/>
            <a:stCxn id="45073" idx="1"/>
          </p:cNvCxnSpPr>
          <p:nvPr/>
        </p:nvCxnSpPr>
        <p:spPr bwMode="auto">
          <a:xfrm flipH="1" flipV="1">
            <a:off x="5148263" y="2565400"/>
            <a:ext cx="287337" cy="80963"/>
          </a:xfrm>
          <a:prstGeom prst="straightConnector1">
            <a:avLst/>
          </a:prstGeom>
          <a:noFill/>
          <a:ln w="9525">
            <a:solidFill>
              <a:srgbClr val="000000"/>
            </a:solidFill>
            <a:round/>
            <a:headEnd/>
            <a:tailEnd type="arrow" w="med" len="med"/>
          </a:ln>
          <a:extLst>
            <a:ext uri="{909E8E84-426E-40dd-AFC4-6F175D3DCCD1}">
              <a14:hiddenFill xmlns="" xmlns:a14="http://schemas.microsoft.com/office/drawing/2010/main">
                <a:noFill/>
              </a14:hiddenFill>
            </a:ext>
          </a:extLst>
        </p:spPr>
      </p:cxnSp>
      <p:sp>
        <p:nvSpPr>
          <p:cNvPr id="45075" name="Textfeld 33"/>
          <p:cNvSpPr txBox="1">
            <a:spLocks noChangeArrowheads="1"/>
          </p:cNvSpPr>
          <p:nvPr/>
        </p:nvSpPr>
        <p:spPr bwMode="auto">
          <a:xfrm>
            <a:off x="4716463" y="1412875"/>
            <a:ext cx="820737" cy="307975"/>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de-CH" sz="1400"/>
              <a:t>Muttenz</a:t>
            </a:r>
          </a:p>
        </p:txBody>
      </p:sp>
      <p:cxnSp>
        <p:nvCxnSpPr>
          <p:cNvPr id="45076" name="Gerade Verbindung mit Pfeil 36"/>
          <p:cNvCxnSpPr>
            <a:cxnSpLocks noChangeShapeType="1"/>
            <a:stCxn id="45075" idx="2"/>
          </p:cNvCxnSpPr>
          <p:nvPr/>
        </p:nvCxnSpPr>
        <p:spPr bwMode="auto">
          <a:xfrm rot="5400000">
            <a:off x="4324350" y="1536700"/>
            <a:ext cx="617538" cy="985838"/>
          </a:xfrm>
          <a:prstGeom prst="straightConnector1">
            <a:avLst/>
          </a:prstGeom>
          <a:noFill/>
          <a:ln w="9525">
            <a:solidFill>
              <a:srgbClr val="000000"/>
            </a:solidFill>
            <a:round/>
            <a:headEnd/>
            <a:tailEnd type="arrow" w="med" len="med"/>
          </a:ln>
          <a:extLst>
            <a:ext uri="{909E8E84-426E-40dd-AFC4-6F175D3DCCD1}">
              <a14:hiddenFill xmlns="" xmlns:a14="http://schemas.microsoft.com/office/drawing/2010/main">
                <a:noFill/>
              </a14:hiddenFill>
            </a:ext>
          </a:extLst>
        </p:spPr>
      </p:cxnSp>
      <p:sp>
        <p:nvSpPr>
          <p:cNvPr id="45077" name="Textfeld 43"/>
          <p:cNvSpPr txBox="1">
            <a:spLocks noChangeArrowheads="1"/>
          </p:cNvSpPr>
          <p:nvPr/>
        </p:nvSpPr>
        <p:spPr bwMode="auto">
          <a:xfrm>
            <a:off x="3635375" y="3141663"/>
            <a:ext cx="1055688" cy="307975"/>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de-CH" sz="1400" dirty="0"/>
              <a:t>„Stadtmist“</a:t>
            </a:r>
          </a:p>
        </p:txBody>
      </p:sp>
      <p:cxnSp>
        <p:nvCxnSpPr>
          <p:cNvPr id="45078" name="Gerade Verbindung mit Pfeil 44"/>
          <p:cNvCxnSpPr>
            <a:cxnSpLocks noChangeShapeType="1"/>
            <a:stCxn id="45077" idx="0"/>
          </p:cNvCxnSpPr>
          <p:nvPr/>
        </p:nvCxnSpPr>
        <p:spPr bwMode="auto">
          <a:xfrm flipH="1" flipV="1">
            <a:off x="4067175" y="2924175"/>
            <a:ext cx="96838" cy="217488"/>
          </a:xfrm>
          <a:prstGeom prst="straightConnector1">
            <a:avLst/>
          </a:prstGeom>
          <a:noFill/>
          <a:ln w="9525">
            <a:solidFill>
              <a:srgbClr val="000000"/>
            </a:solidFill>
            <a:round/>
            <a:headEnd/>
            <a:tailEnd type="arrow" w="med" len="med"/>
          </a:ln>
          <a:extLst>
            <a:ext uri="{909E8E84-426E-40dd-AFC4-6F175D3DCCD1}">
              <a14:hiddenFill xmlns="" xmlns:a14="http://schemas.microsoft.com/office/drawing/2010/main">
                <a:noFill/>
              </a14:hiddenFill>
            </a:ext>
          </a:extLst>
        </p:spPr>
      </p:cxnSp>
      <p:sp>
        <p:nvSpPr>
          <p:cNvPr id="45079" name="Titel 7"/>
          <p:cNvSpPr>
            <a:spLocks noGrp="1"/>
          </p:cNvSpPr>
          <p:nvPr>
            <p:ph type="title"/>
          </p:nvPr>
        </p:nvSpPr>
        <p:spPr>
          <a:xfrm>
            <a:off x="1258888" y="323850"/>
            <a:ext cx="7499350" cy="873125"/>
          </a:xfrm>
        </p:spPr>
        <p:txBody>
          <a:bodyPr/>
          <a:lstStyle/>
          <a:p>
            <a:pPr marL="452438" indent="-452438"/>
            <a:r>
              <a:rPr lang="de-CH" dirty="0">
                <a:latin typeface="Arial" charset="0"/>
              </a:rPr>
              <a:t>4. </a:t>
            </a:r>
            <a:r>
              <a:rPr lang="en-US" dirty="0">
                <a:latin typeface="Arial" charset="0"/>
              </a:rPr>
              <a:t>Main contaminated sites</a:t>
            </a:r>
            <a:endParaRPr lang="de-DE" dirty="0">
              <a:latin typeface="Arial" charset="0"/>
            </a:endParaRPr>
          </a:p>
        </p:txBody>
      </p:sp>
      <p:sp>
        <p:nvSpPr>
          <p:cNvPr id="25" name="Textfeld 43"/>
          <p:cNvSpPr txBox="1">
            <a:spLocks noChangeArrowheads="1"/>
          </p:cNvSpPr>
          <p:nvPr/>
        </p:nvSpPr>
        <p:spPr bwMode="auto">
          <a:xfrm>
            <a:off x="4067944" y="4077072"/>
            <a:ext cx="1841169" cy="307777"/>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de-CH" sz="1400" dirty="0" err="1"/>
              <a:t>Hg</a:t>
            </a:r>
            <a:r>
              <a:rPr lang="de-CH" sz="1400" dirty="0"/>
              <a:t>-Grossgrundkanal</a:t>
            </a:r>
          </a:p>
        </p:txBody>
      </p:sp>
      <p:cxnSp>
        <p:nvCxnSpPr>
          <p:cNvPr id="26" name="Gerade Verbindung mit Pfeil 44"/>
          <p:cNvCxnSpPr>
            <a:cxnSpLocks noChangeShapeType="1"/>
            <a:stCxn id="25" idx="2"/>
          </p:cNvCxnSpPr>
          <p:nvPr/>
        </p:nvCxnSpPr>
        <p:spPr bwMode="auto">
          <a:xfrm flipH="1">
            <a:off x="4499992" y="4384849"/>
            <a:ext cx="488537" cy="484311"/>
          </a:xfrm>
          <a:prstGeom prst="straightConnector1">
            <a:avLst/>
          </a:prstGeom>
          <a:noFill/>
          <a:ln w="9525">
            <a:solidFill>
              <a:srgbClr val="000000"/>
            </a:solidFill>
            <a:round/>
            <a:headEnd/>
            <a:tailEnd type="arrow" w="med" len="med"/>
          </a:ln>
          <a:extLst>
            <a:ext uri="{909E8E84-426E-40dd-AFC4-6F175D3DCCD1}">
              <a14:hiddenFill xmlns="" xmlns:a14="http://schemas.microsoft.com/office/drawing/2010/main">
                <a:noFill/>
              </a14:hiddenFill>
            </a:ext>
          </a:extLst>
        </p:spPr>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el 1"/>
          <p:cNvSpPr>
            <a:spLocks noGrp="1"/>
          </p:cNvSpPr>
          <p:nvPr>
            <p:ph type="title"/>
          </p:nvPr>
        </p:nvSpPr>
        <p:spPr/>
        <p:txBody>
          <a:bodyPr/>
          <a:lstStyle/>
          <a:p>
            <a:r>
              <a:rPr lang="en-US">
                <a:latin typeface="Arial" charset="0"/>
              </a:rPr>
              <a:t>4. Remediation of SMDK</a:t>
            </a:r>
          </a:p>
        </p:txBody>
      </p:sp>
      <p:pic>
        <p:nvPicPr>
          <p:cNvPr id="4" name="Picture 6" descr="1435_k"/>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25488" y="981075"/>
            <a:ext cx="8032750" cy="4968875"/>
          </a:xfrm>
          <a:prstGeom prst="rect">
            <a:avLst/>
          </a:prstGeom>
          <a:noFill/>
          <a:ln w="9525" cap="sq">
            <a:solidFill>
              <a:schemeClr val="tx1"/>
            </a:solidFill>
            <a:miter lim="800000"/>
            <a:headEnd/>
            <a:tailEnd/>
          </a:ln>
          <a:effectLst>
            <a:outerShdw blurRad="50800" dist="38100" dir="2700000" algn="tl" rotWithShape="0">
              <a:srgbClr val="000000">
                <a:alpha val="42998"/>
              </a:srgbClr>
            </a:outerShdw>
          </a:effectLst>
          <a:extLst>
            <a:ext uri="{909E8E84-426E-40dd-AFC4-6F175D3DCCD1}">
              <a14:hiddenFill xmlns="" xmlns:a14="http://schemas.microsoft.com/office/drawing/2010/main">
                <a:solidFill>
                  <a:srgbClr val="FFFFFF"/>
                </a:solidFill>
              </a14:hiddenFill>
            </a:ext>
          </a:extLst>
        </p:spPr>
      </p:pic>
      <p:pic>
        <p:nvPicPr>
          <p:cNvPr id="47107" name="Bild 6" descr="smdk_logo_cmyk.eps"/>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704138" y="239713"/>
            <a:ext cx="1054100" cy="557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el 1"/>
          <p:cNvSpPr>
            <a:spLocks noGrp="1"/>
          </p:cNvSpPr>
          <p:nvPr>
            <p:ph type="title"/>
          </p:nvPr>
        </p:nvSpPr>
        <p:spPr/>
        <p:txBody>
          <a:bodyPr/>
          <a:lstStyle/>
          <a:p>
            <a:pPr marL="450850" indent="-450850"/>
            <a:r>
              <a:rPr lang="en-US">
                <a:latin typeface="Arial" charset="0"/>
              </a:rPr>
              <a:t>4. Historic pictures of the disposal</a:t>
            </a:r>
            <a:br>
              <a:rPr lang="en-US">
                <a:latin typeface="Arial" charset="0"/>
              </a:rPr>
            </a:br>
            <a:r>
              <a:rPr lang="en-US">
                <a:latin typeface="Arial" charset="0"/>
              </a:rPr>
              <a:t>1978 - 1985</a:t>
            </a:r>
          </a:p>
        </p:txBody>
      </p:sp>
      <p:pic>
        <p:nvPicPr>
          <p:cNvPr id="4" name="Content Placeholder 3"/>
          <p:cNvPicPr>
            <a:picLocks noGrp="1" noChangeAspect="1" noChangeArrowheads="1"/>
          </p:cNvPicPr>
          <p:nvPr>
            <p:ph sz="half" idx="1"/>
          </p:nvPr>
        </p:nvPicPr>
        <p:blipFill>
          <a:blip r:embed="rId3">
            <a:lum bright="12000" contrast="8000"/>
            <a:extLst>
              <a:ext uri="{28A0092B-C50C-407E-A947-70E740481C1C}">
                <a14:useLocalDpi xmlns:a14="http://schemas.microsoft.com/office/drawing/2010/main" val="0"/>
              </a:ext>
            </a:extLst>
          </a:blip>
          <a:srcRect/>
          <a:stretch>
            <a:fillRect/>
          </a:stretch>
        </p:blipFill>
        <p:spPr>
          <a:xfrm>
            <a:off x="755650" y="1312863"/>
            <a:ext cx="3917950" cy="2384425"/>
          </a:xfrm>
          <a:ln w="12700" cap="sq">
            <a:solidFill>
              <a:srgbClr val="000000"/>
            </a:solidFill>
            <a:miter lim="800000"/>
            <a:headEnd/>
            <a:tailEnd/>
          </a:ln>
          <a:effectLst>
            <a:outerShdw blurRad="50800" dist="38100" dir="2700000" algn="tl" rotWithShape="0">
              <a:srgbClr val="000000">
                <a:alpha val="42998"/>
              </a:srgbClr>
            </a:outerShdw>
          </a:effectLst>
        </p:spPr>
      </p:pic>
      <p:pic>
        <p:nvPicPr>
          <p:cNvPr id="5" name="Picture 4"/>
          <p:cNvPicPr>
            <a:picLocks noChangeAspect="1" noChangeArrowheads="1"/>
          </p:cNvPicPr>
          <p:nvPr/>
        </p:nvPicPr>
        <p:blipFill>
          <a:blip r:embed="rId4">
            <a:lum bright="6000" contrast="12000"/>
            <a:extLst>
              <a:ext uri="{28A0092B-C50C-407E-A947-70E740481C1C}">
                <a14:useLocalDpi xmlns:a14="http://schemas.microsoft.com/office/drawing/2010/main" val="0"/>
              </a:ext>
            </a:extLst>
          </a:blip>
          <a:srcRect/>
          <a:stretch>
            <a:fillRect/>
          </a:stretch>
        </p:blipFill>
        <p:spPr bwMode="auto">
          <a:xfrm>
            <a:off x="4840288" y="1312863"/>
            <a:ext cx="3917950" cy="2386012"/>
          </a:xfrm>
          <a:prstGeom prst="rect">
            <a:avLst/>
          </a:prstGeom>
          <a:noFill/>
          <a:ln w="12700">
            <a:solidFill>
              <a:srgbClr val="000000"/>
            </a:solidFill>
            <a:miter lim="800000"/>
            <a:headEnd/>
            <a:tailEnd/>
          </a:ln>
          <a:effectLst>
            <a:outerShdw blurRad="50800" dist="38100" dir="2700000" algn="tl" rotWithShape="0">
              <a:srgbClr val="000000">
                <a:alpha val="42998"/>
              </a:srgbClr>
            </a:outerShdw>
          </a:effectLst>
          <a:extLst>
            <a:ext uri="{909E8E84-426E-40dd-AFC4-6F175D3DCCD1}">
              <a14:hiddenFill xmlns="" xmlns:a14="http://schemas.microsoft.com/office/drawing/2010/main">
                <a:solidFill>
                  <a:srgbClr val="FFFFFF"/>
                </a:solidFill>
              </a14:hiddenFill>
            </a:ext>
          </a:extLst>
        </p:spPr>
      </p:pic>
      <p:pic>
        <p:nvPicPr>
          <p:cNvPr id="6" name="Picture 4"/>
          <p:cNvPicPr>
            <a:picLocks noChangeAspect="1" noChangeArrowheads="1"/>
          </p:cNvPicPr>
          <p:nvPr/>
        </p:nvPicPr>
        <p:blipFill>
          <a:blip r:embed="rId5">
            <a:lum bright="6000" contrast="2000"/>
            <a:extLst>
              <a:ext uri="{28A0092B-C50C-407E-A947-70E740481C1C}">
                <a14:useLocalDpi xmlns:a14="http://schemas.microsoft.com/office/drawing/2010/main" val="0"/>
              </a:ext>
            </a:extLst>
          </a:blip>
          <a:srcRect/>
          <a:stretch>
            <a:fillRect/>
          </a:stretch>
        </p:blipFill>
        <p:spPr bwMode="auto">
          <a:xfrm>
            <a:off x="755650" y="3789363"/>
            <a:ext cx="3917950" cy="2433637"/>
          </a:xfrm>
          <a:prstGeom prst="rect">
            <a:avLst/>
          </a:prstGeom>
          <a:noFill/>
          <a:ln w="9525">
            <a:solidFill>
              <a:schemeClr val="tx1"/>
            </a:solidFill>
            <a:miter lim="800000"/>
            <a:headEnd/>
            <a:tailEnd/>
          </a:ln>
          <a:effectLst>
            <a:outerShdw blurRad="50800" dist="38100" dir="2700000" algn="tl" rotWithShape="0">
              <a:srgbClr val="000000">
                <a:alpha val="42998"/>
              </a:srgbClr>
            </a:outerShdw>
          </a:effectLst>
          <a:extLst>
            <a:ext uri="{909E8E84-426E-40dd-AFC4-6F175D3DCCD1}">
              <a14:hiddenFill xmlns="" xmlns:a14="http://schemas.microsoft.com/office/drawing/2010/main">
                <a:solidFill>
                  <a:schemeClr val="accent1"/>
                </a:solidFill>
              </a14:hiddenFill>
            </a:ext>
          </a:extLst>
        </p:spPr>
      </p:pic>
      <p:pic>
        <p:nvPicPr>
          <p:cNvPr id="7"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40288" y="3789363"/>
            <a:ext cx="3924300" cy="2433637"/>
          </a:xfrm>
          <a:prstGeom prst="rect">
            <a:avLst/>
          </a:prstGeom>
          <a:noFill/>
          <a:ln w="9525">
            <a:solidFill>
              <a:srgbClr val="000000"/>
            </a:solidFill>
            <a:miter lim="800000"/>
            <a:headEnd/>
            <a:tailEnd/>
          </a:ln>
          <a:effectLst>
            <a:outerShdw blurRad="50800" dist="38100" dir="2700000" algn="tl" rotWithShape="0">
              <a:srgbClr val="000000">
                <a:alpha val="42998"/>
              </a:srgbClr>
            </a:outerShdw>
          </a:effectLst>
          <a:extLst>
            <a:ext uri="{909E8E84-426E-40dd-AFC4-6F175D3DCCD1}">
              <a14:hiddenFill xmlns="" xmlns:a14="http://schemas.microsoft.com/office/drawing/2010/main">
                <a:gradFill rotWithShape="0">
                  <a:gsLst>
                    <a:gs pos="0">
                      <a:srgbClr val="CCECFF"/>
                    </a:gs>
                    <a:gs pos="100000">
                      <a:srgbClr val="CC9900"/>
                    </a:gs>
                  </a:gsLst>
                  <a:lin ang="5400000" scaled="1"/>
                </a:gradFill>
              </a14:hiddenFill>
            </a:ext>
          </a:extLst>
        </p:spPr>
      </p:pic>
      <p:pic>
        <p:nvPicPr>
          <p:cNvPr id="49158" name="Bild 6" descr="smdk_logo_cmyk.eps"/>
          <p:cNvPicPr>
            <a:picLocks noChangeAspect="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7668344" y="692696"/>
            <a:ext cx="1054100" cy="557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el 1"/>
          <p:cNvSpPr>
            <a:spLocks noGrp="1"/>
          </p:cNvSpPr>
          <p:nvPr>
            <p:ph type="title"/>
          </p:nvPr>
        </p:nvSpPr>
        <p:spPr/>
        <p:txBody>
          <a:bodyPr/>
          <a:lstStyle/>
          <a:p>
            <a:r>
              <a:rPr lang="en-US">
                <a:latin typeface="Arial" charset="0"/>
              </a:rPr>
              <a:t>4. Waste types  1978-1985</a:t>
            </a:r>
          </a:p>
        </p:txBody>
      </p:sp>
      <p:sp>
        <p:nvSpPr>
          <p:cNvPr id="51202" name="Inhaltsplatzhalter 2"/>
          <p:cNvSpPr>
            <a:spLocks noGrp="1"/>
          </p:cNvSpPr>
          <p:nvPr>
            <p:ph idx="1"/>
          </p:nvPr>
        </p:nvSpPr>
        <p:spPr/>
        <p:txBody>
          <a:bodyPr/>
          <a:lstStyle/>
          <a:p>
            <a:r>
              <a:rPr lang="en-US" sz="4000">
                <a:latin typeface="Arial" charset="0"/>
              </a:rPr>
              <a:t>343‘000 t excav. material and </a:t>
            </a:r>
            <a:br>
              <a:rPr lang="en-US" sz="4000">
                <a:latin typeface="Arial" charset="0"/>
              </a:rPr>
            </a:br>
            <a:r>
              <a:rPr lang="en-US" sz="4000">
                <a:latin typeface="Arial" charset="0"/>
              </a:rPr>
              <a:t>                incineration slag</a:t>
            </a:r>
          </a:p>
          <a:p>
            <a:r>
              <a:rPr lang="en-US" sz="4000">
                <a:latin typeface="Arial" charset="0"/>
              </a:rPr>
              <a:t>  28‘000 t Big-bags</a:t>
            </a:r>
          </a:p>
          <a:p>
            <a:r>
              <a:rPr lang="en-US" sz="4000">
                <a:latin typeface="Arial" charset="0"/>
              </a:rPr>
              <a:t>  65‘000 t Barrels</a:t>
            </a:r>
          </a:p>
          <a:p>
            <a:r>
              <a:rPr lang="en-US" sz="4000">
                <a:latin typeface="Arial" charset="0"/>
              </a:rPr>
              <a:t>  21‘000 t Various waste</a:t>
            </a:r>
          </a:p>
        </p:txBody>
      </p:sp>
      <p:cxnSp>
        <p:nvCxnSpPr>
          <p:cNvPr id="83972" name="Gerader Verbinder 4"/>
          <p:cNvCxnSpPr>
            <a:cxnSpLocks noChangeShapeType="1"/>
          </p:cNvCxnSpPr>
          <p:nvPr/>
        </p:nvCxnSpPr>
        <p:spPr bwMode="auto">
          <a:xfrm>
            <a:off x="1116013" y="4941888"/>
            <a:ext cx="7642225" cy="0"/>
          </a:xfrm>
          <a:prstGeom prst="line">
            <a:avLst/>
          </a:prstGeom>
          <a:no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51204" name="Textfeld 5"/>
          <p:cNvSpPr txBox="1">
            <a:spLocks noChangeArrowheads="1"/>
          </p:cNvSpPr>
          <p:nvPr/>
        </p:nvSpPr>
        <p:spPr bwMode="auto">
          <a:xfrm>
            <a:off x="1360488" y="5078413"/>
            <a:ext cx="249555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4000" b="1"/>
              <a:t> 457‘000 t</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el 1"/>
          <p:cNvSpPr>
            <a:spLocks noGrp="1"/>
          </p:cNvSpPr>
          <p:nvPr>
            <p:ph type="title"/>
          </p:nvPr>
        </p:nvSpPr>
        <p:spPr/>
        <p:txBody>
          <a:bodyPr/>
          <a:lstStyle/>
          <a:p>
            <a:r>
              <a:rPr lang="en-US">
                <a:latin typeface="Arial" charset="0"/>
              </a:rPr>
              <a:t>4. Emission of pollutants</a:t>
            </a:r>
          </a:p>
        </p:txBody>
      </p:sp>
      <p:pic>
        <p:nvPicPr>
          <p:cNvPr id="5222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388" y="842963"/>
            <a:ext cx="8005762" cy="5427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227"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032750" y="1379538"/>
            <a:ext cx="565150"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228" name="Picture 5"/>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290638" y="2130425"/>
            <a:ext cx="2720975" cy="1841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7425" y="5413375"/>
            <a:ext cx="2174875" cy="795338"/>
          </a:xfrm>
          <a:prstGeom prst="rect">
            <a:avLst/>
          </a:prstGeom>
          <a:noFill/>
          <a:ln w="28575">
            <a:solidFill>
              <a:schemeClr val="tx1"/>
            </a:solidFill>
            <a:miter lim="800000"/>
            <a:headEnd/>
            <a:tailEnd/>
          </a:ln>
          <a:effectLst>
            <a:outerShdw blurRad="50800" dist="50800" dir="2700000" rotWithShape="0">
              <a:srgbClr val="000000">
                <a:alpha val="42999"/>
              </a:srgbClr>
            </a:outerShdw>
          </a:effectLst>
          <a:extLst>
            <a:ext uri="{909E8E84-426E-40dd-AFC4-6F175D3DCCD1}">
              <a14:hiddenFill xmlns="" xmlns:a14="http://schemas.microsoft.com/office/drawing/2010/main">
                <a:solidFill>
                  <a:srgbClr val="FFFFFF"/>
                </a:solidFill>
              </a14:hiddenFill>
            </a:ext>
          </a:extLst>
        </p:spPr>
      </p:pic>
      <p:grpSp>
        <p:nvGrpSpPr>
          <p:cNvPr id="52230" name="Gruppierung 6"/>
          <p:cNvGrpSpPr>
            <a:grpSpLocks/>
          </p:cNvGrpSpPr>
          <p:nvPr/>
        </p:nvGrpSpPr>
        <p:grpSpPr bwMode="auto">
          <a:xfrm>
            <a:off x="6291263" y="2270125"/>
            <a:ext cx="2516187" cy="2243138"/>
            <a:chOff x="6053138" y="2401348"/>
            <a:chExt cx="2515657" cy="2244194"/>
          </a:xfrm>
        </p:grpSpPr>
        <p:pic>
          <p:nvPicPr>
            <p:cNvPr id="52267" name="Picture 7"/>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6053138" y="2401348"/>
              <a:ext cx="2219325" cy="600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268" name="Picture 8"/>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6703482" y="3734317"/>
              <a:ext cx="1865313" cy="911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269" name="Picture 9"/>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7745413" y="3031586"/>
              <a:ext cx="38100" cy="912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52" name="Rechteck 51"/>
          <p:cNvSpPr/>
          <p:nvPr/>
        </p:nvSpPr>
        <p:spPr>
          <a:xfrm>
            <a:off x="808038" y="836613"/>
            <a:ext cx="8005762" cy="5457825"/>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dirty="0"/>
          </a:p>
        </p:txBody>
      </p:sp>
      <p:grpSp>
        <p:nvGrpSpPr>
          <p:cNvPr id="53" name="Gruppierung 49"/>
          <p:cNvGrpSpPr>
            <a:grpSpLocks/>
          </p:cNvGrpSpPr>
          <p:nvPr/>
        </p:nvGrpSpPr>
        <p:grpSpPr bwMode="auto">
          <a:xfrm>
            <a:off x="3709988" y="3636963"/>
            <a:ext cx="550862" cy="1582737"/>
            <a:chOff x="3471333" y="3734317"/>
            <a:chExt cx="550334" cy="1582748"/>
          </a:xfrm>
        </p:grpSpPr>
        <p:cxnSp>
          <p:nvCxnSpPr>
            <p:cNvPr id="54" name="Gerade Verbindung mit Pfeil 53"/>
            <p:cNvCxnSpPr>
              <a:cxnSpLocks noChangeShapeType="1"/>
            </p:cNvCxnSpPr>
            <p:nvPr/>
          </p:nvCxnSpPr>
          <p:spPr bwMode="auto">
            <a:xfrm>
              <a:off x="3480849" y="4347096"/>
              <a:ext cx="425042" cy="127001"/>
            </a:xfrm>
            <a:prstGeom prst="straightConnector1">
              <a:avLst/>
            </a:prstGeom>
            <a:noFill/>
            <a:ln w="28575">
              <a:solidFill>
                <a:schemeClr val="accent2"/>
              </a:solidFill>
              <a:round/>
              <a:headEn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55" name="Gerade Verbindung mit Pfeil 54"/>
            <p:cNvCxnSpPr>
              <a:cxnSpLocks noChangeShapeType="1"/>
            </p:cNvCxnSpPr>
            <p:nvPr/>
          </p:nvCxnSpPr>
          <p:spPr bwMode="auto">
            <a:xfrm>
              <a:off x="3666408" y="3734317"/>
              <a:ext cx="355259" cy="107951"/>
            </a:xfrm>
            <a:prstGeom prst="straightConnector1">
              <a:avLst/>
            </a:prstGeom>
            <a:noFill/>
            <a:ln w="28575">
              <a:solidFill>
                <a:schemeClr val="accent2"/>
              </a:solidFill>
              <a:round/>
              <a:headEn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56" name="Gerade Verbindung mit Pfeil 55"/>
            <p:cNvCxnSpPr>
              <a:cxnSpLocks noChangeShapeType="1"/>
            </p:cNvCxnSpPr>
            <p:nvPr/>
          </p:nvCxnSpPr>
          <p:spPr bwMode="auto">
            <a:xfrm>
              <a:off x="3471333" y="5190064"/>
              <a:ext cx="480551" cy="127001"/>
            </a:xfrm>
            <a:prstGeom prst="straightConnector1">
              <a:avLst/>
            </a:prstGeom>
            <a:noFill/>
            <a:ln w="28575">
              <a:solidFill>
                <a:schemeClr val="accent2"/>
              </a:solidFill>
              <a:round/>
              <a:headEn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grpSp>
      <p:grpSp>
        <p:nvGrpSpPr>
          <p:cNvPr id="57" name="Gruppierung 48"/>
          <p:cNvGrpSpPr>
            <a:grpSpLocks/>
          </p:cNvGrpSpPr>
          <p:nvPr/>
        </p:nvGrpSpPr>
        <p:grpSpPr bwMode="auto">
          <a:xfrm>
            <a:off x="935038" y="2593975"/>
            <a:ext cx="508000" cy="1919288"/>
            <a:chOff x="696913" y="2726265"/>
            <a:chExt cx="508000" cy="1919277"/>
          </a:xfrm>
        </p:grpSpPr>
        <p:cxnSp>
          <p:nvCxnSpPr>
            <p:cNvPr id="58" name="Gerade Verbindung mit Pfeil 57"/>
            <p:cNvCxnSpPr>
              <a:cxnSpLocks noChangeShapeType="1"/>
            </p:cNvCxnSpPr>
            <p:nvPr/>
          </p:nvCxnSpPr>
          <p:spPr bwMode="auto">
            <a:xfrm>
              <a:off x="696913" y="2726265"/>
              <a:ext cx="355600" cy="126999"/>
            </a:xfrm>
            <a:prstGeom prst="straightConnector1">
              <a:avLst/>
            </a:prstGeom>
            <a:noFill/>
            <a:ln w="28575">
              <a:solidFill>
                <a:schemeClr val="accent2"/>
              </a:solidFill>
              <a:round/>
              <a:headEn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59" name="Gerade Verbindung mit Pfeil 58"/>
            <p:cNvCxnSpPr>
              <a:cxnSpLocks noChangeShapeType="1"/>
            </p:cNvCxnSpPr>
            <p:nvPr/>
          </p:nvCxnSpPr>
          <p:spPr bwMode="auto">
            <a:xfrm>
              <a:off x="849313" y="3551760"/>
              <a:ext cx="355600" cy="126999"/>
            </a:xfrm>
            <a:prstGeom prst="straightConnector1">
              <a:avLst/>
            </a:prstGeom>
            <a:noFill/>
            <a:ln w="28575">
              <a:solidFill>
                <a:schemeClr val="accent2"/>
              </a:solidFill>
              <a:round/>
              <a:headEn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60" name="Gerade Verbindung mit Pfeil 59"/>
            <p:cNvCxnSpPr>
              <a:cxnSpLocks noChangeShapeType="1"/>
            </p:cNvCxnSpPr>
            <p:nvPr/>
          </p:nvCxnSpPr>
          <p:spPr bwMode="auto">
            <a:xfrm>
              <a:off x="798513" y="4518543"/>
              <a:ext cx="355600" cy="126999"/>
            </a:xfrm>
            <a:prstGeom prst="straightConnector1">
              <a:avLst/>
            </a:prstGeom>
            <a:noFill/>
            <a:ln w="28575">
              <a:solidFill>
                <a:schemeClr val="accent2"/>
              </a:solidFill>
              <a:round/>
              <a:headEn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grpSp>
      <p:grpSp>
        <p:nvGrpSpPr>
          <p:cNvPr id="61" name="Gruppierung 55"/>
          <p:cNvGrpSpPr>
            <a:grpSpLocks/>
          </p:cNvGrpSpPr>
          <p:nvPr/>
        </p:nvGrpSpPr>
        <p:grpSpPr bwMode="auto">
          <a:xfrm>
            <a:off x="1995488" y="3705225"/>
            <a:ext cx="1214437" cy="431800"/>
            <a:chOff x="1756834" y="3837501"/>
            <a:chExt cx="1214965" cy="431287"/>
          </a:xfrm>
        </p:grpSpPr>
        <p:cxnSp>
          <p:nvCxnSpPr>
            <p:cNvPr id="62" name="Gekrümmte Verbindung 61"/>
            <p:cNvCxnSpPr>
              <a:cxnSpLocks noChangeShapeType="1"/>
            </p:cNvCxnSpPr>
            <p:nvPr/>
          </p:nvCxnSpPr>
          <p:spPr bwMode="auto">
            <a:xfrm>
              <a:off x="1756834" y="3837501"/>
              <a:ext cx="414517" cy="266383"/>
            </a:xfrm>
            <a:prstGeom prst="curvedConnector3">
              <a:avLst>
                <a:gd name="adj1" fmla="val 1019"/>
              </a:avLst>
            </a:prstGeom>
            <a:noFill/>
            <a:ln w="28575">
              <a:solidFill>
                <a:srgbClr val="FF0000"/>
              </a:solidFill>
              <a:round/>
              <a:headEn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63" name="Gekrümmte Verbindung 62"/>
            <p:cNvCxnSpPr>
              <a:cxnSpLocks noChangeShapeType="1"/>
            </p:cNvCxnSpPr>
            <p:nvPr/>
          </p:nvCxnSpPr>
          <p:spPr bwMode="auto">
            <a:xfrm>
              <a:off x="2557282" y="4054731"/>
              <a:ext cx="414517" cy="214057"/>
            </a:xfrm>
            <a:prstGeom prst="curvedConnector3">
              <a:avLst>
                <a:gd name="adj1" fmla="val 3060"/>
              </a:avLst>
            </a:prstGeom>
            <a:noFill/>
            <a:ln w="28575">
              <a:solidFill>
                <a:srgbClr val="FF0000"/>
              </a:solidFill>
              <a:round/>
              <a:headEn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grpSp>
      <p:cxnSp>
        <p:nvCxnSpPr>
          <p:cNvPr id="64" name="Gerade Verbindung mit Pfeil 63"/>
          <p:cNvCxnSpPr>
            <a:cxnSpLocks noChangeShapeType="1"/>
          </p:cNvCxnSpPr>
          <p:nvPr/>
        </p:nvCxnSpPr>
        <p:spPr bwMode="auto">
          <a:xfrm>
            <a:off x="7342188" y="4130675"/>
            <a:ext cx="525462" cy="6350"/>
          </a:xfrm>
          <a:prstGeom prst="straightConnector1">
            <a:avLst/>
          </a:prstGeom>
          <a:noFill/>
          <a:ln w="28575">
            <a:solidFill>
              <a:schemeClr val="accent2"/>
            </a:solidFill>
            <a:round/>
            <a:headEn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grpSp>
        <p:nvGrpSpPr>
          <p:cNvPr id="65" name="Gruppierung 52"/>
          <p:cNvGrpSpPr>
            <a:grpSpLocks/>
          </p:cNvGrpSpPr>
          <p:nvPr/>
        </p:nvGrpSpPr>
        <p:grpSpPr bwMode="auto">
          <a:xfrm>
            <a:off x="4884738" y="3811588"/>
            <a:ext cx="820737" cy="1665287"/>
            <a:chOff x="4645555" y="3943329"/>
            <a:chExt cx="821528" cy="1665309"/>
          </a:xfrm>
        </p:grpSpPr>
        <p:cxnSp>
          <p:nvCxnSpPr>
            <p:cNvPr id="66" name="Gerade Verbindung mit Pfeil 65"/>
            <p:cNvCxnSpPr>
              <a:cxnSpLocks noChangeShapeType="1"/>
            </p:cNvCxnSpPr>
            <p:nvPr/>
          </p:nvCxnSpPr>
          <p:spPr bwMode="auto">
            <a:xfrm>
              <a:off x="4893444" y="3943329"/>
              <a:ext cx="463997" cy="60326"/>
            </a:xfrm>
            <a:prstGeom prst="straightConnector1">
              <a:avLst/>
            </a:prstGeom>
            <a:noFill/>
            <a:ln w="28575">
              <a:solidFill>
                <a:schemeClr val="accent2"/>
              </a:solidFill>
              <a:round/>
              <a:headEn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67" name="Gerade Verbindung mit Pfeil 66"/>
            <p:cNvCxnSpPr>
              <a:cxnSpLocks noChangeShapeType="1"/>
            </p:cNvCxnSpPr>
            <p:nvPr/>
          </p:nvCxnSpPr>
          <p:spPr bwMode="auto">
            <a:xfrm>
              <a:off x="5004676" y="4684701"/>
              <a:ext cx="462407" cy="60326"/>
            </a:xfrm>
            <a:prstGeom prst="straightConnector1">
              <a:avLst/>
            </a:prstGeom>
            <a:noFill/>
            <a:ln w="28575">
              <a:solidFill>
                <a:schemeClr val="accent2"/>
              </a:solidFill>
              <a:round/>
              <a:headEn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68" name="Gerade Verbindung mit Pfeil 67"/>
            <p:cNvCxnSpPr>
              <a:cxnSpLocks noChangeShapeType="1"/>
            </p:cNvCxnSpPr>
            <p:nvPr/>
          </p:nvCxnSpPr>
          <p:spPr bwMode="auto">
            <a:xfrm>
              <a:off x="4645555" y="5481636"/>
              <a:ext cx="479887" cy="127002"/>
            </a:xfrm>
            <a:prstGeom prst="straightConnector1">
              <a:avLst/>
            </a:prstGeom>
            <a:noFill/>
            <a:ln w="28575">
              <a:solidFill>
                <a:schemeClr val="accent2"/>
              </a:solidFill>
              <a:round/>
              <a:headEn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grpSp>
      <p:grpSp>
        <p:nvGrpSpPr>
          <p:cNvPr id="69" name="Gruppierung 54"/>
          <p:cNvGrpSpPr>
            <a:grpSpLocks/>
          </p:cNvGrpSpPr>
          <p:nvPr/>
        </p:nvGrpSpPr>
        <p:grpSpPr bwMode="auto">
          <a:xfrm>
            <a:off x="6191250" y="3941763"/>
            <a:ext cx="693738" cy="1862137"/>
            <a:chOff x="5952067" y="4074038"/>
            <a:chExt cx="694530" cy="1861094"/>
          </a:xfrm>
        </p:grpSpPr>
        <p:cxnSp>
          <p:nvCxnSpPr>
            <p:cNvPr id="70" name="Gerade Verbindung mit Pfeil 69"/>
            <p:cNvCxnSpPr>
              <a:cxnSpLocks noChangeShapeType="1"/>
            </p:cNvCxnSpPr>
            <p:nvPr/>
          </p:nvCxnSpPr>
          <p:spPr bwMode="auto">
            <a:xfrm>
              <a:off x="5952067" y="4074038"/>
              <a:ext cx="462490" cy="60291"/>
            </a:xfrm>
            <a:prstGeom prst="straightConnector1">
              <a:avLst/>
            </a:prstGeom>
            <a:noFill/>
            <a:ln w="28575">
              <a:solidFill>
                <a:schemeClr val="accent2"/>
              </a:solidFill>
              <a:round/>
              <a:headEn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71" name="Gerade Verbindung mit Pfeil 70"/>
            <p:cNvCxnSpPr>
              <a:cxnSpLocks noChangeShapeType="1"/>
            </p:cNvCxnSpPr>
            <p:nvPr/>
          </p:nvCxnSpPr>
          <p:spPr bwMode="auto">
            <a:xfrm>
              <a:off x="6184107" y="4710268"/>
              <a:ext cx="462490" cy="60291"/>
            </a:xfrm>
            <a:prstGeom prst="straightConnector1">
              <a:avLst/>
            </a:prstGeom>
            <a:noFill/>
            <a:ln w="28575">
              <a:solidFill>
                <a:schemeClr val="accent2"/>
              </a:solidFill>
              <a:round/>
              <a:headEn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72" name="Gerade Verbindung mit Pfeil 71"/>
            <p:cNvCxnSpPr>
              <a:cxnSpLocks noChangeShapeType="1"/>
            </p:cNvCxnSpPr>
            <p:nvPr/>
          </p:nvCxnSpPr>
          <p:spPr bwMode="auto">
            <a:xfrm>
              <a:off x="6053783" y="5808203"/>
              <a:ext cx="479972" cy="126929"/>
            </a:xfrm>
            <a:prstGeom prst="straightConnector1">
              <a:avLst/>
            </a:prstGeom>
            <a:noFill/>
            <a:ln w="28575">
              <a:solidFill>
                <a:schemeClr val="accent2"/>
              </a:solidFill>
              <a:round/>
              <a:headEn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grpSp>
      <p:grpSp>
        <p:nvGrpSpPr>
          <p:cNvPr id="73" name="Gruppierung 56"/>
          <p:cNvGrpSpPr>
            <a:grpSpLocks/>
          </p:cNvGrpSpPr>
          <p:nvPr/>
        </p:nvGrpSpPr>
        <p:grpSpPr bwMode="auto">
          <a:xfrm>
            <a:off x="4300538" y="3722688"/>
            <a:ext cx="584200" cy="790575"/>
            <a:chOff x="4061355" y="3853897"/>
            <a:chExt cx="584200" cy="791645"/>
          </a:xfrm>
        </p:grpSpPr>
        <p:cxnSp>
          <p:nvCxnSpPr>
            <p:cNvPr id="74" name="Gerade Verbindung mit Pfeil 73"/>
            <p:cNvCxnSpPr>
              <a:cxnSpLocks noChangeShapeType="1"/>
            </p:cNvCxnSpPr>
            <p:nvPr/>
          </p:nvCxnSpPr>
          <p:spPr bwMode="auto">
            <a:xfrm>
              <a:off x="4061355" y="4518370"/>
              <a:ext cx="425450" cy="127172"/>
            </a:xfrm>
            <a:prstGeom prst="straightConnector1">
              <a:avLst/>
            </a:prstGeom>
            <a:noFill/>
            <a:ln w="28575">
              <a:solidFill>
                <a:srgbClr val="FF0000"/>
              </a:solidFill>
              <a:round/>
              <a:headEn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75" name="Gerade Verbindung mit Pfeil 74"/>
            <p:cNvCxnSpPr>
              <a:cxnSpLocks noChangeShapeType="1"/>
            </p:cNvCxnSpPr>
            <p:nvPr/>
          </p:nvCxnSpPr>
          <p:spPr bwMode="auto">
            <a:xfrm>
              <a:off x="4220105" y="3853897"/>
              <a:ext cx="425450" cy="71534"/>
            </a:xfrm>
            <a:prstGeom prst="straightConnector1">
              <a:avLst/>
            </a:prstGeom>
            <a:noFill/>
            <a:ln w="28575">
              <a:solidFill>
                <a:srgbClr val="FF0000"/>
              </a:solidFill>
              <a:round/>
              <a:headEn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grpSp>
      <p:cxnSp>
        <p:nvCxnSpPr>
          <p:cNvPr id="76" name="Gerade Verbindung mit Pfeil 75"/>
          <p:cNvCxnSpPr>
            <a:cxnSpLocks noChangeShapeType="1"/>
          </p:cNvCxnSpPr>
          <p:nvPr/>
        </p:nvCxnSpPr>
        <p:spPr bwMode="auto">
          <a:xfrm>
            <a:off x="2582863" y="4751388"/>
            <a:ext cx="425450" cy="127000"/>
          </a:xfrm>
          <a:prstGeom prst="straightConnector1">
            <a:avLst/>
          </a:prstGeom>
          <a:noFill/>
          <a:ln w="28575">
            <a:solidFill>
              <a:srgbClr val="FF0000"/>
            </a:solidFill>
            <a:round/>
            <a:headEn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77" name="Gerade Verbindung mit Pfeil 76"/>
          <p:cNvCxnSpPr>
            <a:cxnSpLocks noChangeShapeType="1"/>
          </p:cNvCxnSpPr>
          <p:nvPr/>
        </p:nvCxnSpPr>
        <p:spPr bwMode="auto">
          <a:xfrm>
            <a:off x="4300538" y="5184775"/>
            <a:ext cx="427037" cy="127000"/>
          </a:xfrm>
          <a:prstGeom prst="straightConnector1">
            <a:avLst/>
          </a:prstGeom>
          <a:noFill/>
          <a:ln w="28575">
            <a:solidFill>
              <a:srgbClr val="FF0000"/>
            </a:solidFill>
            <a:round/>
            <a:headEn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grpSp>
        <p:nvGrpSpPr>
          <p:cNvPr id="78" name="Gruppierung 57"/>
          <p:cNvGrpSpPr>
            <a:grpSpLocks/>
          </p:cNvGrpSpPr>
          <p:nvPr/>
        </p:nvGrpSpPr>
        <p:grpSpPr bwMode="auto">
          <a:xfrm>
            <a:off x="6078538" y="4057650"/>
            <a:ext cx="1076325" cy="811213"/>
            <a:chOff x="5840148" y="4189385"/>
            <a:chExt cx="1076323" cy="811218"/>
          </a:xfrm>
        </p:grpSpPr>
        <p:cxnSp>
          <p:nvCxnSpPr>
            <p:cNvPr id="79" name="Gerade Verbindung mit Pfeil 78"/>
            <p:cNvCxnSpPr>
              <a:cxnSpLocks noChangeShapeType="1"/>
            </p:cNvCxnSpPr>
            <p:nvPr/>
          </p:nvCxnSpPr>
          <p:spPr bwMode="auto">
            <a:xfrm>
              <a:off x="6491022" y="4189385"/>
              <a:ext cx="425449" cy="71438"/>
            </a:xfrm>
            <a:prstGeom prst="straightConnector1">
              <a:avLst/>
            </a:prstGeom>
            <a:noFill/>
            <a:ln w="28575">
              <a:solidFill>
                <a:srgbClr val="FF0000"/>
              </a:solidFill>
              <a:round/>
              <a:headEn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80" name="Gerade Verbindung mit Pfeil 79"/>
            <p:cNvCxnSpPr>
              <a:cxnSpLocks noChangeShapeType="1"/>
            </p:cNvCxnSpPr>
            <p:nvPr/>
          </p:nvCxnSpPr>
          <p:spPr bwMode="auto">
            <a:xfrm>
              <a:off x="5840148" y="4929165"/>
              <a:ext cx="425449" cy="71438"/>
            </a:xfrm>
            <a:prstGeom prst="straightConnector1">
              <a:avLst/>
            </a:prstGeom>
            <a:noFill/>
            <a:ln w="28575">
              <a:solidFill>
                <a:srgbClr val="FF0000"/>
              </a:solidFill>
              <a:round/>
              <a:headEn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grpSp>
      <p:cxnSp>
        <p:nvCxnSpPr>
          <p:cNvPr id="81" name="Gerade Verbindung mit Pfeil 80"/>
          <p:cNvCxnSpPr>
            <a:cxnSpLocks noChangeShapeType="1"/>
          </p:cNvCxnSpPr>
          <p:nvPr/>
        </p:nvCxnSpPr>
        <p:spPr bwMode="auto">
          <a:xfrm>
            <a:off x="3905250" y="3567113"/>
            <a:ext cx="425450" cy="71437"/>
          </a:xfrm>
          <a:prstGeom prst="straightConnector1">
            <a:avLst/>
          </a:prstGeom>
          <a:noFill/>
          <a:ln w="28575">
            <a:solidFill>
              <a:srgbClr val="FF0000"/>
            </a:solidFill>
            <a:round/>
            <a:headEn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82" name="Gekrümmte Verbindung 81"/>
          <p:cNvCxnSpPr>
            <a:cxnSpLocks noChangeShapeType="1"/>
          </p:cNvCxnSpPr>
          <p:nvPr/>
        </p:nvCxnSpPr>
        <p:spPr bwMode="auto">
          <a:xfrm>
            <a:off x="1995488" y="4311650"/>
            <a:ext cx="344487" cy="301625"/>
          </a:xfrm>
          <a:prstGeom prst="curvedConnector3">
            <a:avLst>
              <a:gd name="adj1" fmla="val -32824"/>
            </a:avLst>
          </a:prstGeom>
          <a:noFill/>
          <a:ln w="28575">
            <a:solidFill>
              <a:srgbClr val="FF0000"/>
            </a:solidFill>
            <a:round/>
            <a:headEn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pic>
        <p:nvPicPr>
          <p:cNvPr id="52244" name="Bild 6" descr="smdk_logo_cmyk.eps"/>
          <p:cNvPicPr>
            <a:picLocks noChangeAspect="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7704138" y="239713"/>
            <a:ext cx="1054100" cy="557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245" name="Rechteck 42"/>
          <p:cNvSpPr>
            <a:spLocks noChangeArrowheads="1"/>
          </p:cNvSpPr>
          <p:nvPr/>
        </p:nvSpPr>
        <p:spPr bwMode="auto">
          <a:xfrm>
            <a:off x="2339975" y="4941888"/>
            <a:ext cx="1152525" cy="287337"/>
          </a:xfrm>
          <a:prstGeom prst="rect">
            <a:avLst/>
          </a:prstGeom>
          <a:solidFill>
            <a:srgbClr val="DED37A"/>
          </a:solidFill>
          <a:ln>
            <a:noFill/>
          </a:ln>
          <a:extLst>
            <a:ext uri="{91240B29-F687-4f45-9708-019B960494DF}">
              <a14:hiddenLine xmlns="" xmlns:a14="http://schemas.microsoft.com/office/drawing/2010/main" w="9525">
                <a:solidFill>
                  <a:srgbClr val="000000"/>
                </a:solidFill>
                <a:round/>
                <a:headEnd/>
                <a:tailEnd/>
              </a14:hiddenLine>
            </a:ext>
          </a:extLst>
        </p:spPr>
        <p:txBody>
          <a:bodyPr anchor="ctr"/>
          <a:lstStyle/>
          <a:p>
            <a:pPr algn="ctr"/>
            <a:r>
              <a:rPr lang="en-US" sz="1600" dirty="0">
                <a:latin typeface="Arial Narrow" charset="0"/>
                <a:cs typeface="Arial Narrow" charset="0"/>
              </a:rPr>
              <a:t>sandstone</a:t>
            </a:r>
          </a:p>
        </p:txBody>
      </p:sp>
      <p:sp>
        <p:nvSpPr>
          <p:cNvPr id="52246" name="Rechteck 43"/>
          <p:cNvSpPr>
            <a:spLocks noChangeArrowheads="1"/>
          </p:cNvSpPr>
          <p:nvPr/>
        </p:nvSpPr>
        <p:spPr bwMode="auto">
          <a:xfrm>
            <a:off x="3492500" y="4581525"/>
            <a:ext cx="574675" cy="287338"/>
          </a:xfrm>
          <a:prstGeom prst="rect">
            <a:avLst/>
          </a:prstGeom>
          <a:solidFill>
            <a:srgbClr val="B9945A"/>
          </a:solidFill>
          <a:ln>
            <a:noFill/>
          </a:ln>
          <a:extLst>
            <a:ext uri="{91240B29-F687-4f45-9708-019B960494DF}">
              <a14:hiddenLine xmlns="" xmlns:a14="http://schemas.microsoft.com/office/drawing/2010/main" w="9525">
                <a:solidFill>
                  <a:srgbClr val="000000"/>
                </a:solidFill>
                <a:round/>
                <a:headEnd/>
                <a:tailEnd/>
              </a14:hiddenLine>
            </a:ext>
          </a:extLst>
        </p:spPr>
        <p:txBody>
          <a:bodyPr anchor="ctr"/>
          <a:lstStyle/>
          <a:p>
            <a:pPr algn="ctr"/>
            <a:r>
              <a:rPr lang="en-US" sz="1600" dirty="0">
                <a:latin typeface="Arial Narrow" charset="0"/>
                <a:cs typeface="Arial Narrow" charset="0"/>
              </a:rPr>
              <a:t>marl</a:t>
            </a:r>
          </a:p>
        </p:txBody>
      </p:sp>
      <p:sp>
        <p:nvSpPr>
          <p:cNvPr id="52247" name="Rechteck 44"/>
          <p:cNvSpPr>
            <a:spLocks noChangeArrowheads="1"/>
          </p:cNvSpPr>
          <p:nvPr/>
        </p:nvSpPr>
        <p:spPr bwMode="auto">
          <a:xfrm>
            <a:off x="1908175" y="3068638"/>
            <a:ext cx="1295400" cy="504825"/>
          </a:xfrm>
          <a:prstGeom prst="rect">
            <a:avLst/>
          </a:prstGeom>
          <a:solidFill>
            <a:srgbClr val="D21218"/>
          </a:solidFill>
          <a:ln>
            <a:noFill/>
          </a:ln>
          <a:extLst>
            <a:ext uri="{91240B29-F687-4f45-9708-019B960494DF}">
              <a14:hiddenLine xmlns="" xmlns:a14="http://schemas.microsoft.com/office/drawing/2010/main" w="9525">
                <a:solidFill>
                  <a:srgbClr val="000000"/>
                </a:solidFill>
                <a:round/>
                <a:headEnd/>
                <a:tailEnd/>
              </a14:hiddenLine>
            </a:ext>
          </a:extLst>
        </p:spPr>
        <p:txBody>
          <a:bodyPr anchor="ctr"/>
          <a:lstStyle/>
          <a:p>
            <a:pPr algn="ctr"/>
            <a:r>
              <a:rPr lang="de-DE" sz="1800" b="1">
                <a:solidFill>
                  <a:schemeClr val="bg1"/>
                </a:solidFill>
              </a:rPr>
              <a:t>landfill</a:t>
            </a:r>
          </a:p>
        </p:txBody>
      </p:sp>
      <p:sp>
        <p:nvSpPr>
          <p:cNvPr id="52248" name="Rechteck 45"/>
          <p:cNvSpPr>
            <a:spLocks noChangeArrowheads="1"/>
          </p:cNvSpPr>
          <p:nvPr/>
        </p:nvSpPr>
        <p:spPr bwMode="auto">
          <a:xfrm>
            <a:off x="6300788" y="2060575"/>
            <a:ext cx="2303462" cy="863600"/>
          </a:xfrm>
          <a:prstGeom prst="rect">
            <a:avLst/>
          </a:prstGeom>
          <a:solidFill>
            <a:srgbClr val="C9E7FA"/>
          </a:solidFill>
          <a:ln>
            <a:noFill/>
          </a:ln>
          <a:extLst>
            <a:ext uri="{91240B29-F687-4f45-9708-019B960494DF}">
              <a14:hiddenLine xmlns="" xmlns:a14="http://schemas.microsoft.com/office/drawing/2010/main" w="9525">
                <a:solidFill>
                  <a:srgbClr val="000000"/>
                </a:solidFill>
                <a:round/>
                <a:headEnd/>
                <a:tailEnd/>
              </a14:hiddenLine>
            </a:ext>
          </a:extLst>
        </p:spPr>
        <p:txBody>
          <a:bodyPr anchor="ctr"/>
          <a:lstStyle/>
          <a:p>
            <a:pPr algn="ctr"/>
            <a:r>
              <a:rPr lang="en-US" sz="1800"/>
              <a:t>Groundwater-filled gravel-channel</a:t>
            </a:r>
          </a:p>
        </p:txBody>
      </p:sp>
      <p:sp>
        <p:nvSpPr>
          <p:cNvPr id="48" name="Rechteck 42"/>
          <p:cNvSpPr>
            <a:spLocks noChangeArrowheads="1"/>
          </p:cNvSpPr>
          <p:nvPr/>
        </p:nvSpPr>
        <p:spPr bwMode="auto">
          <a:xfrm>
            <a:off x="1002080" y="5661248"/>
            <a:ext cx="1008111" cy="287337"/>
          </a:xfrm>
          <a:prstGeom prst="rect">
            <a:avLst/>
          </a:prstGeom>
          <a:solidFill>
            <a:schemeClr val="bg1"/>
          </a:solidFill>
          <a:ln>
            <a:noFill/>
          </a:ln>
          <a:extLst/>
        </p:spPr>
        <p:txBody>
          <a:bodyPr anchor="ctr"/>
          <a:lstStyle/>
          <a:p>
            <a:pPr algn="ctr"/>
            <a:r>
              <a:rPr lang="en-US" sz="1600" dirty="0">
                <a:latin typeface="Arial Narrow" charset="0"/>
                <a:cs typeface="Arial Narrow" charset="0"/>
              </a:rPr>
              <a:t>sandstone</a:t>
            </a:r>
          </a:p>
        </p:txBody>
      </p:sp>
      <p:sp>
        <p:nvSpPr>
          <p:cNvPr id="49" name="Rechteck 43"/>
          <p:cNvSpPr>
            <a:spLocks noChangeArrowheads="1"/>
          </p:cNvSpPr>
          <p:nvPr/>
        </p:nvSpPr>
        <p:spPr bwMode="auto">
          <a:xfrm>
            <a:off x="1052880" y="5908640"/>
            <a:ext cx="574675" cy="287338"/>
          </a:xfrm>
          <a:prstGeom prst="rect">
            <a:avLst/>
          </a:prstGeom>
          <a:solidFill>
            <a:srgbClr val="FFFFFF"/>
          </a:solidFill>
          <a:ln>
            <a:noFill/>
          </a:ln>
          <a:extLst/>
        </p:spPr>
        <p:txBody>
          <a:bodyPr anchor="ctr"/>
          <a:lstStyle/>
          <a:p>
            <a:pPr algn="ctr"/>
            <a:r>
              <a:rPr lang="en-US" sz="1600" dirty="0">
                <a:latin typeface="Arial Narrow" charset="0"/>
                <a:cs typeface="Arial Narrow" charset="0"/>
              </a:rPr>
              <a:t>marl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wipe(left)">
                                      <p:cBhvr>
                                        <p:cTn id="7" dur="500"/>
                                        <p:tgtEl>
                                          <p:spTgt spid="57"/>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53"/>
                                        </p:tgtEl>
                                        <p:attrNameLst>
                                          <p:attrName>style.visibility</p:attrName>
                                        </p:attrNameLst>
                                      </p:cBhvr>
                                      <p:to>
                                        <p:strVal val="visible"/>
                                      </p:to>
                                    </p:set>
                                    <p:animEffect transition="in" filter="wipe(left)">
                                      <p:cBhvr>
                                        <p:cTn id="11" dur="500"/>
                                        <p:tgtEl>
                                          <p:spTgt spid="53"/>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wipe(left)">
                                      <p:cBhvr>
                                        <p:cTn id="15" dur="500"/>
                                        <p:tgtEl>
                                          <p:spTgt spid="65"/>
                                        </p:tgtEl>
                                      </p:cBhvr>
                                    </p:animEffect>
                                  </p:childTnLst>
                                </p:cTn>
                              </p:par>
                            </p:childTnLst>
                          </p:cTn>
                        </p:par>
                        <p:par>
                          <p:cTn id="16" fill="hold" nodeType="afterGroup">
                            <p:stCondLst>
                              <p:cond delay="1500"/>
                            </p:stCondLst>
                            <p:childTnLst>
                              <p:par>
                                <p:cTn id="17" presetID="22" presetClass="entr" presetSubtype="8" fill="hold" nodeType="afterEffect">
                                  <p:stCondLst>
                                    <p:cond delay="0"/>
                                  </p:stCondLst>
                                  <p:childTnLst>
                                    <p:set>
                                      <p:cBhvr>
                                        <p:cTn id="18" dur="1" fill="hold">
                                          <p:stCondLst>
                                            <p:cond delay="0"/>
                                          </p:stCondLst>
                                        </p:cTn>
                                        <p:tgtEl>
                                          <p:spTgt spid="69"/>
                                        </p:tgtEl>
                                        <p:attrNameLst>
                                          <p:attrName>style.visibility</p:attrName>
                                        </p:attrNameLst>
                                      </p:cBhvr>
                                      <p:to>
                                        <p:strVal val="visible"/>
                                      </p:to>
                                    </p:set>
                                    <p:animEffect transition="in" filter="wipe(left)">
                                      <p:cBhvr>
                                        <p:cTn id="19" dur="500"/>
                                        <p:tgtEl>
                                          <p:spTgt spid="69"/>
                                        </p:tgtEl>
                                      </p:cBhvr>
                                    </p:animEffect>
                                  </p:childTnLst>
                                </p:cTn>
                              </p:par>
                            </p:childTnLst>
                          </p:cTn>
                        </p:par>
                        <p:par>
                          <p:cTn id="20" fill="hold" nodeType="afterGroup">
                            <p:stCondLst>
                              <p:cond delay="2000"/>
                            </p:stCondLst>
                            <p:childTnLst>
                              <p:par>
                                <p:cTn id="21" presetID="22" presetClass="entr" presetSubtype="8" fill="hold" nodeType="afterEffect">
                                  <p:stCondLst>
                                    <p:cond delay="0"/>
                                  </p:stCondLst>
                                  <p:childTnLst>
                                    <p:set>
                                      <p:cBhvr>
                                        <p:cTn id="22" dur="1" fill="hold">
                                          <p:stCondLst>
                                            <p:cond delay="0"/>
                                          </p:stCondLst>
                                        </p:cTn>
                                        <p:tgtEl>
                                          <p:spTgt spid="64"/>
                                        </p:tgtEl>
                                        <p:attrNameLst>
                                          <p:attrName>style.visibility</p:attrName>
                                        </p:attrNameLst>
                                      </p:cBhvr>
                                      <p:to>
                                        <p:strVal val="visible"/>
                                      </p:to>
                                    </p:set>
                                    <p:animEffect transition="in" filter="wipe(left)">
                                      <p:cBhvr>
                                        <p:cTn id="23" dur="500"/>
                                        <p:tgtEl>
                                          <p:spTgt spid="6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nodeType="clickEffect">
                                  <p:stCondLst>
                                    <p:cond delay="0"/>
                                  </p:stCondLst>
                                  <p:childTnLst>
                                    <p:set>
                                      <p:cBhvr>
                                        <p:cTn id="27" dur="1" fill="hold">
                                          <p:stCondLst>
                                            <p:cond delay="0"/>
                                          </p:stCondLst>
                                        </p:cTn>
                                        <p:tgtEl>
                                          <p:spTgt spid="61"/>
                                        </p:tgtEl>
                                        <p:attrNameLst>
                                          <p:attrName>style.visibility</p:attrName>
                                        </p:attrNameLst>
                                      </p:cBhvr>
                                      <p:to>
                                        <p:strVal val="visible"/>
                                      </p:to>
                                    </p:set>
                                    <p:animEffect transition="in" filter="wipe(left)">
                                      <p:cBhvr>
                                        <p:cTn id="28" dur="500"/>
                                        <p:tgtEl>
                                          <p:spTgt spid="61"/>
                                        </p:tgtEl>
                                      </p:cBhvr>
                                    </p:animEffect>
                                  </p:childTnLst>
                                </p:cTn>
                              </p:par>
                            </p:childTnLst>
                          </p:cTn>
                        </p:par>
                        <p:par>
                          <p:cTn id="29" fill="hold" nodeType="afterGroup">
                            <p:stCondLst>
                              <p:cond delay="500"/>
                            </p:stCondLst>
                            <p:childTnLst>
                              <p:par>
                                <p:cTn id="30" presetID="22" presetClass="entr" presetSubtype="8" fill="hold" nodeType="afterEffect">
                                  <p:stCondLst>
                                    <p:cond delay="0"/>
                                  </p:stCondLst>
                                  <p:childTnLst>
                                    <p:set>
                                      <p:cBhvr>
                                        <p:cTn id="31" dur="1" fill="hold">
                                          <p:stCondLst>
                                            <p:cond delay="0"/>
                                          </p:stCondLst>
                                        </p:cTn>
                                        <p:tgtEl>
                                          <p:spTgt spid="81"/>
                                        </p:tgtEl>
                                        <p:attrNameLst>
                                          <p:attrName>style.visibility</p:attrName>
                                        </p:attrNameLst>
                                      </p:cBhvr>
                                      <p:to>
                                        <p:strVal val="visible"/>
                                      </p:to>
                                    </p:set>
                                    <p:animEffect transition="in" filter="wipe(left)">
                                      <p:cBhvr>
                                        <p:cTn id="32" dur="500"/>
                                        <p:tgtEl>
                                          <p:spTgt spid="81"/>
                                        </p:tgtEl>
                                      </p:cBhvr>
                                    </p:animEffect>
                                  </p:childTnLst>
                                </p:cTn>
                              </p:par>
                            </p:childTnLst>
                          </p:cTn>
                        </p:par>
                        <p:par>
                          <p:cTn id="33" fill="hold" nodeType="afterGroup">
                            <p:stCondLst>
                              <p:cond delay="1000"/>
                            </p:stCondLst>
                            <p:childTnLst>
                              <p:par>
                                <p:cTn id="34" presetID="22" presetClass="entr" presetSubtype="8" fill="hold" nodeType="afterEffect">
                                  <p:stCondLst>
                                    <p:cond delay="0"/>
                                  </p:stCondLst>
                                  <p:childTnLst>
                                    <p:set>
                                      <p:cBhvr>
                                        <p:cTn id="35" dur="1" fill="hold">
                                          <p:stCondLst>
                                            <p:cond delay="0"/>
                                          </p:stCondLst>
                                        </p:cTn>
                                        <p:tgtEl>
                                          <p:spTgt spid="73"/>
                                        </p:tgtEl>
                                        <p:attrNameLst>
                                          <p:attrName>style.visibility</p:attrName>
                                        </p:attrNameLst>
                                      </p:cBhvr>
                                      <p:to>
                                        <p:strVal val="visible"/>
                                      </p:to>
                                    </p:set>
                                    <p:animEffect transition="in" filter="wipe(left)">
                                      <p:cBhvr>
                                        <p:cTn id="36" dur="500"/>
                                        <p:tgtEl>
                                          <p:spTgt spid="73"/>
                                        </p:tgtEl>
                                      </p:cBhvr>
                                    </p:animEffect>
                                  </p:childTnLst>
                                </p:cTn>
                              </p:par>
                            </p:childTnLst>
                          </p:cTn>
                        </p:par>
                        <p:par>
                          <p:cTn id="37" fill="hold" nodeType="afterGroup">
                            <p:stCondLst>
                              <p:cond delay="1500"/>
                            </p:stCondLst>
                            <p:childTnLst>
                              <p:par>
                                <p:cTn id="38" presetID="22" presetClass="entr" presetSubtype="8" fill="hold" nodeType="afterEffect">
                                  <p:stCondLst>
                                    <p:cond delay="0"/>
                                  </p:stCondLst>
                                  <p:childTnLst>
                                    <p:set>
                                      <p:cBhvr>
                                        <p:cTn id="39" dur="1" fill="hold">
                                          <p:stCondLst>
                                            <p:cond delay="0"/>
                                          </p:stCondLst>
                                        </p:cTn>
                                        <p:tgtEl>
                                          <p:spTgt spid="78"/>
                                        </p:tgtEl>
                                        <p:attrNameLst>
                                          <p:attrName>style.visibility</p:attrName>
                                        </p:attrNameLst>
                                      </p:cBhvr>
                                      <p:to>
                                        <p:strVal val="visible"/>
                                      </p:to>
                                    </p:set>
                                    <p:animEffect transition="in" filter="wipe(left)">
                                      <p:cBhvr>
                                        <p:cTn id="40" dur="500"/>
                                        <p:tgtEl>
                                          <p:spTgt spid="78"/>
                                        </p:tgtEl>
                                      </p:cBhvr>
                                    </p:animEffect>
                                  </p:childTnLst>
                                </p:cTn>
                              </p:par>
                            </p:childTnLst>
                          </p:cTn>
                        </p:par>
                        <p:par>
                          <p:cTn id="41" fill="hold" nodeType="afterGroup">
                            <p:stCondLst>
                              <p:cond delay="2000"/>
                            </p:stCondLst>
                            <p:childTnLst>
                              <p:par>
                                <p:cTn id="42" presetID="22" presetClass="entr" presetSubtype="8" fill="hold" nodeType="afterEffect">
                                  <p:stCondLst>
                                    <p:cond delay="0"/>
                                  </p:stCondLst>
                                  <p:childTnLst>
                                    <p:set>
                                      <p:cBhvr>
                                        <p:cTn id="43" dur="1" fill="hold">
                                          <p:stCondLst>
                                            <p:cond delay="0"/>
                                          </p:stCondLst>
                                        </p:cTn>
                                        <p:tgtEl>
                                          <p:spTgt spid="82"/>
                                        </p:tgtEl>
                                        <p:attrNameLst>
                                          <p:attrName>style.visibility</p:attrName>
                                        </p:attrNameLst>
                                      </p:cBhvr>
                                      <p:to>
                                        <p:strVal val="visible"/>
                                      </p:to>
                                    </p:set>
                                    <p:animEffect transition="in" filter="wipe(left)">
                                      <p:cBhvr>
                                        <p:cTn id="44" dur="500"/>
                                        <p:tgtEl>
                                          <p:spTgt spid="82"/>
                                        </p:tgtEl>
                                      </p:cBhvr>
                                    </p:animEffect>
                                  </p:childTnLst>
                                </p:cTn>
                              </p:par>
                            </p:childTnLst>
                          </p:cTn>
                        </p:par>
                        <p:par>
                          <p:cTn id="45" fill="hold" nodeType="afterGroup">
                            <p:stCondLst>
                              <p:cond delay="2500"/>
                            </p:stCondLst>
                            <p:childTnLst>
                              <p:par>
                                <p:cTn id="46" presetID="22" presetClass="entr" presetSubtype="8" fill="hold" nodeType="afterEffect">
                                  <p:stCondLst>
                                    <p:cond delay="0"/>
                                  </p:stCondLst>
                                  <p:childTnLst>
                                    <p:set>
                                      <p:cBhvr>
                                        <p:cTn id="47" dur="1" fill="hold">
                                          <p:stCondLst>
                                            <p:cond delay="0"/>
                                          </p:stCondLst>
                                        </p:cTn>
                                        <p:tgtEl>
                                          <p:spTgt spid="76"/>
                                        </p:tgtEl>
                                        <p:attrNameLst>
                                          <p:attrName>style.visibility</p:attrName>
                                        </p:attrNameLst>
                                      </p:cBhvr>
                                      <p:to>
                                        <p:strVal val="visible"/>
                                      </p:to>
                                    </p:set>
                                    <p:animEffect transition="in" filter="wipe(left)">
                                      <p:cBhvr>
                                        <p:cTn id="48" dur="500"/>
                                        <p:tgtEl>
                                          <p:spTgt spid="76"/>
                                        </p:tgtEl>
                                      </p:cBhvr>
                                    </p:animEffect>
                                  </p:childTnLst>
                                </p:cTn>
                              </p:par>
                            </p:childTnLst>
                          </p:cTn>
                        </p:par>
                        <p:par>
                          <p:cTn id="49" fill="hold" nodeType="afterGroup">
                            <p:stCondLst>
                              <p:cond delay="3000"/>
                            </p:stCondLst>
                            <p:childTnLst>
                              <p:par>
                                <p:cTn id="50" presetID="22" presetClass="entr" presetSubtype="8" fill="hold" nodeType="afterEffect">
                                  <p:stCondLst>
                                    <p:cond delay="0"/>
                                  </p:stCondLst>
                                  <p:childTnLst>
                                    <p:set>
                                      <p:cBhvr>
                                        <p:cTn id="51" dur="1" fill="hold">
                                          <p:stCondLst>
                                            <p:cond delay="0"/>
                                          </p:stCondLst>
                                        </p:cTn>
                                        <p:tgtEl>
                                          <p:spTgt spid="77"/>
                                        </p:tgtEl>
                                        <p:attrNameLst>
                                          <p:attrName>style.visibility</p:attrName>
                                        </p:attrNameLst>
                                      </p:cBhvr>
                                      <p:to>
                                        <p:strVal val="visible"/>
                                      </p:to>
                                    </p:set>
                                    <p:animEffect transition="in" filter="wipe(left)">
                                      <p:cBhvr>
                                        <p:cTn id="52"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el 1"/>
          <p:cNvSpPr>
            <a:spLocks noGrp="1"/>
          </p:cNvSpPr>
          <p:nvPr>
            <p:ph type="title"/>
          </p:nvPr>
        </p:nvSpPr>
        <p:spPr/>
        <p:txBody>
          <a:bodyPr/>
          <a:lstStyle/>
          <a:p>
            <a:r>
              <a:rPr lang="en-US">
                <a:latin typeface="Arial" charset="0"/>
              </a:rPr>
              <a:t>4. Emission of pollutants</a:t>
            </a:r>
            <a:endParaRPr lang="de-CH">
              <a:latin typeface="Arial" charset="0"/>
            </a:endParaRPr>
          </a:p>
        </p:txBody>
      </p:sp>
      <p:pic>
        <p:nvPicPr>
          <p:cNvPr id="54274" name="Bild 2"/>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235075" y="1125538"/>
            <a:ext cx="7585075" cy="515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4275" name="Bild 6" descr="smdk_logo_cmyk.eps"/>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704138" y="239713"/>
            <a:ext cx="1054100" cy="557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276" name="Rechteck 5"/>
          <p:cNvSpPr>
            <a:spLocks noChangeArrowheads="1"/>
          </p:cNvSpPr>
          <p:nvPr/>
        </p:nvSpPr>
        <p:spPr bwMode="auto">
          <a:xfrm>
            <a:off x="2700338" y="2205038"/>
            <a:ext cx="1295400" cy="503237"/>
          </a:xfrm>
          <a:prstGeom prst="rect">
            <a:avLst/>
          </a:prstGeom>
          <a:solidFill>
            <a:srgbClr val="ECA98E"/>
          </a:solidFill>
          <a:ln>
            <a:noFill/>
          </a:ln>
          <a:extLst>
            <a:ext uri="{91240B29-F687-4f45-9708-019B960494DF}">
              <a14:hiddenLine xmlns="" xmlns:a14="http://schemas.microsoft.com/office/drawing/2010/main" w="9525">
                <a:solidFill>
                  <a:srgbClr val="000000"/>
                </a:solidFill>
                <a:round/>
                <a:headEnd/>
                <a:tailEnd/>
              </a14:hiddenLine>
            </a:ext>
          </a:extLst>
        </p:spPr>
        <p:txBody>
          <a:bodyPr anchor="ctr"/>
          <a:lstStyle/>
          <a:p>
            <a:pPr algn="ctr"/>
            <a:r>
              <a:rPr lang="de-DE" sz="1800" b="1">
                <a:solidFill>
                  <a:srgbClr val="000000"/>
                </a:solidFill>
              </a:rPr>
              <a:t>landfill</a:t>
            </a:r>
          </a:p>
        </p:txBody>
      </p:sp>
      <p:sp>
        <p:nvSpPr>
          <p:cNvPr id="54277" name="Rechteck 6"/>
          <p:cNvSpPr>
            <a:spLocks noChangeArrowheads="1"/>
          </p:cNvSpPr>
          <p:nvPr/>
        </p:nvSpPr>
        <p:spPr bwMode="auto">
          <a:xfrm>
            <a:off x="1417638" y="5013325"/>
            <a:ext cx="1439862" cy="287338"/>
          </a:xfrm>
          <a:prstGeom prst="rect">
            <a:avLst/>
          </a:prstGeom>
          <a:solidFill>
            <a:srgbClr val="DEF1E0"/>
          </a:solidFill>
          <a:ln>
            <a:noFill/>
          </a:ln>
          <a:extLst>
            <a:ext uri="{91240B29-F687-4f45-9708-019B960494DF}">
              <a14:hiddenLine xmlns="" xmlns:a14="http://schemas.microsoft.com/office/drawing/2010/main" w="9525">
                <a:solidFill>
                  <a:srgbClr val="000000"/>
                </a:solidFill>
                <a:round/>
                <a:headEnd/>
                <a:tailEnd/>
              </a14:hiddenLine>
            </a:ext>
          </a:extLst>
        </p:spPr>
        <p:txBody>
          <a:bodyPr anchor="ctr"/>
          <a:lstStyle/>
          <a:p>
            <a:pPr algn="ctr"/>
            <a:r>
              <a:rPr lang="de-DE" sz="1400" b="1">
                <a:solidFill>
                  <a:srgbClr val="000000"/>
                </a:solidFill>
                <a:latin typeface="Arial Narrow" charset="0"/>
                <a:cs typeface="Arial Narrow" charset="0"/>
              </a:rPr>
              <a:t>Pollutant frontline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el 1"/>
          <p:cNvSpPr>
            <a:spLocks noGrp="1"/>
          </p:cNvSpPr>
          <p:nvPr>
            <p:ph type="title"/>
          </p:nvPr>
        </p:nvSpPr>
        <p:spPr/>
        <p:txBody>
          <a:bodyPr/>
          <a:lstStyle/>
          <a:p>
            <a:r>
              <a:rPr lang="en-US">
                <a:latin typeface="Arial" charset="0"/>
              </a:rPr>
              <a:t>4. Containment or decontamination</a:t>
            </a:r>
          </a:p>
        </p:txBody>
      </p:sp>
      <p:pic>
        <p:nvPicPr>
          <p:cNvPr id="56322"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403350" y="1844675"/>
            <a:ext cx="7189788" cy="3760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323"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549400" y="1349375"/>
            <a:ext cx="4422775" cy="295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324" name="Picture 4"/>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842963" y="1824038"/>
            <a:ext cx="331787" cy="3760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325" name="Picture 5"/>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409700" y="5756275"/>
            <a:ext cx="7189788" cy="331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326" name="Picture 7"/>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563688" y="2295525"/>
            <a:ext cx="1435100" cy="313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56327" name="Gruppierung 7"/>
          <p:cNvGrpSpPr>
            <a:grpSpLocks/>
          </p:cNvGrpSpPr>
          <p:nvPr/>
        </p:nvGrpSpPr>
        <p:grpSpPr bwMode="auto">
          <a:xfrm>
            <a:off x="7994650" y="1468438"/>
            <a:ext cx="508000" cy="504825"/>
            <a:chOff x="7974013" y="1776413"/>
            <a:chExt cx="508000" cy="504825"/>
          </a:xfrm>
        </p:grpSpPr>
        <p:pic>
          <p:nvPicPr>
            <p:cNvPr id="56360" name="Picture 9"/>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7974013" y="2036763"/>
              <a:ext cx="50800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361" name="Picture 10"/>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8093075" y="1776413"/>
              <a:ext cx="379413" cy="174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56328" name="Picture 11"/>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3003550" y="2284413"/>
            <a:ext cx="4192588" cy="44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56329" name="Gruppierung 14"/>
          <p:cNvGrpSpPr>
            <a:grpSpLocks/>
          </p:cNvGrpSpPr>
          <p:nvPr/>
        </p:nvGrpSpPr>
        <p:grpSpPr bwMode="auto">
          <a:xfrm>
            <a:off x="1549400" y="2284413"/>
            <a:ext cx="7031038" cy="3181350"/>
            <a:chOff x="1528763" y="2616200"/>
            <a:chExt cx="7031037" cy="3181350"/>
          </a:xfrm>
        </p:grpSpPr>
        <p:pic>
          <p:nvPicPr>
            <p:cNvPr id="56358" name="Picture 16"/>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3177948" y="2935708"/>
              <a:ext cx="1851025" cy="436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359" name="Picture 6"/>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1528763" y="2616200"/>
              <a:ext cx="7031037" cy="318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56330" name="Gruppierung 20"/>
          <p:cNvGrpSpPr>
            <a:grpSpLocks/>
          </p:cNvGrpSpPr>
          <p:nvPr/>
        </p:nvGrpSpPr>
        <p:grpSpPr bwMode="auto">
          <a:xfrm>
            <a:off x="3116263" y="2554288"/>
            <a:ext cx="1819275" cy="584200"/>
            <a:chOff x="3095625" y="2861733"/>
            <a:chExt cx="1819275" cy="584200"/>
          </a:xfrm>
        </p:grpSpPr>
        <p:cxnSp>
          <p:nvCxnSpPr>
            <p:cNvPr id="17" name="Gerade Verbindung 9"/>
            <p:cNvCxnSpPr/>
            <p:nvPr/>
          </p:nvCxnSpPr>
          <p:spPr>
            <a:xfrm flipV="1">
              <a:off x="3095625" y="3212570"/>
              <a:ext cx="1724025" cy="0"/>
            </a:xfrm>
            <a:prstGeom prst="line">
              <a:avLst/>
            </a:prstGeom>
            <a:ln w="9525" cmpd="sng">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18" name="Gerade Verbindung 16"/>
            <p:cNvCxnSpPr/>
            <p:nvPr/>
          </p:nvCxnSpPr>
          <p:spPr>
            <a:xfrm>
              <a:off x="3225800" y="2861733"/>
              <a:ext cx="0" cy="5842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 name="Gerade Verbindung 33"/>
            <p:cNvCxnSpPr/>
            <p:nvPr/>
          </p:nvCxnSpPr>
          <p:spPr>
            <a:xfrm>
              <a:off x="3789362" y="2861733"/>
              <a:ext cx="0" cy="5842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 name="Gerade Verbindung 34"/>
            <p:cNvCxnSpPr/>
            <p:nvPr/>
          </p:nvCxnSpPr>
          <p:spPr>
            <a:xfrm>
              <a:off x="4351337" y="2861733"/>
              <a:ext cx="0" cy="5842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 name="Gerade Verbindung 35"/>
            <p:cNvCxnSpPr/>
            <p:nvPr/>
          </p:nvCxnSpPr>
          <p:spPr>
            <a:xfrm>
              <a:off x="4914900" y="2861733"/>
              <a:ext cx="0" cy="350837"/>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cxnSp>
        <p:nvCxnSpPr>
          <p:cNvPr id="22" name="Gerade Verbindung 40"/>
          <p:cNvCxnSpPr/>
          <p:nvPr/>
        </p:nvCxnSpPr>
        <p:spPr>
          <a:xfrm>
            <a:off x="4935538" y="4833938"/>
            <a:ext cx="0" cy="347662"/>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56332" name="Gruppierung 21"/>
          <p:cNvGrpSpPr>
            <a:grpSpLocks/>
          </p:cNvGrpSpPr>
          <p:nvPr/>
        </p:nvGrpSpPr>
        <p:grpSpPr bwMode="auto">
          <a:xfrm>
            <a:off x="3319463" y="4824413"/>
            <a:ext cx="2111375" cy="349250"/>
            <a:chOff x="3298825" y="5142256"/>
            <a:chExt cx="2111375" cy="348380"/>
          </a:xfrm>
        </p:grpSpPr>
        <p:cxnSp>
          <p:nvCxnSpPr>
            <p:cNvPr id="24" name="Gerade Verbindung 32"/>
            <p:cNvCxnSpPr/>
            <p:nvPr/>
          </p:nvCxnSpPr>
          <p:spPr>
            <a:xfrm>
              <a:off x="3789362" y="5142256"/>
              <a:ext cx="0" cy="34838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5" name="Gerade Verbindung 38"/>
            <p:cNvCxnSpPr/>
            <p:nvPr/>
          </p:nvCxnSpPr>
          <p:spPr>
            <a:xfrm>
              <a:off x="4351337" y="5142256"/>
              <a:ext cx="0" cy="34838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6" name="Gerade Verbindung 41"/>
            <p:cNvCxnSpPr/>
            <p:nvPr/>
          </p:nvCxnSpPr>
          <p:spPr>
            <a:xfrm flipV="1">
              <a:off x="3298825" y="5332281"/>
              <a:ext cx="2111375" cy="0"/>
            </a:xfrm>
            <a:prstGeom prst="line">
              <a:avLst/>
            </a:prstGeom>
            <a:ln w="9525" cmpd="sng">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grpSp>
      <p:cxnSp>
        <p:nvCxnSpPr>
          <p:cNvPr id="27" name="Gerade Verbindung 43"/>
          <p:cNvCxnSpPr/>
          <p:nvPr/>
        </p:nvCxnSpPr>
        <p:spPr>
          <a:xfrm>
            <a:off x="4373563" y="3786188"/>
            <a:ext cx="0" cy="5842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8" name="Gerade Verbindung 44"/>
          <p:cNvCxnSpPr/>
          <p:nvPr/>
        </p:nvCxnSpPr>
        <p:spPr>
          <a:xfrm>
            <a:off x="4935538" y="3786188"/>
            <a:ext cx="0" cy="5842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56335" name="Gruppierung 13"/>
          <p:cNvGrpSpPr>
            <a:grpSpLocks/>
          </p:cNvGrpSpPr>
          <p:nvPr/>
        </p:nvGrpSpPr>
        <p:grpSpPr bwMode="auto">
          <a:xfrm>
            <a:off x="1587500" y="2295525"/>
            <a:ext cx="5621338" cy="3136900"/>
            <a:chOff x="1562997" y="2593070"/>
            <a:chExt cx="5621337" cy="3136900"/>
          </a:xfrm>
        </p:grpSpPr>
        <p:grpSp>
          <p:nvGrpSpPr>
            <p:cNvPr id="56346" name="Gruppierung 2"/>
            <p:cNvGrpSpPr>
              <a:grpSpLocks/>
            </p:cNvGrpSpPr>
            <p:nvPr/>
          </p:nvGrpSpPr>
          <p:grpSpPr bwMode="auto">
            <a:xfrm>
              <a:off x="1562997" y="2593070"/>
              <a:ext cx="5621337" cy="3136900"/>
              <a:chOff x="1563688" y="2609850"/>
              <a:chExt cx="5621337" cy="3136900"/>
            </a:xfrm>
          </p:grpSpPr>
          <p:pic>
            <p:nvPicPr>
              <p:cNvPr id="56348" name="Picture 12"/>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7140575" y="2609850"/>
                <a:ext cx="44450" cy="313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349" name="Picture 13"/>
              <p:cNvPicPr>
                <a:picLocks noChangeAspect="1" noChangeArrowheads="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1563688" y="5400675"/>
                <a:ext cx="5572125" cy="131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56347" name="Picture 14"/>
            <p:cNvPicPr>
              <a:picLocks noChangeAspect="1" noChangeArrowheads="1"/>
            </p:cNvPicPr>
            <p:nvPr/>
          </p:nvPicPr>
          <p:blipFill>
            <a:blip r:embed="rId15" cstate="email">
              <a:extLst>
                <a:ext uri="{28A0092B-C50C-407E-A947-70E740481C1C}">
                  <a14:useLocalDpi xmlns:a14="http://schemas.microsoft.com/office/drawing/2010/main" val="0"/>
                </a:ext>
              </a:extLst>
            </a:blip>
            <a:srcRect/>
            <a:stretch>
              <a:fillRect/>
            </a:stretch>
          </p:blipFill>
          <p:spPr bwMode="auto">
            <a:xfrm>
              <a:off x="3448050" y="5189538"/>
              <a:ext cx="1801813" cy="236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56336" name="Gruppierung 6"/>
          <p:cNvGrpSpPr>
            <a:grpSpLocks/>
          </p:cNvGrpSpPr>
          <p:nvPr/>
        </p:nvGrpSpPr>
        <p:grpSpPr bwMode="auto">
          <a:xfrm>
            <a:off x="1587500" y="1930400"/>
            <a:ext cx="6462713" cy="2944813"/>
            <a:chOff x="-1462088" y="-402553"/>
            <a:chExt cx="6462713" cy="2944813"/>
          </a:xfrm>
        </p:grpSpPr>
        <p:pic>
          <p:nvPicPr>
            <p:cNvPr id="56344" name="Picture 15"/>
            <p:cNvPicPr>
              <a:picLocks noChangeAspect="1" noChangeArrowheads="1"/>
            </p:cNvPicPr>
            <p:nvPr/>
          </p:nvPicPr>
          <p:blipFill>
            <a:blip r:embed="rId16" cstate="email">
              <a:extLst>
                <a:ext uri="{28A0092B-C50C-407E-A947-70E740481C1C}">
                  <a14:useLocalDpi xmlns:a14="http://schemas.microsoft.com/office/drawing/2010/main" val="0"/>
                </a:ext>
              </a:extLst>
            </a:blip>
            <a:srcRect/>
            <a:stretch>
              <a:fillRect/>
            </a:stretch>
          </p:blipFill>
          <p:spPr bwMode="auto">
            <a:xfrm>
              <a:off x="2233613" y="998305"/>
              <a:ext cx="1050925" cy="236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345" name="Picture 8"/>
            <p:cNvPicPr>
              <a:picLocks noChangeAspect="1" noChangeArrowheads="1"/>
            </p:cNvPicPr>
            <p:nvPr/>
          </p:nvPicPr>
          <p:blipFill>
            <a:blip r:embed="rId17" cstate="email">
              <a:extLst>
                <a:ext uri="{28A0092B-C50C-407E-A947-70E740481C1C}">
                  <a14:useLocalDpi xmlns:a14="http://schemas.microsoft.com/office/drawing/2010/main" val="0"/>
                </a:ext>
              </a:extLst>
            </a:blip>
            <a:srcRect/>
            <a:stretch>
              <a:fillRect/>
            </a:stretch>
          </p:blipFill>
          <p:spPr bwMode="auto">
            <a:xfrm>
              <a:off x="-1462088" y="-402553"/>
              <a:ext cx="6462713" cy="2944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56337" name="Bild 6" descr="smdk_logo_cmyk.eps"/>
          <p:cNvPicPr>
            <a:picLocks noChangeAspect="1"/>
          </p:cNvPicPr>
          <p:nvPr/>
        </p:nvPicPr>
        <p:blipFill>
          <a:blip r:embed="rId18" cstate="email">
            <a:extLst>
              <a:ext uri="{28A0092B-C50C-407E-A947-70E740481C1C}">
                <a14:useLocalDpi xmlns:a14="http://schemas.microsoft.com/office/drawing/2010/main" val="0"/>
              </a:ext>
            </a:extLst>
          </a:blip>
          <a:srcRect/>
          <a:stretch>
            <a:fillRect/>
          </a:stretch>
        </p:blipFill>
        <p:spPr bwMode="auto">
          <a:xfrm>
            <a:off x="7740352" y="764704"/>
            <a:ext cx="1054100" cy="557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338" name="Textfeld 1"/>
          <p:cNvSpPr txBox="1">
            <a:spLocks noChangeArrowheads="1"/>
          </p:cNvSpPr>
          <p:nvPr/>
        </p:nvSpPr>
        <p:spPr bwMode="auto">
          <a:xfrm rot="-5400000">
            <a:off x="468313" y="3644900"/>
            <a:ext cx="1036637" cy="46196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de-DE"/>
              <a:t>costs</a:t>
            </a:r>
          </a:p>
        </p:txBody>
      </p:sp>
      <p:sp>
        <p:nvSpPr>
          <p:cNvPr id="56339" name="Textfeld 37"/>
          <p:cNvSpPr txBox="1">
            <a:spLocks noChangeArrowheads="1"/>
          </p:cNvSpPr>
          <p:nvPr/>
        </p:nvSpPr>
        <p:spPr bwMode="auto">
          <a:xfrm>
            <a:off x="3851275" y="5661025"/>
            <a:ext cx="1038225" cy="46196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de-DE"/>
              <a:t>time</a:t>
            </a:r>
          </a:p>
        </p:txBody>
      </p:sp>
      <p:sp>
        <p:nvSpPr>
          <p:cNvPr id="56340" name="Textfeld 38"/>
          <p:cNvSpPr txBox="1">
            <a:spLocks noChangeArrowheads="1"/>
          </p:cNvSpPr>
          <p:nvPr/>
        </p:nvSpPr>
        <p:spPr bwMode="auto">
          <a:xfrm>
            <a:off x="3348038" y="4735513"/>
            <a:ext cx="2016125" cy="368300"/>
          </a:xfrm>
          <a:prstGeom prst="rect">
            <a:avLst/>
          </a:prstGeom>
          <a:solidFill>
            <a:srgbClr val="BEE2F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de-DE" sz="1800"/>
              <a:t>100 – 150 years</a:t>
            </a:r>
          </a:p>
        </p:txBody>
      </p:sp>
      <p:sp>
        <p:nvSpPr>
          <p:cNvPr id="41" name="Textfeld 40"/>
          <p:cNvSpPr txBox="1"/>
          <p:nvPr/>
        </p:nvSpPr>
        <p:spPr>
          <a:xfrm>
            <a:off x="5292725" y="3284538"/>
            <a:ext cx="1655763" cy="369887"/>
          </a:xfrm>
          <a:prstGeom prst="rect">
            <a:avLst/>
          </a:prstGeom>
          <a:solidFill>
            <a:srgbClr val="BEE2F9"/>
          </a:solidFill>
        </p:spPr>
        <p:txBody>
          <a:bodyPr>
            <a:spAutoFit/>
          </a:bodyPr>
          <a:lstStyle/>
          <a:p>
            <a:pPr algn="ctr">
              <a:defRPr/>
            </a:pPr>
            <a:r>
              <a:rPr lang="de-DE" sz="1800" b="1" dirty="0" err="1">
                <a:solidFill>
                  <a:schemeClr val="accent6">
                    <a:lumMod val="60000"/>
                    <a:lumOff val="40000"/>
                  </a:schemeClr>
                </a:solidFill>
                <a:cs typeface="+mn-cs"/>
              </a:rPr>
              <a:t>containment</a:t>
            </a:r>
            <a:endParaRPr lang="de-DE" sz="1800" b="1" dirty="0">
              <a:solidFill>
                <a:schemeClr val="accent6">
                  <a:lumMod val="60000"/>
                  <a:lumOff val="40000"/>
                </a:schemeClr>
              </a:solidFill>
              <a:cs typeface="+mn-cs"/>
            </a:endParaRPr>
          </a:p>
        </p:txBody>
      </p:sp>
      <p:sp>
        <p:nvSpPr>
          <p:cNvPr id="56342" name="Rechteck 2"/>
          <p:cNvSpPr>
            <a:spLocks noChangeArrowheads="1"/>
          </p:cNvSpPr>
          <p:nvPr/>
        </p:nvSpPr>
        <p:spPr bwMode="auto">
          <a:xfrm>
            <a:off x="3132138" y="2420938"/>
            <a:ext cx="2087562" cy="720725"/>
          </a:xfrm>
          <a:prstGeom prst="rect">
            <a:avLst/>
          </a:prstGeom>
          <a:solidFill>
            <a:srgbClr val="BEE2F9"/>
          </a:solidFill>
          <a:ln>
            <a:noFill/>
          </a:ln>
          <a:extLst>
            <a:ext uri="{91240B29-F687-4f45-9708-019B960494DF}">
              <a14:hiddenLine xmlns="" xmlns:a14="http://schemas.microsoft.com/office/drawing/2010/main" w="9525">
                <a:solidFill>
                  <a:srgbClr val="000000"/>
                </a:solidFill>
                <a:round/>
                <a:headEnd/>
                <a:tailEnd/>
              </a14:hiddenLine>
            </a:ext>
          </a:extLst>
        </p:spPr>
        <p:txBody>
          <a:bodyPr anchor="ctr"/>
          <a:lstStyle/>
          <a:p>
            <a:pPr algn="ctr"/>
            <a:r>
              <a:rPr lang="de-DE" sz="1800" b="1">
                <a:solidFill>
                  <a:srgbClr val="9D64D2"/>
                </a:solidFill>
              </a:rPr>
              <a:t>decontamination</a:t>
            </a:r>
          </a:p>
        </p:txBody>
      </p:sp>
      <p:sp>
        <p:nvSpPr>
          <p:cNvPr id="56343" name="Rechteck 43"/>
          <p:cNvSpPr>
            <a:spLocks noChangeArrowheads="1"/>
          </p:cNvSpPr>
          <p:nvPr/>
        </p:nvSpPr>
        <p:spPr bwMode="auto">
          <a:xfrm>
            <a:off x="1403350" y="1052513"/>
            <a:ext cx="5545138" cy="720725"/>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nchor="ctr"/>
          <a:lstStyle/>
          <a:p>
            <a:r>
              <a:rPr lang="en-US" b="1"/>
              <a:t>Comparison of the cumulated costs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el 1"/>
          <p:cNvSpPr>
            <a:spLocks noGrp="1"/>
          </p:cNvSpPr>
          <p:nvPr>
            <p:ph type="title"/>
          </p:nvPr>
        </p:nvSpPr>
        <p:spPr/>
        <p:txBody>
          <a:bodyPr/>
          <a:lstStyle/>
          <a:p>
            <a:r>
              <a:rPr lang="de-CH">
                <a:latin typeface="Arial" charset="0"/>
              </a:rPr>
              <a:t>4. Infrastructure</a:t>
            </a:r>
          </a:p>
        </p:txBody>
      </p:sp>
      <p:pic>
        <p:nvPicPr>
          <p:cNvPr id="4" name="Picture 17"/>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827088" y="836613"/>
            <a:ext cx="8002587" cy="5432425"/>
          </a:xfrm>
          <a:prstGeom prst="rect">
            <a:avLst/>
          </a:prstGeom>
          <a:noFill/>
          <a:ln w="1905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grpSp>
        <p:nvGrpSpPr>
          <p:cNvPr id="5" name="Group 3"/>
          <p:cNvGrpSpPr>
            <a:grpSpLocks/>
          </p:cNvGrpSpPr>
          <p:nvPr/>
        </p:nvGrpSpPr>
        <p:grpSpPr bwMode="auto">
          <a:xfrm>
            <a:off x="1514475" y="2497138"/>
            <a:ext cx="2489200" cy="936625"/>
            <a:chOff x="802" y="1506"/>
            <a:chExt cx="1406" cy="590"/>
          </a:xfrm>
        </p:grpSpPr>
        <p:sp>
          <p:nvSpPr>
            <p:cNvPr id="6" name="Line 4"/>
            <p:cNvSpPr>
              <a:spLocks noChangeShapeType="1"/>
            </p:cNvSpPr>
            <p:nvPr/>
          </p:nvSpPr>
          <p:spPr bwMode="auto">
            <a:xfrm flipV="1">
              <a:off x="802" y="1506"/>
              <a:ext cx="1406" cy="590"/>
            </a:xfrm>
            <a:prstGeom prst="line">
              <a:avLst/>
            </a:prstGeom>
            <a:noFill/>
            <a:ln w="34925">
              <a:solidFill>
                <a:schemeClr val="tx1"/>
              </a:solidFill>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de-DE">
                <a:cs typeface="+mn-cs"/>
              </a:endParaRPr>
            </a:p>
          </p:txBody>
        </p:sp>
        <p:sp>
          <p:nvSpPr>
            <p:cNvPr id="7" name="Text Box 5"/>
            <p:cNvSpPr txBox="1">
              <a:spLocks noChangeArrowheads="1"/>
            </p:cNvSpPr>
            <p:nvPr/>
          </p:nvSpPr>
          <p:spPr bwMode="auto">
            <a:xfrm>
              <a:off x="1344" y="1601"/>
              <a:ext cx="570" cy="192"/>
            </a:xfrm>
            <a:prstGeom prst="rect">
              <a:avLst/>
            </a:prstGeom>
            <a:solidFill>
              <a:schemeClr val="bg1">
                <a:alpha val="61176"/>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3200" b="1">
                  <a:solidFill>
                    <a:schemeClr val="tx1"/>
                  </a:solidFill>
                  <a:latin typeface="Arial" charset="0"/>
                  <a:ea typeface="ＭＳ Ｐゴシック" charset="0"/>
                </a:defRPr>
              </a:lvl1pPr>
              <a:lvl2pPr marL="742950" indent="-285750" eaLnBrk="0" hangingPunct="0">
                <a:defRPr sz="3200" b="1">
                  <a:solidFill>
                    <a:schemeClr val="tx1"/>
                  </a:solidFill>
                  <a:latin typeface="Arial" charset="0"/>
                  <a:ea typeface="ＭＳ Ｐゴシック" charset="0"/>
                </a:defRPr>
              </a:lvl2pPr>
              <a:lvl3pPr marL="1143000" indent="-228600" eaLnBrk="0" hangingPunct="0">
                <a:defRPr sz="3200" b="1">
                  <a:solidFill>
                    <a:schemeClr val="tx1"/>
                  </a:solidFill>
                  <a:latin typeface="Arial" charset="0"/>
                  <a:ea typeface="ＭＳ Ｐゴシック" charset="0"/>
                </a:defRPr>
              </a:lvl3pPr>
              <a:lvl4pPr marL="1600200" indent="-228600" eaLnBrk="0" hangingPunct="0">
                <a:defRPr sz="3200" b="1">
                  <a:solidFill>
                    <a:schemeClr val="tx1"/>
                  </a:solidFill>
                  <a:latin typeface="Arial" charset="0"/>
                  <a:ea typeface="ＭＳ Ｐゴシック" charset="0"/>
                </a:defRPr>
              </a:lvl4pPr>
              <a:lvl5pPr marL="2057400" indent="-228600" eaLnBrk="0" hangingPunct="0">
                <a:defRPr sz="32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32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32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32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3200" b="1">
                  <a:solidFill>
                    <a:schemeClr val="tx1"/>
                  </a:solidFill>
                  <a:latin typeface="Arial" charset="0"/>
                  <a:ea typeface="ＭＳ Ｐゴシック" charset="0"/>
                </a:defRPr>
              </a:lvl9pPr>
            </a:lstStyle>
            <a:p>
              <a:pPr algn="ctr" eaLnBrk="1" fontAlgn="auto" hangingPunct="1">
                <a:spcBef>
                  <a:spcPct val="50000"/>
                </a:spcBef>
                <a:spcAft>
                  <a:spcPts val="0"/>
                </a:spcAft>
                <a:defRPr/>
              </a:pPr>
              <a:r>
                <a:rPr lang="de-CH" sz="1400">
                  <a:cs typeface="+mn-cs"/>
                </a:rPr>
                <a:t>170 m</a:t>
              </a:r>
              <a:endParaRPr lang="de-DE" sz="1400">
                <a:cs typeface="+mn-cs"/>
              </a:endParaRPr>
            </a:p>
          </p:txBody>
        </p:sp>
      </p:grpSp>
      <p:sp>
        <p:nvSpPr>
          <p:cNvPr id="8" name="Text Box 6"/>
          <p:cNvSpPr txBox="1">
            <a:spLocks noChangeArrowheads="1"/>
          </p:cNvSpPr>
          <p:nvPr/>
        </p:nvSpPr>
        <p:spPr bwMode="auto">
          <a:xfrm>
            <a:off x="6808788" y="3883025"/>
            <a:ext cx="1243012" cy="338138"/>
          </a:xfrm>
          <a:prstGeom prst="rect">
            <a:avLst/>
          </a:prstGeom>
          <a:solidFill>
            <a:schemeClr val="bg1">
              <a:alpha val="59999"/>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de-CH" sz="1600"/>
              <a:t>5´000 m</a:t>
            </a:r>
            <a:r>
              <a:rPr lang="de-CH" sz="1600" baseline="30000"/>
              <a:t>2</a:t>
            </a:r>
            <a:endParaRPr lang="de-DE" sz="1600" baseline="30000"/>
          </a:p>
        </p:txBody>
      </p:sp>
      <p:sp>
        <p:nvSpPr>
          <p:cNvPr id="9" name="Text Box 7"/>
          <p:cNvSpPr txBox="1">
            <a:spLocks noChangeArrowheads="1"/>
          </p:cNvSpPr>
          <p:nvPr/>
        </p:nvSpPr>
        <p:spPr bwMode="auto">
          <a:xfrm>
            <a:off x="4656138" y="3600450"/>
            <a:ext cx="1243012" cy="338138"/>
          </a:xfrm>
          <a:prstGeom prst="rect">
            <a:avLst/>
          </a:prstGeom>
          <a:solidFill>
            <a:schemeClr val="bg1">
              <a:alpha val="59999"/>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de-CH" sz="1600"/>
              <a:t>8´000 m</a:t>
            </a:r>
            <a:r>
              <a:rPr lang="de-CH" sz="1600" baseline="30000"/>
              <a:t>2</a:t>
            </a:r>
            <a:endParaRPr lang="de-DE" sz="1600" baseline="30000"/>
          </a:p>
        </p:txBody>
      </p:sp>
      <p:sp>
        <p:nvSpPr>
          <p:cNvPr id="10" name="Text Box 8"/>
          <p:cNvSpPr txBox="1">
            <a:spLocks noChangeArrowheads="1"/>
          </p:cNvSpPr>
          <p:nvPr/>
        </p:nvSpPr>
        <p:spPr bwMode="auto">
          <a:xfrm>
            <a:off x="3348038" y="3121025"/>
            <a:ext cx="1243012" cy="338138"/>
          </a:xfrm>
          <a:prstGeom prst="rect">
            <a:avLst/>
          </a:prstGeom>
          <a:solidFill>
            <a:schemeClr val="bg1">
              <a:alpha val="59999"/>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de-CH" sz="1600"/>
              <a:t>33´000 m</a:t>
            </a:r>
            <a:r>
              <a:rPr lang="de-CH" sz="1600" baseline="30000"/>
              <a:t>2</a:t>
            </a:r>
            <a:endParaRPr lang="de-DE" sz="1600" baseline="30000"/>
          </a:p>
        </p:txBody>
      </p:sp>
      <p:sp>
        <p:nvSpPr>
          <p:cNvPr id="11" name="Freihandform 10"/>
          <p:cNvSpPr>
            <a:spLocks/>
          </p:cNvSpPr>
          <p:nvPr/>
        </p:nvSpPr>
        <p:spPr bwMode="auto">
          <a:xfrm>
            <a:off x="795338" y="817563"/>
            <a:ext cx="8034337" cy="5476875"/>
          </a:xfrm>
          <a:custGeom>
            <a:avLst/>
            <a:gdLst>
              <a:gd name="T0" fmla="*/ 0 w 6781800"/>
              <a:gd name="T1" fmla="*/ 0 h 5130800"/>
              <a:gd name="T2" fmla="*/ 8026814 w 6781800"/>
              <a:gd name="T3" fmla="*/ 0 h 5130800"/>
              <a:gd name="T4" fmla="*/ 8034337 w 6781800"/>
              <a:gd name="T5" fmla="*/ 5470097 h 5130800"/>
              <a:gd name="T6" fmla="*/ 30091 w 6781800"/>
              <a:gd name="T7" fmla="*/ 5476875 h 5130800"/>
              <a:gd name="T8" fmla="*/ 0 w 6781800"/>
              <a:gd name="T9" fmla="*/ 0 h 51308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81800" h="5130800">
                <a:moveTo>
                  <a:pt x="0" y="0"/>
                </a:moveTo>
                <a:lnTo>
                  <a:pt x="6775450" y="0"/>
                </a:lnTo>
                <a:cubicBezTo>
                  <a:pt x="6777567" y="1697567"/>
                  <a:pt x="6779683" y="3426883"/>
                  <a:pt x="6781800" y="5124450"/>
                </a:cubicBezTo>
                <a:lnTo>
                  <a:pt x="25400" y="5130800"/>
                </a:lnTo>
                <a:lnTo>
                  <a:pt x="0" y="0"/>
                </a:lnTo>
                <a:close/>
              </a:path>
            </a:pathLst>
          </a:custGeom>
          <a:noFill/>
          <a:ln w="9525" cap="flat" cmpd="sng">
            <a:solidFill>
              <a:schemeClr val="tx1"/>
            </a:solidFill>
            <a:prstDash val="solid"/>
            <a:round/>
            <a:headEnd/>
            <a:tailEnd/>
          </a:ln>
          <a:effectLst>
            <a:outerShdw blurRad="40000" dist="23000" dir="5400000" rotWithShape="0">
              <a:srgbClr val="000000">
                <a:alpha val="34999"/>
              </a:srgbClr>
            </a:outerShdw>
          </a:effectLst>
          <a:extLst>
            <a:ext uri="{909E8E84-426E-40dd-AFC4-6F175D3DCCD1}">
              <a14:hiddenFill xmlns="" xmlns:a14="http://schemas.microsoft.com/office/drawing/2010/main">
                <a:solidFill>
                  <a:srgbClr val="FFFFFF"/>
                </a:solidFill>
              </a14:hiddenFill>
            </a:ext>
          </a:extLst>
        </p:spPr>
        <p:txBody>
          <a:bodyPr anchor="ctr"/>
          <a:lstStyle/>
          <a:p>
            <a:pPr>
              <a:defRPr/>
            </a:pPr>
            <a:endParaRPr lang="de-DE">
              <a:cs typeface="+mn-cs"/>
            </a:endParaRPr>
          </a:p>
        </p:txBody>
      </p:sp>
      <p:sp>
        <p:nvSpPr>
          <p:cNvPr id="12" name="Rechteck 11"/>
          <p:cNvSpPr/>
          <p:nvPr/>
        </p:nvSpPr>
        <p:spPr>
          <a:xfrm>
            <a:off x="827088" y="836613"/>
            <a:ext cx="8005762" cy="5457825"/>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pic>
        <p:nvPicPr>
          <p:cNvPr id="58377" name="Bild 6" descr="smdk_logo_cmyk.eps"/>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704138" y="239713"/>
            <a:ext cx="1054100" cy="557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el 1"/>
          <p:cNvSpPr>
            <a:spLocks noGrp="1"/>
          </p:cNvSpPr>
          <p:nvPr>
            <p:ph type="title"/>
          </p:nvPr>
        </p:nvSpPr>
        <p:spPr/>
        <p:txBody>
          <a:bodyPr/>
          <a:lstStyle/>
          <a:p>
            <a:pPr marL="450850" indent="-450850">
              <a:lnSpc>
                <a:spcPct val="90000"/>
              </a:lnSpc>
            </a:pPr>
            <a:r>
              <a:rPr lang="en-US">
                <a:latin typeface="Arial" charset="0"/>
              </a:rPr>
              <a:t>4. Hermetic excavators and</a:t>
            </a:r>
            <a:br>
              <a:rPr lang="en-US">
                <a:latin typeface="Arial" charset="0"/>
              </a:rPr>
            </a:br>
            <a:r>
              <a:rPr lang="en-US">
                <a:latin typeface="Arial" charset="0"/>
              </a:rPr>
              <a:t>docking stations</a:t>
            </a:r>
          </a:p>
        </p:txBody>
      </p:sp>
      <p:pic>
        <p:nvPicPr>
          <p:cNvPr id="4" name="Deponierückbau2011-2015.wm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86270" y="1268760"/>
            <a:ext cx="8945591" cy="5031895"/>
          </a:xfrm>
          <a:prstGeom prst="rect">
            <a:avLst/>
          </a:prstGeom>
          <a:effectLst>
            <a:softEdge rad="31750"/>
          </a:effectLst>
        </p:spPr>
      </p:pic>
      <p:pic>
        <p:nvPicPr>
          <p:cNvPr id="60419" name="Bild 6" descr="smdk_logo_cmyk.eps"/>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7704138" y="239713"/>
            <a:ext cx="1054100" cy="557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ChangeArrowheads="1"/>
          </p:cNvSpPr>
          <p:nvPr>
            <p:ph type="title"/>
          </p:nvPr>
        </p:nvSpPr>
        <p:spPr>
          <a:noFill/>
        </p:spPr>
        <p:txBody>
          <a:bodyPr/>
          <a:lstStyle/>
          <a:p>
            <a:pPr eaLnBrk="1" hangingPunct="1"/>
            <a:r>
              <a:rPr lang="de-CH">
                <a:latin typeface="Arial" charset="0"/>
              </a:rPr>
              <a:t>Agenda</a:t>
            </a:r>
          </a:p>
        </p:txBody>
      </p:sp>
      <p:sp>
        <p:nvSpPr>
          <p:cNvPr id="8194" name="Rectangle 3"/>
          <p:cNvSpPr>
            <a:spLocks noGrp="1" noChangeArrowheads="1"/>
          </p:cNvSpPr>
          <p:nvPr>
            <p:ph type="body" idx="1"/>
          </p:nvPr>
        </p:nvSpPr>
        <p:spPr>
          <a:xfrm>
            <a:off x="1285875" y="1881188"/>
            <a:ext cx="7472363" cy="3708400"/>
          </a:xfrm>
        </p:spPr>
        <p:txBody>
          <a:bodyPr/>
          <a:lstStyle/>
          <a:p>
            <a:pPr marL="457200" indent="-457200" eaLnBrk="1" hangingPunct="1">
              <a:spcAft>
                <a:spcPts val="1200"/>
              </a:spcAft>
              <a:buFontTx/>
              <a:buAutoNum type="arabicPeriod"/>
            </a:pPr>
            <a:r>
              <a:rPr lang="en-US">
                <a:latin typeface="Arial" charset="0"/>
              </a:rPr>
              <a:t>Legislation concerning the „contaminated sites“</a:t>
            </a:r>
          </a:p>
          <a:p>
            <a:pPr marL="457200" indent="-457200" eaLnBrk="1" hangingPunct="1">
              <a:spcAft>
                <a:spcPts val="1200"/>
              </a:spcAft>
              <a:buFontTx/>
              <a:buAutoNum type="arabicPeriod"/>
            </a:pPr>
            <a:r>
              <a:rPr lang="en-US">
                <a:latin typeface="Arial" charset="0"/>
              </a:rPr>
              <a:t>Register of polluted sites</a:t>
            </a:r>
          </a:p>
          <a:p>
            <a:pPr marL="457200" indent="-457200" eaLnBrk="1" hangingPunct="1">
              <a:spcAft>
                <a:spcPts val="1200"/>
              </a:spcAft>
              <a:buFontTx/>
              <a:buAutoNum type="arabicPeriod"/>
            </a:pPr>
            <a:r>
              <a:rPr lang="en-US">
                <a:latin typeface="Arial" charset="0"/>
              </a:rPr>
              <a:t>Financing of the measures</a:t>
            </a:r>
          </a:p>
          <a:p>
            <a:pPr marL="457200" indent="-457200" eaLnBrk="1" hangingPunct="1">
              <a:spcAft>
                <a:spcPts val="1200"/>
              </a:spcAft>
              <a:buFontTx/>
              <a:buAutoNum type="arabicPeriod"/>
            </a:pPr>
            <a:r>
              <a:rPr lang="en-US">
                <a:latin typeface="Arial" charset="0"/>
              </a:rPr>
              <a:t>Remediation of a hazardous landfill</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el 1"/>
          <p:cNvSpPr>
            <a:spLocks noGrp="1"/>
          </p:cNvSpPr>
          <p:nvPr>
            <p:ph type="title"/>
          </p:nvPr>
        </p:nvSpPr>
        <p:spPr/>
        <p:txBody>
          <a:bodyPr/>
          <a:lstStyle/>
          <a:p>
            <a:r>
              <a:rPr lang="de-CH" dirty="0">
                <a:latin typeface="Arial" charset="0"/>
              </a:rPr>
              <a:t>4. </a:t>
            </a:r>
            <a:r>
              <a:rPr lang="de-CH" dirty="0" err="1">
                <a:latin typeface="Arial" charset="0"/>
              </a:rPr>
              <a:t>Remediation</a:t>
            </a:r>
            <a:endParaRPr lang="de-CH" dirty="0">
              <a:latin typeface="Arial" charset="0"/>
            </a:endParaRPr>
          </a:p>
        </p:txBody>
      </p:sp>
      <p:pic>
        <p:nvPicPr>
          <p:cNvPr id="64515" name="Bild 6" descr="smdk_logo_cmyk.eps"/>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04138" y="239713"/>
            <a:ext cx="1054100" cy="557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Grafik 1"/>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422326" y="899576"/>
            <a:ext cx="7210574" cy="5407931"/>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el 1"/>
          <p:cNvSpPr>
            <a:spLocks noGrp="1"/>
          </p:cNvSpPr>
          <p:nvPr>
            <p:ph type="title"/>
          </p:nvPr>
        </p:nvSpPr>
        <p:spPr/>
        <p:txBody>
          <a:bodyPr/>
          <a:lstStyle/>
          <a:p>
            <a:r>
              <a:rPr lang="de-CH">
                <a:latin typeface="Arial" charset="0"/>
              </a:rPr>
              <a:t>4. Recovering the barrels</a:t>
            </a:r>
          </a:p>
        </p:txBody>
      </p:sp>
      <p:pic>
        <p:nvPicPr>
          <p:cNvPr id="62466" name="Picture 2" descr="IMG_08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 y="847725"/>
            <a:ext cx="8034338" cy="547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2467" name="Bild 6" descr="smdk_logo_cmyk.eps"/>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704138" y="239713"/>
            <a:ext cx="1054100" cy="557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el 1"/>
          <p:cNvSpPr>
            <a:spLocks noGrp="1"/>
          </p:cNvSpPr>
          <p:nvPr>
            <p:ph type="title"/>
          </p:nvPr>
        </p:nvSpPr>
        <p:spPr/>
        <p:txBody>
          <a:bodyPr/>
          <a:lstStyle/>
          <a:p>
            <a:r>
              <a:rPr lang="de-CH">
                <a:latin typeface="Arial" charset="0"/>
              </a:rPr>
              <a:t>4. Disposal ways</a:t>
            </a:r>
          </a:p>
        </p:txBody>
      </p:sp>
      <p:pic>
        <p:nvPicPr>
          <p:cNvPr id="65538" name="Grafik 105"/>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4925" y="836613"/>
            <a:ext cx="8809038" cy="5578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5539" name="Bild 6" descr="smdk_logo_cmyk.eps"/>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704138" y="239713"/>
            <a:ext cx="1054100" cy="557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540" name="Rechteck 1"/>
          <p:cNvSpPr>
            <a:spLocks noChangeArrowheads="1"/>
          </p:cNvSpPr>
          <p:nvPr/>
        </p:nvSpPr>
        <p:spPr bwMode="auto">
          <a:xfrm rot="-2457732">
            <a:off x="3673475" y="1955800"/>
            <a:ext cx="857250" cy="215900"/>
          </a:xfrm>
          <a:prstGeom prst="rect">
            <a:avLst/>
          </a:prstGeom>
          <a:solidFill>
            <a:srgbClr val="557CC5"/>
          </a:solidFill>
          <a:ln>
            <a:noFill/>
          </a:ln>
          <a:extLst>
            <a:ext uri="{91240B29-F687-4f45-9708-019B960494DF}">
              <a14:hiddenLine xmlns="" xmlns:a14="http://schemas.microsoft.com/office/drawing/2010/main" w="9525">
                <a:solidFill>
                  <a:srgbClr val="000000"/>
                </a:solidFill>
                <a:round/>
                <a:headEnd/>
                <a:tailEnd/>
              </a14:hiddenLine>
            </a:ext>
          </a:extLst>
        </p:spPr>
        <p:txBody>
          <a:bodyPr anchor="ctr"/>
          <a:lstStyle/>
          <a:p>
            <a:pPr algn="ctr"/>
            <a:r>
              <a:rPr lang="en-US" sz="1000" b="1">
                <a:solidFill>
                  <a:srgbClr val="FFFFFF"/>
                </a:solidFill>
                <a:latin typeface="Arial Narrow" charset="0"/>
                <a:cs typeface="Arial Narrow" charset="0"/>
              </a:rPr>
              <a:t>Pretreatment</a:t>
            </a:r>
          </a:p>
        </p:txBody>
      </p:sp>
      <p:sp>
        <p:nvSpPr>
          <p:cNvPr id="6" name="Rechteck 5"/>
          <p:cNvSpPr/>
          <p:nvPr/>
        </p:nvSpPr>
        <p:spPr bwMode="auto">
          <a:xfrm>
            <a:off x="4716463" y="2762250"/>
            <a:ext cx="1295400" cy="177800"/>
          </a:xfrm>
          <a:prstGeom prst="rect">
            <a:avLst/>
          </a:prstGeom>
          <a:solidFill>
            <a:srgbClr val="FFFF0B"/>
          </a:solidFill>
          <a:ln w="9525" cap="flat" cmpd="sng" algn="ctr">
            <a:noFill/>
            <a:prstDash val="solid"/>
            <a:round/>
            <a:headEnd type="none" w="med" len="med"/>
            <a:tailEnd type="none" w="med" len="med"/>
          </a:ln>
          <a:effectLst/>
        </p:spPr>
        <p:txBody>
          <a:bodyPr anchor="ctr"/>
          <a:lstStyle/>
          <a:p>
            <a:pPr algn="ctr">
              <a:defRPr/>
            </a:pPr>
            <a:r>
              <a:rPr lang="en-US" sz="1000" dirty="0">
                <a:latin typeface="+mj-lt"/>
                <a:cs typeface="Arial Narrow"/>
              </a:rPr>
              <a:t>…… in Switzerland</a:t>
            </a:r>
          </a:p>
        </p:txBody>
      </p:sp>
      <p:sp>
        <p:nvSpPr>
          <p:cNvPr id="7" name="Rechteck 6"/>
          <p:cNvSpPr/>
          <p:nvPr/>
        </p:nvSpPr>
        <p:spPr bwMode="auto">
          <a:xfrm>
            <a:off x="4716463" y="4610100"/>
            <a:ext cx="1295400" cy="177800"/>
          </a:xfrm>
          <a:prstGeom prst="rect">
            <a:avLst/>
          </a:prstGeom>
          <a:solidFill>
            <a:srgbClr val="FFFF0B"/>
          </a:solidFill>
          <a:ln w="9525" cap="flat" cmpd="sng" algn="ctr">
            <a:noFill/>
            <a:prstDash val="solid"/>
            <a:round/>
            <a:headEnd type="none" w="med" len="med"/>
            <a:tailEnd type="none" w="med" len="med"/>
          </a:ln>
          <a:effectLst/>
        </p:spPr>
        <p:txBody>
          <a:bodyPr anchor="ctr"/>
          <a:lstStyle/>
          <a:p>
            <a:pPr algn="ctr">
              <a:defRPr/>
            </a:pPr>
            <a:r>
              <a:rPr lang="en-US" sz="1000" dirty="0">
                <a:latin typeface="+mj-lt"/>
                <a:cs typeface="Arial Narrow"/>
              </a:rPr>
              <a:t>…… in Switzerland</a:t>
            </a:r>
          </a:p>
        </p:txBody>
      </p:sp>
      <p:sp>
        <p:nvSpPr>
          <p:cNvPr id="8" name="Rechteck 7"/>
          <p:cNvSpPr/>
          <p:nvPr/>
        </p:nvSpPr>
        <p:spPr bwMode="auto">
          <a:xfrm>
            <a:off x="4716463" y="1441450"/>
            <a:ext cx="1295400" cy="177800"/>
          </a:xfrm>
          <a:prstGeom prst="rect">
            <a:avLst/>
          </a:prstGeom>
          <a:solidFill>
            <a:srgbClr val="FFFF0B"/>
          </a:solidFill>
          <a:ln w="9525" cap="flat" cmpd="sng" algn="ctr">
            <a:noFill/>
            <a:prstDash val="solid"/>
            <a:round/>
            <a:headEnd type="none" w="med" len="med"/>
            <a:tailEnd type="none" w="med" len="med"/>
          </a:ln>
          <a:effectLst/>
        </p:spPr>
        <p:txBody>
          <a:bodyPr anchor="ctr"/>
          <a:lstStyle/>
          <a:p>
            <a:pPr algn="ctr">
              <a:defRPr/>
            </a:pPr>
            <a:r>
              <a:rPr lang="en-US" sz="1000" dirty="0">
                <a:latin typeface="+mj-lt"/>
                <a:cs typeface="Arial Narrow"/>
              </a:rPr>
              <a:t>…… abroad</a:t>
            </a:r>
          </a:p>
        </p:txBody>
      </p:sp>
      <p:sp>
        <p:nvSpPr>
          <p:cNvPr id="9" name="Rechteck 8"/>
          <p:cNvSpPr/>
          <p:nvPr/>
        </p:nvSpPr>
        <p:spPr bwMode="auto">
          <a:xfrm>
            <a:off x="4716463" y="3616325"/>
            <a:ext cx="1295400" cy="177800"/>
          </a:xfrm>
          <a:prstGeom prst="rect">
            <a:avLst/>
          </a:prstGeom>
          <a:solidFill>
            <a:srgbClr val="FFFF0B"/>
          </a:solidFill>
          <a:ln w="9525" cap="flat" cmpd="sng" algn="ctr">
            <a:noFill/>
            <a:prstDash val="solid"/>
            <a:round/>
            <a:headEnd type="none" w="med" len="med"/>
            <a:tailEnd type="none" w="med" len="med"/>
          </a:ln>
          <a:effectLst/>
        </p:spPr>
        <p:txBody>
          <a:bodyPr anchor="ctr"/>
          <a:lstStyle/>
          <a:p>
            <a:pPr algn="ctr">
              <a:defRPr/>
            </a:pPr>
            <a:r>
              <a:rPr lang="en-US" sz="1000" dirty="0">
                <a:latin typeface="+mj-lt"/>
                <a:cs typeface="Arial Narrow"/>
              </a:rPr>
              <a:t>…… abroad</a:t>
            </a:r>
          </a:p>
        </p:txBody>
      </p:sp>
      <p:sp>
        <p:nvSpPr>
          <p:cNvPr id="10" name="Rechteck 9"/>
          <p:cNvSpPr/>
          <p:nvPr/>
        </p:nvSpPr>
        <p:spPr bwMode="auto">
          <a:xfrm>
            <a:off x="971550" y="4595813"/>
            <a:ext cx="1368425" cy="177800"/>
          </a:xfrm>
          <a:prstGeom prst="rect">
            <a:avLst/>
          </a:prstGeom>
          <a:solidFill>
            <a:srgbClr val="FFFF0B"/>
          </a:solidFill>
          <a:ln w="9525" cap="flat" cmpd="sng" algn="ctr">
            <a:noFill/>
            <a:prstDash val="solid"/>
            <a:round/>
            <a:headEnd type="none" w="med" len="med"/>
            <a:tailEnd type="none" w="med" len="med"/>
          </a:ln>
          <a:effectLst/>
        </p:spPr>
        <p:txBody>
          <a:bodyPr anchor="ctr"/>
          <a:lstStyle/>
          <a:p>
            <a:pPr>
              <a:defRPr/>
            </a:pPr>
            <a:r>
              <a:rPr lang="en-US" sz="1000" dirty="0">
                <a:latin typeface="+mj-lt"/>
                <a:cs typeface="Arial Narrow"/>
              </a:rPr>
              <a:t>Directly disposed</a:t>
            </a:r>
          </a:p>
        </p:txBody>
      </p:sp>
      <p:sp>
        <p:nvSpPr>
          <p:cNvPr id="11" name="Rechteck 10"/>
          <p:cNvSpPr/>
          <p:nvPr/>
        </p:nvSpPr>
        <p:spPr bwMode="auto">
          <a:xfrm>
            <a:off x="971550" y="3097213"/>
            <a:ext cx="1368425" cy="177800"/>
          </a:xfrm>
          <a:prstGeom prst="rect">
            <a:avLst/>
          </a:prstGeom>
          <a:solidFill>
            <a:srgbClr val="FFFF0B"/>
          </a:solidFill>
          <a:ln w="9525" cap="flat" cmpd="sng" algn="ctr">
            <a:noFill/>
            <a:prstDash val="solid"/>
            <a:round/>
            <a:headEnd type="none" w="med" len="med"/>
            <a:tailEnd type="none" w="med" len="med"/>
          </a:ln>
          <a:effectLst/>
        </p:spPr>
        <p:txBody>
          <a:bodyPr anchor="ctr"/>
          <a:lstStyle/>
          <a:p>
            <a:pPr>
              <a:defRPr/>
            </a:pPr>
            <a:r>
              <a:rPr lang="en-US" sz="1000" dirty="0">
                <a:latin typeface="+mj-lt"/>
                <a:cs typeface="Arial Narrow"/>
              </a:rPr>
              <a:t>Disposed via BAZO</a:t>
            </a:r>
          </a:p>
        </p:txBody>
      </p:sp>
      <p:sp>
        <p:nvSpPr>
          <p:cNvPr id="12" name="Rechteck 11"/>
          <p:cNvSpPr/>
          <p:nvPr/>
        </p:nvSpPr>
        <p:spPr bwMode="auto">
          <a:xfrm>
            <a:off x="8027988" y="908050"/>
            <a:ext cx="576262" cy="177800"/>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r>
              <a:rPr lang="en-US" sz="1000" b="1" dirty="0">
                <a:latin typeface="+mj-lt"/>
                <a:cs typeface="Arial Narrow"/>
              </a:rPr>
              <a:t>Tons</a:t>
            </a:r>
          </a:p>
        </p:txBody>
      </p:sp>
      <p:sp>
        <p:nvSpPr>
          <p:cNvPr id="13" name="Rechteck 12"/>
          <p:cNvSpPr/>
          <p:nvPr/>
        </p:nvSpPr>
        <p:spPr bwMode="auto">
          <a:xfrm>
            <a:off x="8027988" y="2224088"/>
            <a:ext cx="576262" cy="177800"/>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r>
              <a:rPr lang="en-US" sz="1000" b="1" dirty="0">
                <a:latin typeface="+mj-lt"/>
                <a:cs typeface="Arial Narrow"/>
              </a:rPr>
              <a:t>Tons</a:t>
            </a:r>
          </a:p>
        </p:txBody>
      </p:sp>
      <p:sp>
        <p:nvSpPr>
          <p:cNvPr id="14" name="Rechteck 13"/>
          <p:cNvSpPr/>
          <p:nvPr/>
        </p:nvSpPr>
        <p:spPr bwMode="auto">
          <a:xfrm>
            <a:off x="8027988" y="3284538"/>
            <a:ext cx="576262" cy="177800"/>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r>
              <a:rPr lang="en-US" sz="1000" b="1" dirty="0">
                <a:latin typeface="+mj-lt"/>
                <a:cs typeface="Arial Narrow"/>
              </a:rPr>
              <a:t>Tons</a:t>
            </a:r>
          </a:p>
        </p:txBody>
      </p:sp>
      <p:sp>
        <p:nvSpPr>
          <p:cNvPr id="15" name="Rechteck 14"/>
          <p:cNvSpPr/>
          <p:nvPr/>
        </p:nvSpPr>
        <p:spPr bwMode="auto">
          <a:xfrm>
            <a:off x="8027988" y="4244975"/>
            <a:ext cx="576262" cy="177800"/>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r>
              <a:rPr lang="en-US" sz="1000" b="1" dirty="0">
                <a:latin typeface="+mj-lt"/>
                <a:cs typeface="Arial Narrow"/>
              </a:rPr>
              <a:t>Tons</a:t>
            </a:r>
          </a:p>
        </p:txBody>
      </p:sp>
      <p:sp>
        <p:nvSpPr>
          <p:cNvPr id="16" name="Rechteck 15"/>
          <p:cNvSpPr/>
          <p:nvPr/>
        </p:nvSpPr>
        <p:spPr bwMode="auto">
          <a:xfrm>
            <a:off x="1403350" y="952500"/>
            <a:ext cx="2447925" cy="782638"/>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r>
              <a:rPr lang="en-US" sz="1000" b="1" dirty="0">
                <a:latin typeface="+mj-lt"/>
                <a:cs typeface="Arial Narrow"/>
              </a:rPr>
              <a:t>Total quantity</a:t>
            </a:r>
          </a:p>
          <a:p>
            <a:pPr>
              <a:defRPr/>
            </a:pPr>
            <a:r>
              <a:rPr lang="en-US" sz="1000" dirty="0">
                <a:latin typeface="+mj-lt"/>
                <a:cs typeface="Arial Narrow"/>
              </a:rPr>
              <a:t>hereof:</a:t>
            </a:r>
          </a:p>
          <a:p>
            <a:pPr>
              <a:defRPr/>
            </a:pPr>
            <a:r>
              <a:rPr lang="en-US" sz="1000" dirty="0">
                <a:latin typeface="+mj-lt"/>
                <a:cs typeface="Arial Narrow"/>
              </a:rPr>
              <a:t>Waste</a:t>
            </a:r>
          </a:p>
          <a:p>
            <a:pPr>
              <a:defRPr/>
            </a:pPr>
            <a:r>
              <a:rPr lang="en-US" sz="1000" dirty="0">
                <a:latin typeface="+mj-lt"/>
                <a:cs typeface="Arial Narrow"/>
              </a:rPr>
              <a:t>Cover material</a:t>
            </a:r>
          </a:p>
          <a:p>
            <a:pPr>
              <a:defRPr/>
            </a:pPr>
            <a:r>
              <a:rPr lang="en-US" sz="1000" dirty="0">
                <a:latin typeface="+mj-lt"/>
                <a:cs typeface="Arial Narrow"/>
              </a:rPr>
              <a:t>Landfill basement (rock)</a:t>
            </a:r>
          </a:p>
        </p:txBody>
      </p:sp>
      <p:sp>
        <p:nvSpPr>
          <p:cNvPr id="17" name="Rechteck 16"/>
          <p:cNvSpPr/>
          <p:nvPr/>
        </p:nvSpPr>
        <p:spPr bwMode="auto">
          <a:xfrm>
            <a:off x="4048125" y="5805488"/>
            <a:ext cx="1296988" cy="177800"/>
          </a:xfrm>
          <a:prstGeom prst="rect">
            <a:avLst/>
          </a:prstGeom>
          <a:solidFill>
            <a:srgbClr val="0001FF"/>
          </a:solidFill>
          <a:ln w="9525" cap="flat" cmpd="sng" algn="ctr">
            <a:noFill/>
            <a:prstDash val="solid"/>
            <a:round/>
            <a:headEnd type="none" w="med" len="med"/>
            <a:tailEnd type="none" w="med" len="med"/>
          </a:ln>
          <a:effectLst/>
        </p:spPr>
        <p:txBody>
          <a:bodyPr anchor="ctr"/>
          <a:lstStyle/>
          <a:p>
            <a:pPr>
              <a:defRPr/>
            </a:pPr>
            <a:r>
              <a:rPr lang="en-US" sz="1000" b="1" dirty="0">
                <a:solidFill>
                  <a:schemeClr val="bg1"/>
                </a:solidFill>
                <a:latin typeface="+mj-lt"/>
                <a:cs typeface="Arial Narrow"/>
              </a:rPr>
              <a:t>Batteries</a:t>
            </a:r>
          </a:p>
        </p:txBody>
      </p:sp>
      <p:sp>
        <p:nvSpPr>
          <p:cNvPr id="18" name="Rechteck 17"/>
          <p:cNvSpPr/>
          <p:nvPr/>
        </p:nvSpPr>
        <p:spPr bwMode="auto">
          <a:xfrm>
            <a:off x="4024313" y="5226050"/>
            <a:ext cx="1584325" cy="431800"/>
          </a:xfrm>
          <a:prstGeom prst="rect">
            <a:avLst/>
          </a:prstGeom>
          <a:solidFill>
            <a:srgbClr val="85360A"/>
          </a:solidFill>
          <a:ln w="9525" cap="flat" cmpd="sng" algn="ctr">
            <a:noFill/>
            <a:prstDash val="solid"/>
            <a:round/>
            <a:headEnd type="none" w="med" len="med"/>
            <a:tailEnd type="none" w="med" len="med"/>
          </a:ln>
          <a:effectLst/>
        </p:spPr>
        <p:txBody>
          <a:bodyPr anchor="ctr"/>
          <a:lstStyle/>
          <a:p>
            <a:pPr>
              <a:defRPr/>
            </a:pPr>
            <a:r>
              <a:rPr lang="en-US" sz="1000" b="1" dirty="0">
                <a:solidFill>
                  <a:schemeClr val="bg1"/>
                </a:solidFill>
                <a:latin typeface="+mj-lt"/>
                <a:cs typeface="Arial Narrow"/>
              </a:rPr>
              <a:t>Paper, Plastics, Wood</a:t>
            </a:r>
          </a:p>
          <a:p>
            <a:pPr>
              <a:defRPr/>
            </a:pPr>
            <a:r>
              <a:rPr lang="en-US" sz="1000" b="1" dirty="0">
                <a:solidFill>
                  <a:schemeClr val="bg1"/>
                </a:solidFill>
                <a:latin typeface="Wingdings"/>
                <a:ea typeface="Wingdings"/>
                <a:cs typeface="Wingdings"/>
                <a:sym typeface="Wingdings"/>
              </a:rPr>
              <a:t></a:t>
            </a:r>
            <a:r>
              <a:rPr lang="en-US" sz="1000" b="1" dirty="0">
                <a:solidFill>
                  <a:schemeClr val="bg1"/>
                </a:solidFill>
                <a:latin typeface="+mj-lt"/>
                <a:cs typeface="Arial Narrow"/>
                <a:sym typeface="Wingdings"/>
              </a:rPr>
              <a:t> Incineration</a:t>
            </a:r>
            <a:endParaRPr lang="en-US" sz="1000" b="1" dirty="0">
              <a:solidFill>
                <a:schemeClr val="bg1"/>
              </a:solidFill>
              <a:latin typeface="+mj-lt"/>
              <a:cs typeface="Arial Narrow"/>
            </a:endParaRPr>
          </a:p>
        </p:txBody>
      </p:sp>
      <p:sp>
        <p:nvSpPr>
          <p:cNvPr id="19" name="Rechteck 18"/>
          <p:cNvSpPr/>
          <p:nvPr/>
        </p:nvSpPr>
        <p:spPr bwMode="auto">
          <a:xfrm>
            <a:off x="6838950" y="5210175"/>
            <a:ext cx="1909763" cy="287338"/>
          </a:xfrm>
          <a:prstGeom prst="rect">
            <a:avLst/>
          </a:prstGeom>
          <a:solidFill>
            <a:srgbClr val="FB0007"/>
          </a:solidFill>
          <a:ln w="9525" cap="flat" cmpd="sng" algn="ctr">
            <a:noFill/>
            <a:prstDash val="solid"/>
            <a:round/>
            <a:headEnd type="none" w="med" len="med"/>
            <a:tailEnd type="none" w="med" len="med"/>
          </a:ln>
          <a:effectLst/>
        </p:spPr>
        <p:txBody>
          <a:bodyPr anchor="ctr"/>
          <a:lstStyle/>
          <a:p>
            <a:pPr>
              <a:defRPr/>
            </a:pPr>
            <a:r>
              <a:rPr lang="en-US" sz="1000" b="1" dirty="0">
                <a:latin typeface="+mj-lt"/>
                <a:cs typeface="Arial Narrow"/>
              </a:rPr>
              <a:t>Metals</a:t>
            </a:r>
          </a:p>
          <a:p>
            <a:pPr>
              <a:defRPr/>
            </a:pPr>
            <a:r>
              <a:rPr lang="en-US" sz="1000" dirty="0">
                <a:latin typeface="Arial Narrow"/>
                <a:cs typeface="Arial Narrow"/>
              </a:rPr>
              <a:t>(Iron scrap), Aluminum, Copper)</a:t>
            </a:r>
          </a:p>
        </p:txBody>
      </p:sp>
      <p:sp>
        <p:nvSpPr>
          <p:cNvPr id="20" name="Rechteck 19"/>
          <p:cNvSpPr/>
          <p:nvPr/>
        </p:nvSpPr>
        <p:spPr bwMode="auto">
          <a:xfrm>
            <a:off x="6848475" y="5800725"/>
            <a:ext cx="1909763" cy="450850"/>
          </a:xfrm>
          <a:prstGeom prst="rect">
            <a:avLst/>
          </a:prstGeom>
          <a:solidFill>
            <a:srgbClr val="1DDA04"/>
          </a:solidFill>
          <a:ln w="9525" cap="flat" cmpd="sng" algn="ctr">
            <a:noFill/>
            <a:prstDash val="solid"/>
            <a:round/>
            <a:headEnd type="none" w="med" len="med"/>
            <a:tailEnd type="none" w="med" len="med"/>
          </a:ln>
          <a:effectLst/>
        </p:spPr>
        <p:txBody>
          <a:bodyPr anchor="ctr"/>
          <a:lstStyle/>
          <a:p>
            <a:pPr>
              <a:defRPr/>
            </a:pPr>
            <a:r>
              <a:rPr lang="en-US" sz="1000" b="1" dirty="0">
                <a:latin typeface="+mj-lt"/>
                <a:cs typeface="Arial Narrow"/>
              </a:rPr>
              <a:t>Weakly contaminated</a:t>
            </a:r>
          </a:p>
          <a:p>
            <a:pPr>
              <a:defRPr/>
            </a:pPr>
            <a:r>
              <a:rPr lang="en-US" sz="1000" b="1" dirty="0">
                <a:latin typeface="+mj-lt"/>
                <a:cs typeface="Arial Narrow"/>
              </a:rPr>
              <a:t>Excavation material</a:t>
            </a:r>
          </a:p>
          <a:p>
            <a:pPr>
              <a:defRPr/>
            </a:pPr>
            <a:r>
              <a:rPr lang="en-US" sz="1000" dirty="0">
                <a:latin typeface="Wingdings"/>
                <a:ea typeface="Wingdings"/>
                <a:cs typeface="Wingdings"/>
                <a:sym typeface="Wingdings"/>
              </a:rPr>
              <a:t></a:t>
            </a:r>
            <a:r>
              <a:rPr lang="en-US" sz="1000" dirty="0">
                <a:latin typeface="Arial Narrow"/>
                <a:cs typeface="Arial Narrow"/>
                <a:sym typeface="Wingdings"/>
              </a:rPr>
              <a:t> </a:t>
            </a:r>
            <a:r>
              <a:rPr lang="en-US" sz="1000" b="1" dirty="0">
                <a:latin typeface="+mn-lt"/>
                <a:cs typeface="Arial Narrow"/>
                <a:sym typeface="Wingdings"/>
              </a:rPr>
              <a:t>Landfill</a:t>
            </a:r>
            <a:endParaRPr lang="en-US" sz="1000" b="1" dirty="0">
              <a:latin typeface="+mn-lt"/>
              <a:cs typeface="Arial Narrow"/>
            </a:endParaRPr>
          </a:p>
        </p:txBody>
      </p:sp>
      <p:sp>
        <p:nvSpPr>
          <p:cNvPr id="21" name="Rechteck 20"/>
          <p:cNvSpPr/>
          <p:nvPr/>
        </p:nvSpPr>
        <p:spPr bwMode="auto">
          <a:xfrm>
            <a:off x="1220788" y="5791200"/>
            <a:ext cx="1911350" cy="450850"/>
          </a:xfrm>
          <a:prstGeom prst="rect">
            <a:avLst/>
          </a:prstGeom>
          <a:solidFill>
            <a:srgbClr val="520053"/>
          </a:solidFill>
          <a:ln w="9525" cap="flat" cmpd="sng" algn="ctr">
            <a:noFill/>
            <a:prstDash val="solid"/>
            <a:round/>
            <a:headEnd type="none" w="med" len="med"/>
            <a:tailEnd type="none" w="med" len="med"/>
          </a:ln>
          <a:effectLst/>
        </p:spPr>
        <p:txBody>
          <a:bodyPr anchor="ctr"/>
          <a:lstStyle/>
          <a:p>
            <a:pPr>
              <a:defRPr/>
            </a:pPr>
            <a:r>
              <a:rPr lang="en-US" sz="1000" b="1" dirty="0">
                <a:solidFill>
                  <a:srgbClr val="FFFFFF"/>
                </a:solidFill>
                <a:latin typeface="+mj-lt"/>
                <a:cs typeface="Arial Narrow"/>
              </a:rPr>
              <a:t>Hazardous waste</a:t>
            </a:r>
          </a:p>
          <a:p>
            <a:pPr>
              <a:defRPr/>
            </a:pPr>
            <a:r>
              <a:rPr lang="en-US" sz="1000" b="1" dirty="0">
                <a:solidFill>
                  <a:srgbClr val="FFFFFF"/>
                </a:solidFill>
                <a:latin typeface="Arial Narrow"/>
                <a:cs typeface="Arial Narrow"/>
              </a:rPr>
              <a:t>Heavy contaminated Materials</a:t>
            </a:r>
          </a:p>
          <a:p>
            <a:pPr>
              <a:defRPr/>
            </a:pPr>
            <a:r>
              <a:rPr lang="en-US" sz="1000" dirty="0">
                <a:solidFill>
                  <a:srgbClr val="FFFFFF"/>
                </a:solidFill>
                <a:latin typeface="Wingdings"/>
                <a:ea typeface="Wingdings"/>
                <a:cs typeface="Wingdings"/>
                <a:sym typeface="Wingdings"/>
              </a:rPr>
              <a:t></a:t>
            </a:r>
            <a:r>
              <a:rPr lang="en-US" sz="1000" dirty="0">
                <a:solidFill>
                  <a:srgbClr val="FFFFFF"/>
                </a:solidFill>
                <a:latin typeface="Arial Narrow"/>
                <a:cs typeface="Arial Narrow"/>
                <a:sym typeface="Wingdings"/>
              </a:rPr>
              <a:t> </a:t>
            </a:r>
            <a:r>
              <a:rPr lang="en-US" sz="1000" b="1" dirty="0" err="1">
                <a:solidFill>
                  <a:srgbClr val="FFFFFF"/>
                </a:solidFill>
                <a:latin typeface="Arial Narrow"/>
                <a:cs typeface="Arial Narrow"/>
                <a:sym typeface="Wingdings"/>
              </a:rPr>
              <a:t>Incin</a:t>
            </a:r>
            <a:r>
              <a:rPr lang="en-US" sz="1000" b="1" dirty="0">
                <a:solidFill>
                  <a:srgbClr val="FFFFFF"/>
                </a:solidFill>
                <a:latin typeface="Arial Narrow"/>
                <a:cs typeface="Arial Narrow"/>
                <a:sym typeface="Wingdings"/>
              </a:rPr>
              <a:t>. plant for </a:t>
            </a:r>
            <a:r>
              <a:rPr lang="en-US" sz="1000" b="1" dirty="0" err="1">
                <a:solidFill>
                  <a:srgbClr val="FFFFFF"/>
                </a:solidFill>
                <a:latin typeface="Arial Narrow"/>
                <a:cs typeface="Arial Narrow"/>
                <a:sym typeface="Wingdings"/>
              </a:rPr>
              <a:t>haz</a:t>
            </a:r>
            <a:r>
              <a:rPr lang="en-US" sz="1000" b="1" dirty="0">
                <a:solidFill>
                  <a:srgbClr val="FFFFFF"/>
                </a:solidFill>
                <a:latin typeface="Arial Narrow"/>
                <a:cs typeface="Arial Narrow"/>
                <a:sym typeface="Wingdings"/>
              </a:rPr>
              <a:t>. waste</a:t>
            </a:r>
            <a:endParaRPr lang="en-US" sz="1000" b="1" dirty="0">
              <a:solidFill>
                <a:srgbClr val="FFFFFF"/>
              </a:solidFill>
              <a:latin typeface="Arial Narrow"/>
              <a:cs typeface="Arial Narrow"/>
            </a:endParaRPr>
          </a:p>
        </p:txBody>
      </p:sp>
      <p:sp>
        <p:nvSpPr>
          <p:cNvPr id="22" name="Rechteck 21"/>
          <p:cNvSpPr/>
          <p:nvPr/>
        </p:nvSpPr>
        <p:spPr bwMode="auto">
          <a:xfrm>
            <a:off x="1239838" y="5224463"/>
            <a:ext cx="1909762" cy="452437"/>
          </a:xfrm>
          <a:prstGeom prst="rect">
            <a:avLst/>
          </a:prstGeom>
          <a:solidFill>
            <a:srgbClr val="6C6C6C"/>
          </a:solidFill>
          <a:ln w="9525" cap="flat" cmpd="sng" algn="ctr">
            <a:noFill/>
            <a:prstDash val="solid"/>
            <a:round/>
            <a:headEnd type="none" w="med" len="med"/>
            <a:tailEnd type="none" w="med" len="med"/>
          </a:ln>
          <a:effectLst/>
        </p:spPr>
        <p:txBody>
          <a:bodyPr anchor="ctr"/>
          <a:lstStyle/>
          <a:p>
            <a:pPr>
              <a:defRPr/>
            </a:pPr>
            <a:r>
              <a:rPr lang="en-US" sz="1000" b="1" dirty="0">
                <a:solidFill>
                  <a:srgbClr val="FFFFFF"/>
                </a:solidFill>
                <a:latin typeface="+mj-lt"/>
                <a:cs typeface="Arial Narrow"/>
              </a:rPr>
              <a:t>Contaminated soil an rock</a:t>
            </a:r>
          </a:p>
          <a:p>
            <a:pPr>
              <a:defRPr/>
            </a:pPr>
            <a:r>
              <a:rPr lang="en-US" sz="1000" b="1" dirty="0">
                <a:solidFill>
                  <a:srgbClr val="FFFFFF"/>
                </a:solidFill>
                <a:latin typeface="Arial Narrow"/>
                <a:cs typeface="Arial Narrow"/>
              </a:rPr>
              <a:t>(slags, sand, gravel)</a:t>
            </a:r>
          </a:p>
          <a:p>
            <a:pPr>
              <a:defRPr/>
            </a:pPr>
            <a:r>
              <a:rPr lang="en-US" sz="1000" dirty="0">
                <a:solidFill>
                  <a:srgbClr val="FFFFFF"/>
                </a:solidFill>
                <a:latin typeface="Wingdings"/>
                <a:ea typeface="Wingdings"/>
                <a:cs typeface="Wingdings"/>
                <a:sym typeface="Wingdings"/>
              </a:rPr>
              <a:t></a:t>
            </a:r>
            <a:r>
              <a:rPr lang="en-US" sz="1000" dirty="0">
                <a:solidFill>
                  <a:srgbClr val="FFFFFF"/>
                </a:solidFill>
                <a:latin typeface="Arial Narrow"/>
                <a:cs typeface="Arial Narrow"/>
                <a:sym typeface="Wingdings"/>
              </a:rPr>
              <a:t> </a:t>
            </a:r>
            <a:r>
              <a:rPr lang="en-US" sz="1000" b="1" dirty="0">
                <a:solidFill>
                  <a:srgbClr val="FFFFFF"/>
                </a:solidFill>
                <a:latin typeface="+mj-lt"/>
                <a:cs typeface="Arial Narrow"/>
                <a:sym typeface="Wingdings"/>
              </a:rPr>
              <a:t>Thermal soil treatment</a:t>
            </a:r>
            <a:endParaRPr lang="en-US" sz="1000" b="1" dirty="0">
              <a:solidFill>
                <a:srgbClr val="FFFFFF"/>
              </a:solidFill>
              <a:latin typeface="+mj-lt"/>
              <a:cs typeface="Arial Narrow"/>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2" descr="C:\Users\bm.SMDKMAIN\AppData\Local\Microsoft\Windows\Temporary Internet Files\Content.Outlook\IIVH14E6\IMG_2568.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430338" y="908050"/>
            <a:ext cx="7194550" cy="5395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7586" name="Bild 6" descr="smdk_logo_cmyk.eps"/>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704138" y="239713"/>
            <a:ext cx="1054100" cy="557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7587" name="Textfeld 5"/>
          <p:cNvSpPr txBox="1">
            <a:spLocks noChangeArrowheads="1"/>
          </p:cNvSpPr>
          <p:nvPr/>
        </p:nvSpPr>
        <p:spPr bwMode="auto">
          <a:xfrm>
            <a:off x="3992563" y="5418138"/>
            <a:ext cx="4306887"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de-CH" b="1">
                <a:solidFill>
                  <a:schemeClr val="bg1"/>
                </a:solidFill>
              </a:rPr>
              <a:t>July 13. 2015, </a:t>
            </a:r>
          </a:p>
          <a:p>
            <a:r>
              <a:rPr lang="de-CH" b="1">
                <a:solidFill>
                  <a:schemeClr val="bg1"/>
                </a:solidFill>
              </a:rPr>
              <a:t>End of the waste excavation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el 1"/>
          <p:cNvSpPr>
            <a:spLocks noGrp="1"/>
          </p:cNvSpPr>
          <p:nvPr>
            <p:ph type="title"/>
          </p:nvPr>
        </p:nvSpPr>
        <p:spPr/>
        <p:txBody>
          <a:bodyPr/>
          <a:lstStyle/>
          <a:p>
            <a:r>
              <a:rPr lang="en-US">
                <a:latin typeface="Arial" charset="0"/>
              </a:rPr>
              <a:t>4. Costs</a:t>
            </a:r>
          </a:p>
        </p:txBody>
      </p:sp>
      <p:pic>
        <p:nvPicPr>
          <p:cNvPr id="69634"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b="35976"/>
          <a:stretch>
            <a:fillRect/>
          </a:stretch>
        </p:blipFill>
        <p:spPr bwMode="auto">
          <a:xfrm>
            <a:off x="0" y="1839913"/>
            <a:ext cx="9144000" cy="21653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9635" name="Textfeld 4"/>
          <p:cNvSpPr txBox="1">
            <a:spLocks noChangeArrowheads="1"/>
          </p:cNvSpPr>
          <p:nvPr/>
        </p:nvSpPr>
        <p:spPr bwMode="auto">
          <a:xfrm>
            <a:off x="1547813" y="5232400"/>
            <a:ext cx="57213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i="1"/>
              <a:t>Total remediation costs 886 Mio. CHF</a:t>
            </a:r>
          </a:p>
        </p:txBody>
      </p:sp>
      <p:pic>
        <p:nvPicPr>
          <p:cNvPr id="69636" name="Bild 6" descr="smdk_logo_cmyk.eps"/>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704138" y="239713"/>
            <a:ext cx="1054100" cy="557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9637" name="Rechteck 1"/>
          <p:cNvSpPr>
            <a:spLocks noChangeArrowheads="1"/>
          </p:cNvSpPr>
          <p:nvPr/>
        </p:nvSpPr>
        <p:spPr bwMode="auto">
          <a:xfrm>
            <a:off x="684213" y="2205038"/>
            <a:ext cx="3225800" cy="36988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1800"/>
              <a:t>Investigation and securisation</a:t>
            </a:r>
          </a:p>
        </p:txBody>
      </p:sp>
      <p:sp>
        <p:nvSpPr>
          <p:cNvPr id="69638" name="Rechteck 6"/>
          <p:cNvSpPr>
            <a:spLocks noChangeArrowheads="1"/>
          </p:cNvSpPr>
          <p:nvPr/>
        </p:nvSpPr>
        <p:spPr bwMode="auto">
          <a:xfrm>
            <a:off x="4500563" y="2205038"/>
            <a:ext cx="2303462" cy="36988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en-US" sz="1800"/>
              <a:t>Decontamination</a:t>
            </a:r>
          </a:p>
        </p:txBody>
      </p:sp>
      <p:sp>
        <p:nvSpPr>
          <p:cNvPr id="69639" name="Rechteck 7"/>
          <p:cNvSpPr>
            <a:spLocks noChangeArrowheads="1"/>
          </p:cNvSpPr>
          <p:nvPr/>
        </p:nvSpPr>
        <p:spPr bwMode="auto">
          <a:xfrm>
            <a:off x="7092950" y="2205038"/>
            <a:ext cx="1295400" cy="36988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en-US" sz="1800"/>
              <a:t>Aftercare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el 1"/>
          <p:cNvSpPr>
            <a:spLocks noGrp="1"/>
          </p:cNvSpPr>
          <p:nvPr>
            <p:ph type="title"/>
          </p:nvPr>
        </p:nvSpPr>
        <p:spPr/>
        <p:txBody>
          <a:bodyPr/>
          <a:lstStyle/>
          <a:p>
            <a:r>
              <a:rPr lang="en-US">
                <a:latin typeface="Arial" charset="0"/>
              </a:rPr>
              <a:t>Questions?</a:t>
            </a:r>
          </a:p>
        </p:txBody>
      </p:sp>
      <p:pic>
        <p:nvPicPr>
          <p:cNvPr id="1026" name="713925B8-4E84-41B8-95BA-A644BA1135B3" descr="E751556B-4520-4015-9893-1202B6A0B055@switzerlandtourism"/>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t="5503" r="3937" b="6048"/>
          <a:stretch/>
        </p:blipFill>
        <p:spPr bwMode="auto">
          <a:xfrm>
            <a:off x="829989" y="980728"/>
            <a:ext cx="7945260" cy="51125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itel 1"/>
          <p:cNvSpPr>
            <a:spLocks noGrp="1"/>
          </p:cNvSpPr>
          <p:nvPr>
            <p:ph type="title"/>
          </p:nvPr>
        </p:nvSpPr>
        <p:spPr/>
        <p:txBody>
          <a:bodyPr/>
          <a:lstStyle/>
          <a:p>
            <a:endParaRPr lang="de-DE">
              <a:latin typeface="Arial" charset="0"/>
            </a:endParaRPr>
          </a:p>
        </p:txBody>
      </p:sp>
      <p:sp>
        <p:nvSpPr>
          <p:cNvPr id="113666" name="Inhaltsplatzhalter 2"/>
          <p:cNvSpPr>
            <a:spLocks noGrp="1"/>
          </p:cNvSpPr>
          <p:nvPr>
            <p:ph idx="1"/>
          </p:nvPr>
        </p:nvSpPr>
        <p:spPr/>
        <p:txBody>
          <a:bodyPr/>
          <a:lstStyle/>
          <a:p>
            <a:endParaRPr lang="de-DE">
              <a:latin typeface="Arial"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el 1"/>
          <p:cNvSpPr>
            <a:spLocks noGrp="1"/>
          </p:cNvSpPr>
          <p:nvPr>
            <p:ph type="title"/>
          </p:nvPr>
        </p:nvSpPr>
        <p:spPr/>
        <p:txBody>
          <a:bodyPr/>
          <a:lstStyle/>
          <a:p>
            <a:r>
              <a:rPr lang="en-US">
                <a:latin typeface="Arial" charset="0"/>
              </a:rPr>
              <a:t>Questions?</a:t>
            </a:r>
          </a:p>
        </p:txBody>
      </p:sp>
      <p:pic>
        <p:nvPicPr>
          <p:cNvPr id="72706" name="Picture 4" descr="http://www.deutsche-startups.de/wp-content/uploads/2012/01/ds_frag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1341438"/>
            <a:ext cx="6188075" cy="417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el 1"/>
          <p:cNvSpPr>
            <a:spLocks noGrp="1"/>
          </p:cNvSpPr>
          <p:nvPr>
            <p:ph type="title"/>
          </p:nvPr>
        </p:nvSpPr>
        <p:spPr/>
        <p:txBody>
          <a:bodyPr/>
          <a:lstStyle/>
          <a:p>
            <a:pPr eaLnBrk="1" hangingPunct="1"/>
            <a:r>
              <a:rPr lang="en-US">
                <a:latin typeface="Arial" charset="0"/>
              </a:rPr>
              <a:t>Tasks of the involved parties</a:t>
            </a:r>
          </a:p>
        </p:txBody>
      </p:sp>
      <p:sp>
        <p:nvSpPr>
          <p:cNvPr id="74754" name="Inhaltsplatzhalter 2"/>
          <p:cNvSpPr>
            <a:spLocks noGrp="1"/>
          </p:cNvSpPr>
          <p:nvPr>
            <p:ph idx="1"/>
          </p:nvPr>
        </p:nvSpPr>
        <p:spPr>
          <a:xfrm>
            <a:off x="1285875" y="1322388"/>
            <a:ext cx="7472363" cy="4770437"/>
          </a:xfrm>
        </p:spPr>
        <p:txBody>
          <a:bodyPr/>
          <a:lstStyle/>
          <a:p>
            <a:pPr eaLnBrk="1" hangingPunct="1">
              <a:buFontTx/>
              <a:buNone/>
            </a:pPr>
            <a:r>
              <a:rPr lang="en-US" sz="1600">
                <a:latin typeface="Arial" charset="0"/>
              </a:rPr>
              <a:t>The party responsible for the investigations and remediation must:</a:t>
            </a:r>
          </a:p>
          <a:p>
            <a:pPr eaLnBrk="1" hangingPunct="1"/>
            <a:r>
              <a:rPr lang="en-US" sz="1600" u="sng">
                <a:latin typeface="Arial" charset="0"/>
              </a:rPr>
              <a:t>carry out the investigations:</a:t>
            </a:r>
            <a:r>
              <a:rPr lang="en-US" sz="1600">
                <a:latin typeface="Arial" charset="0"/>
              </a:rPr>
              <a:t> preliminary investigation and detailed investigation in case of a contaminated site</a:t>
            </a:r>
            <a:endParaRPr lang="en-US" sz="1600" u="sng">
              <a:latin typeface="Arial" charset="0"/>
            </a:endParaRPr>
          </a:p>
          <a:p>
            <a:pPr eaLnBrk="1" hangingPunct="1"/>
            <a:r>
              <a:rPr lang="en-US" sz="1600" u="sng">
                <a:latin typeface="Arial" charset="0"/>
              </a:rPr>
              <a:t>work out the remediation project</a:t>
            </a:r>
            <a:r>
              <a:rPr lang="en-US" sz="1600">
                <a:latin typeface="Arial" charset="0"/>
              </a:rPr>
              <a:t> to be submitted to the authorities, proposing the optimal remediation approach and the definitive objectives of remediation. </a:t>
            </a:r>
          </a:p>
          <a:p>
            <a:pPr eaLnBrk="1" hangingPunct="1"/>
            <a:r>
              <a:rPr lang="en-US" sz="1600" u="sng">
                <a:latin typeface="Arial" charset="0"/>
              </a:rPr>
              <a:t>complete the remediation and monitor</a:t>
            </a:r>
            <a:r>
              <a:rPr lang="en-US" sz="1600">
                <a:latin typeface="Arial" charset="0"/>
              </a:rPr>
              <a:t> it if necessary, produce documentation on it and report the successful termination of all measures.</a:t>
            </a:r>
          </a:p>
          <a:p>
            <a:pPr eaLnBrk="1" hangingPunct="1"/>
            <a:endParaRPr lang="en-US" sz="1600">
              <a:latin typeface="Arial" charset="0"/>
            </a:endParaRPr>
          </a:p>
          <a:p>
            <a:pPr eaLnBrk="1" hangingPunct="1">
              <a:buFontTx/>
              <a:buNone/>
            </a:pPr>
            <a:r>
              <a:rPr lang="en-US" sz="1600">
                <a:latin typeface="Arial" charset="0"/>
              </a:rPr>
              <a:t>The cantonal environmental authorities must:</a:t>
            </a:r>
          </a:p>
          <a:p>
            <a:pPr eaLnBrk="1" hangingPunct="1"/>
            <a:r>
              <a:rPr lang="en-US" sz="1600" u="sng">
                <a:latin typeface="Arial" charset="0"/>
              </a:rPr>
              <a:t>assess the remediation measures</a:t>
            </a:r>
            <a:r>
              <a:rPr lang="en-US" sz="1600">
                <a:latin typeface="Arial" charset="0"/>
              </a:rPr>
              <a:t> proposed by the remediation project, establish the final remediation objectives, deadlines and any other documentation and conditions. </a:t>
            </a:r>
          </a:p>
          <a:p>
            <a:pPr eaLnBrk="1" hangingPunct="1"/>
            <a:r>
              <a:rPr lang="en-US" sz="1600" u="sng">
                <a:latin typeface="Arial" charset="0"/>
              </a:rPr>
              <a:t>rule on cost sharing</a:t>
            </a:r>
            <a:r>
              <a:rPr lang="en-US" sz="1600">
                <a:latin typeface="Arial" charset="0"/>
              </a:rPr>
              <a:t> in the case of several polluters. </a:t>
            </a:r>
          </a:p>
          <a:p>
            <a:pPr eaLnBrk="1" hangingPunct="1"/>
            <a:r>
              <a:rPr lang="en-US" sz="1600" u="sng">
                <a:latin typeface="Arial" charset="0"/>
              </a:rPr>
              <a:t>issue an opinion on the success</a:t>
            </a:r>
            <a:r>
              <a:rPr lang="en-US" sz="1600">
                <a:latin typeface="Arial" charset="0"/>
              </a:rPr>
              <a:t> of the implemented remediation measures and the remediation report after its completion.</a:t>
            </a:r>
          </a:p>
          <a:p>
            <a:pPr eaLnBrk="1" hangingPunct="1"/>
            <a:endParaRPr lang="en-US" sz="1600">
              <a:latin typeface="Arial"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el 1"/>
          <p:cNvSpPr>
            <a:spLocks noGrp="1"/>
          </p:cNvSpPr>
          <p:nvPr>
            <p:ph type="title"/>
          </p:nvPr>
        </p:nvSpPr>
        <p:spPr/>
        <p:txBody>
          <a:bodyPr/>
          <a:lstStyle/>
          <a:p>
            <a:pPr eaLnBrk="1" hangingPunct="1"/>
            <a:r>
              <a:rPr lang="en-US">
                <a:latin typeface="Arial" charset="0"/>
              </a:rPr>
              <a:t>When do a site requests a remediation in case of groundwater?</a:t>
            </a:r>
            <a:br>
              <a:rPr lang="en-US">
                <a:latin typeface="Arial" charset="0"/>
              </a:rPr>
            </a:br>
            <a:endParaRPr lang="en-US">
              <a:latin typeface="Arial" charset="0"/>
            </a:endParaRPr>
          </a:p>
        </p:txBody>
      </p:sp>
      <p:pic>
        <p:nvPicPr>
          <p:cNvPr id="76802" name="Grafik 3" descr="GWFassung.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204913" y="2500313"/>
            <a:ext cx="7143750" cy="3665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6803" name="Textfeld 4"/>
          <p:cNvSpPr txBox="1">
            <a:spLocks noChangeArrowheads="1"/>
          </p:cNvSpPr>
          <p:nvPr/>
        </p:nvSpPr>
        <p:spPr bwMode="auto">
          <a:xfrm>
            <a:off x="3687763" y="2330450"/>
            <a:ext cx="2163762"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a:t>immediately downstream</a:t>
            </a:r>
          </a:p>
          <a:p>
            <a:pPr algn="ctr"/>
            <a:r>
              <a:rPr lang="en-US" sz="1400"/>
              <a:t>&gt; concentration values</a:t>
            </a:r>
          </a:p>
          <a:p>
            <a:pPr algn="ctr"/>
            <a:r>
              <a:rPr lang="en-US" sz="1400"/>
              <a:t>(drinkable water)</a:t>
            </a:r>
          </a:p>
        </p:txBody>
      </p:sp>
      <p:sp>
        <p:nvSpPr>
          <p:cNvPr id="76804" name="Textfeld 5"/>
          <p:cNvSpPr txBox="1">
            <a:spLocks noChangeArrowheads="1"/>
          </p:cNvSpPr>
          <p:nvPr/>
        </p:nvSpPr>
        <p:spPr bwMode="auto">
          <a:xfrm>
            <a:off x="6526213" y="1844675"/>
            <a:ext cx="2155825"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a:t>groundwater well</a:t>
            </a:r>
          </a:p>
          <a:p>
            <a:pPr algn="ctr"/>
            <a:r>
              <a:rPr lang="en-US" sz="1400"/>
              <a:t>→ detection of pollutants</a:t>
            </a:r>
          </a:p>
          <a:p>
            <a:pPr algn="ctr"/>
            <a:endParaRPr lang="en-US" sz="14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el 1"/>
          <p:cNvSpPr>
            <a:spLocks noGrp="1"/>
          </p:cNvSpPr>
          <p:nvPr>
            <p:ph type="title"/>
          </p:nvPr>
        </p:nvSpPr>
        <p:spPr/>
        <p:txBody>
          <a:bodyPr/>
          <a:lstStyle/>
          <a:p>
            <a:pPr marL="450850" indent="-450850" eaLnBrk="1" hangingPunct="1"/>
            <a:r>
              <a:rPr lang="en-US">
                <a:latin typeface="Arial" charset="0"/>
              </a:rPr>
              <a:t>1. Legislation concerning the contaminated sites</a:t>
            </a:r>
          </a:p>
        </p:txBody>
      </p:sp>
      <p:sp>
        <p:nvSpPr>
          <p:cNvPr id="10242" name="Inhaltsplatzhalter 2"/>
          <p:cNvSpPr>
            <a:spLocks noGrp="1"/>
          </p:cNvSpPr>
          <p:nvPr>
            <p:ph idx="1"/>
          </p:nvPr>
        </p:nvSpPr>
        <p:spPr>
          <a:xfrm>
            <a:off x="1258888" y="1954213"/>
            <a:ext cx="7472362" cy="3203575"/>
          </a:xfrm>
        </p:spPr>
        <p:txBody>
          <a:bodyPr/>
          <a:lstStyle/>
          <a:p>
            <a:pPr eaLnBrk="1" hangingPunct="1">
              <a:spcAft>
                <a:spcPts val="2400"/>
              </a:spcAft>
            </a:pPr>
            <a:r>
              <a:rPr lang="en-US" b="1" dirty="0">
                <a:latin typeface="Arial" charset="0"/>
              </a:rPr>
              <a:t>Federal Act on the Protection of the Environment </a:t>
            </a:r>
            <a:r>
              <a:rPr lang="en-US" dirty="0">
                <a:latin typeface="Arial" charset="0"/>
              </a:rPr>
              <a:t>(Environmental Protection Act, EPA)</a:t>
            </a:r>
          </a:p>
          <a:p>
            <a:pPr eaLnBrk="1" hangingPunct="1">
              <a:spcAft>
                <a:spcPts val="2400"/>
              </a:spcAft>
            </a:pPr>
            <a:r>
              <a:rPr lang="en-US" b="1" dirty="0">
                <a:latin typeface="Arial" charset="0"/>
              </a:rPr>
              <a:t>Ordinance on the Remediation of Polluted Sites </a:t>
            </a:r>
            <a:r>
              <a:rPr lang="en-US" dirty="0">
                <a:latin typeface="Arial" charset="0"/>
              </a:rPr>
              <a:t>(Contaminated Sites Ordinance, CSO) 1998 </a:t>
            </a:r>
          </a:p>
          <a:p>
            <a:pPr eaLnBrk="1" hangingPunct="1">
              <a:spcAft>
                <a:spcPts val="2400"/>
              </a:spcAft>
            </a:pPr>
            <a:r>
              <a:rPr lang="en-US" b="1" dirty="0">
                <a:latin typeface="Arial" charset="0"/>
              </a:rPr>
              <a:t>Ordinance on the Charge for the Remediation of Contaminated Sites</a:t>
            </a:r>
            <a:r>
              <a:rPr lang="en-US" dirty="0">
                <a:latin typeface="Arial" charset="0"/>
              </a:rPr>
              <a:t> (OCRCS) since 2001</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el 1"/>
          <p:cNvSpPr>
            <a:spLocks noGrp="1"/>
          </p:cNvSpPr>
          <p:nvPr>
            <p:ph type="title"/>
          </p:nvPr>
        </p:nvSpPr>
        <p:spPr/>
        <p:txBody>
          <a:bodyPr/>
          <a:lstStyle/>
          <a:p>
            <a:pPr eaLnBrk="1" hangingPunct="1"/>
            <a:r>
              <a:rPr lang="en-US">
                <a:latin typeface="Arial" charset="0"/>
              </a:rPr>
              <a:t>Remediation objectives</a:t>
            </a:r>
          </a:p>
        </p:txBody>
      </p:sp>
      <p:pic>
        <p:nvPicPr>
          <p:cNvPr id="78850" name="Picture 2" descr="http://www.bafu.admin.ch/php/modules/mediamanager/sendobject.php?lang=en&amp;image=NHzLpZeg7t,lnp6I0NTU042l2Z6ln1ad1IZn4Z2qZpnO2Yuq2Z6gpJCDeIB8fGym162bpYbqjKay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1125538"/>
            <a:ext cx="6096000" cy="4962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el 3"/>
          <p:cNvSpPr>
            <a:spLocks noGrp="1"/>
          </p:cNvSpPr>
          <p:nvPr>
            <p:ph type="title"/>
          </p:nvPr>
        </p:nvSpPr>
        <p:spPr>
          <a:xfrm>
            <a:off x="1187450" y="188913"/>
            <a:ext cx="7461250" cy="989012"/>
          </a:xfrm>
        </p:spPr>
        <p:txBody>
          <a:bodyPr/>
          <a:lstStyle/>
          <a:p>
            <a:r>
              <a:rPr lang="de-CH">
                <a:latin typeface="Arial" charset="0"/>
              </a:rPr>
              <a:t>1. Basics - Register of polluted sites</a:t>
            </a:r>
            <a:endParaRPr lang="de-DE">
              <a:latin typeface="Arial" charset="0"/>
            </a:endParaRPr>
          </a:p>
        </p:txBody>
      </p:sp>
      <p:sp>
        <p:nvSpPr>
          <p:cNvPr id="5" name="Rechteck 10"/>
          <p:cNvSpPr>
            <a:spLocks noChangeArrowheads="1"/>
          </p:cNvSpPr>
          <p:nvPr/>
        </p:nvSpPr>
        <p:spPr bwMode="auto">
          <a:xfrm>
            <a:off x="1657350" y="3743325"/>
            <a:ext cx="504825" cy="2376488"/>
          </a:xfrm>
          <a:prstGeom prst="rect">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de-DE"/>
          </a:p>
        </p:txBody>
      </p:sp>
      <p:sp>
        <p:nvSpPr>
          <p:cNvPr id="7" name="Rechteck 5"/>
          <p:cNvSpPr>
            <a:spLocks noChangeArrowheads="1"/>
          </p:cNvSpPr>
          <p:nvPr/>
        </p:nvSpPr>
        <p:spPr bwMode="auto">
          <a:xfrm>
            <a:off x="1657350" y="1654175"/>
            <a:ext cx="3744913" cy="217488"/>
          </a:xfrm>
          <a:prstGeom prst="rect">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de-DE"/>
          </a:p>
        </p:txBody>
      </p:sp>
      <p:sp>
        <p:nvSpPr>
          <p:cNvPr id="8" name="Rechteck 8"/>
          <p:cNvSpPr>
            <a:spLocks noChangeArrowheads="1"/>
          </p:cNvSpPr>
          <p:nvPr/>
        </p:nvSpPr>
        <p:spPr bwMode="auto">
          <a:xfrm>
            <a:off x="1657350" y="3022600"/>
            <a:ext cx="6553200" cy="720725"/>
          </a:xfrm>
          <a:prstGeom prst="rect">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de-DE"/>
          </a:p>
        </p:txBody>
      </p:sp>
      <p:pic>
        <p:nvPicPr>
          <p:cNvPr id="80901" name="Picture 1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47813" y="765175"/>
            <a:ext cx="5761037" cy="569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0902" name="Picture 9"/>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85913" y="1295400"/>
            <a:ext cx="6873875" cy="5013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ox(in)">
                                      <p:cBhvr>
                                        <p:cTn id="10" dur="500"/>
                                        <p:tgtEl>
                                          <p:spTgt spid="8"/>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ox(i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itel 3"/>
          <p:cNvSpPr>
            <a:spLocks noGrp="1"/>
          </p:cNvSpPr>
          <p:nvPr>
            <p:ph type="title"/>
          </p:nvPr>
        </p:nvSpPr>
        <p:spPr>
          <a:xfrm>
            <a:off x="1187450" y="188913"/>
            <a:ext cx="7461250" cy="989012"/>
          </a:xfrm>
        </p:spPr>
        <p:txBody>
          <a:bodyPr/>
          <a:lstStyle/>
          <a:p>
            <a:r>
              <a:rPr lang="de-CH">
                <a:latin typeface="Arial" charset="0"/>
              </a:rPr>
              <a:t>1. Basics - Register of polluted sites</a:t>
            </a:r>
            <a:endParaRPr lang="de-DE">
              <a:latin typeface="Arial" charset="0"/>
            </a:endParaRPr>
          </a:p>
        </p:txBody>
      </p:sp>
      <p:pic>
        <p:nvPicPr>
          <p:cNvPr id="8294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124075" y="1557338"/>
            <a:ext cx="3582988" cy="425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947" name="Picture 1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547813" y="908050"/>
            <a:ext cx="5761037" cy="569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Rechteck 10"/>
          <p:cNvSpPr>
            <a:spLocks noChangeArrowheads="1"/>
          </p:cNvSpPr>
          <p:nvPr/>
        </p:nvSpPr>
        <p:spPr bwMode="auto">
          <a:xfrm>
            <a:off x="2124075" y="4868863"/>
            <a:ext cx="3671888" cy="504825"/>
          </a:xfrm>
          <a:prstGeom prst="rect">
            <a:avLst/>
          </a:prstGeom>
          <a:noFill/>
          <a:ln w="2222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1"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el 3"/>
          <p:cNvSpPr>
            <a:spLocks noGrp="1"/>
          </p:cNvSpPr>
          <p:nvPr>
            <p:ph type="title"/>
          </p:nvPr>
        </p:nvSpPr>
        <p:spPr>
          <a:xfrm>
            <a:off x="1187450" y="188913"/>
            <a:ext cx="7461250" cy="989012"/>
          </a:xfrm>
        </p:spPr>
        <p:txBody>
          <a:bodyPr/>
          <a:lstStyle/>
          <a:p>
            <a:r>
              <a:rPr lang="de-CH">
                <a:latin typeface="Arial" charset="0"/>
              </a:rPr>
              <a:t>1. Basics - Register of polluted sites</a:t>
            </a:r>
            <a:endParaRPr lang="de-DE">
              <a:latin typeface="Arial" charset="0"/>
            </a:endParaRPr>
          </a:p>
        </p:txBody>
      </p:sp>
      <p:pic>
        <p:nvPicPr>
          <p:cNvPr id="84994"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627313" y="1412875"/>
            <a:ext cx="3290887" cy="4895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4995" name="Picture 1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042988" y="908050"/>
            <a:ext cx="5761037" cy="569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8"/>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331913" y="1341438"/>
            <a:ext cx="6099175" cy="6227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2" name="Titel 3"/>
          <p:cNvSpPr>
            <a:spLocks noGrp="1"/>
          </p:cNvSpPr>
          <p:nvPr>
            <p:ph type="title"/>
          </p:nvPr>
        </p:nvSpPr>
        <p:spPr/>
        <p:txBody>
          <a:bodyPr/>
          <a:lstStyle/>
          <a:p>
            <a:r>
              <a:rPr lang="de-CH">
                <a:latin typeface="Arial" charset="0"/>
              </a:rPr>
              <a:t>1. Basics - Register of polluted sites</a:t>
            </a:r>
            <a:endParaRPr lang="de-DE">
              <a:latin typeface="Arial" charset="0"/>
            </a:endParaRPr>
          </a:p>
        </p:txBody>
      </p:sp>
      <p:sp>
        <p:nvSpPr>
          <p:cNvPr id="14" name="Textfeld 13"/>
          <p:cNvSpPr txBox="1">
            <a:spLocks noChangeArrowheads="1"/>
          </p:cNvSpPr>
          <p:nvPr/>
        </p:nvSpPr>
        <p:spPr bwMode="auto">
          <a:xfrm>
            <a:off x="1619250" y="1557338"/>
            <a:ext cx="4392613" cy="40005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de-CH" sz="2000">
                <a:solidFill>
                  <a:srgbClr val="FF0000"/>
                </a:solidFill>
              </a:rPr>
              <a:t>www.bafu.admin.ch/altlasten</a:t>
            </a:r>
          </a:p>
        </p:txBody>
      </p:sp>
      <p:sp>
        <p:nvSpPr>
          <p:cNvPr id="15" name="Pfeil nach unten 14"/>
          <p:cNvSpPr>
            <a:spLocks noChangeArrowheads="1"/>
          </p:cNvSpPr>
          <p:nvPr/>
        </p:nvSpPr>
        <p:spPr bwMode="auto">
          <a:xfrm rot="-1193286">
            <a:off x="1352550" y="3074988"/>
            <a:ext cx="288925" cy="1439862"/>
          </a:xfrm>
          <a:prstGeom prst="downArrow">
            <a:avLst>
              <a:gd name="adj1" fmla="val 50000"/>
              <a:gd name="adj2" fmla="val 49835"/>
            </a:avLst>
          </a:prstGeom>
          <a:solidFill>
            <a:srgbClr val="ED181E"/>
          </a:solidFill>
          <a:ln w="9525">
            <a:solidFill>
              <a:schemeClr val="tx1"/>
            </a:solidFill>
            <a:round/>
            <a:headEnd/>
            <a:tailEnd/>
          </a:ln>
        </p:spPr>
        <p:txBody>
          <a:bodyPr/>
          <a:lstStyle/>
          <a:p>
            <a:endParaRPr lang="de-DE"/>
          </a:p>
        </p:txBody>
      </p:sp>
      <p:sp>
        <p:nvSpPr>
          <p:cNvPr id="16" name="Pfeil nach unten 15"/>
          <p:cNvSpPr>
            <a:spLocks noChangeArrowheads="1"/>
          </p:cNvSpPr>
          <p:nvPr/>
        </p:nvSpPr>
        <p:spPr bwMode="auto">
          <a:xfrm rot="2459988">
            <a:off x="4187825" y="5033963"/>
            <a:ext cx="169863" cy="869950"/>
          </a:xfrm>
          <a:prstGeom prst="downArrow">
            <a:avLst>
              <a:gd name="adj1" fmla="val 50000"/>
              <a:gd name="adj2" fmla="val 49816"/>
            </a:avLst>
          </a:prstGeom>
          <a:solidFill>
            <a:srgbClr val="ED181E"/>
          </a:solidFill>
          <a:ln w="9525">
            <a:solidFill>
              <a:schemeClr val="tx1"/>
            </a:solidFill>
            <a:round/>
            <a:headEnd/>
            <a:tailEnd/>
          </a:ln>
        </p:spPr>
        <p:txBody>
          <a:bodyPr/>
          <a:lstStyle/>
          <a:p>
            <a:endParaRPr lang="de-DE"/>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9"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0-#ppt_w/2"/>
                                          </p:val>
                                        </p:tav>
                                        <p:tav tm="100000">
                                          <p:val>
                                            <p:strVal val="#ppt_x"/>
                                          </p:val>
                                        </p:tav>
                                      </p:tavLst>
                                    </p:anim>
                                    <p:anim calcmode="lin" valueType="num">
                                      <p:cBhvr additive="base">
                                        <p:cTn id="13"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3"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1+#ppt_w/2"/>
                                          </p:val>
                                        </p:tav>
                                        <p:tav tm="100000">
                                          <p:val>
                                            <p:strVal val="#ppt_x"/>
                                          </p:val>
                                        </p:tav>
                                      </p:tavLst>
                                    </p:anim>
                                    <p:anim calcmode="lin" valueType="num">
                                      <p:cBhvr additive="base">
                                        <p:cTn id="19"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el 7"/>
          <p:cNvSpPr>
            <a:spLocks noGrp="1"/>
          </p:cNvSpPr>
          <p:nvPr>
            <p:ph type="title"/>
          </p:nvPr>
        </p:nvSpPr>
        <p:spPr>
          <a:xfrm>
            <a:off x="1258888" y="323850"/>
            <a:ext cx="7499350" cy="873125"/>
          </a:xfrm>
        </p:spPr>
        <p:txBody>
          <a:bodyPr/>
          <a:lstStyle/>
          <a:p>
            <a:r>
              <a:rPr lang="de-CH">
                <a:latin typeface="Arial" charset="0"/>
              </a:rPr>
              <a:t>3. </a:t>
            </a:r>
            <a:r>
              <a:rPr lang="en-US">
                <a:latin typeface="Arial" charset="0"/>
              </a:rPr>
              <a:t>Statistics of the pollutes sites</a:t>
            </a:r>
            <a:endParaRPr lang="de-DE">
              <a:latin typeface="Arial" charset="0"/>
            </a:endParaRPr>
          </a:p>
        </p:txBody>
      </p:sp>
      <p:sp>
        <p:nvSpPr>
          <p:cNvPr id="89090" name="Rectangle 2"/>
          <p:cNvSpPr>
            <a:spLocks noChangeArrowheads="1"/>
          </p:cNvSpPr>
          <p:nvPr/>
        </p:nvSpPr>
        <p:spPr bwMode="auto">
          <a:xfrm>
            <a:off x="0" y="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de-DE"/>
          </a:p>
        </p:txBody>
      </p:sp>
      <p:sp>
        <p:nvSpPr>
          <p:cNvPr id="89091" name="Rectangle 2"/>
          <p:cNvSpPr>
            <a:spLocks noChangeArrowheads="1"/>
          </p:cNvSpPr>
          <p:nvPr/>
        </p:nvSpPr>
        <p:spPr bwMode="auto">
          <a:xfrm>
            <a:off x="0" y="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de-DE"/>
          </a:p>
        </p:txBody>
      </p:sp>
      <p:sp>
        <p:nvSpPr>
          <p:cNvPr id="89092" name="Rectangle 2"/>
          <p:cNvSpPr>
            <a:spLocks noChangeArrowheads="1"/>
          </p:cNvSpPr>
          <p:nvPr/>
        </p:nvSpPr>
        <p:spPr bwMode="auto">
          <a:xfrm>
            <a:off x="0" y="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de-DE"/>
          </a:p>
        </p:txBody>
      </p:sp>
      <p:sp>
        <p:nvSpPr>
          <p:cNvPr id="7" name="Textfeld 4"/>
          <p:cNvSpPr txBox="1">
            <a:spLocks noChangeArrowheads="1"/>
          </p:cNvSpPr>
          <p:nvPr/>
        </p:nvSpPr>
        <p:spPr bwMode="auto">
          <a:xfrm>
            <a:off x="5724525" y="5157788"/>
            <a:ext cx="1871663" cy="460375"/>
          </a:xfrm>
          <a:prstGeom prst="rect">
            <a:avLst/>
          </a:prstGeom>
          <a:solidFill>
            <a:schemeClr val="accent3"/>
          </a:solidFill>
          <a:ln w="9525">
            <a:noFill/>
            <a:miter lim="800000"/>
            <a:headEnd/>
            <a:tailEnd/>
          </a:ln>
        </p:spPr>
        <p:txBody>
          <a:bodyPr>
            <a:spAutoFit/>
          </a:bodyPr>
          <a:lstStyle/>
          <a:p>
            <a:pPr>
              <a:defRPr/>
            </a:pPr>
            <a:r>
              <a:rPr lang="de-CH" dirty="0">
                <a:ea typeface="+mn-ea"/>
                <a:cs typeface="+mn-cs"/>
              </a:rPr>
              <a:t> </a:t>
            </a:r>
          </a:p>
        </p:txBody>
      </p:sp>
      <p:sp>
        <p:nvSpPr>
          <p:cNvPr id="89094" name="Textfeld 4"/>
          <p:cNvSpPr txBox="1">
            <a:spLocks noChangeArrowheads="1"/>
          </p:cNvSpPr>
          <p:nvPr/>
        </p:nvSpPr>
        <p:spPr bwMode="auto">
          <a:xfrm>
            <a:off x="5148263" y="5157788"/>
            <a:ext cx="1008062" cy="554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de-CH" sz="1500" b="1"/>
              <a:t>solvants chlorés </a:t>
            </a:r>
          </a:p>
        </p:txBody>
      </p:sp>
      <p:pic>
        <p:nvPicPr>
          <p:cNvPr id="8909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1557338"/>
            <a:ext cx="5276850" cy="468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Textfeld 4"/>
          <p:cNvSpPr txBox="1">
            <a:spLocks noChangeArrowheads="1"/>
          </p:cNvSpPr>
          <p:nvPr/>
        </p:nvSpPr>
        <p:spPr bwMode="auto">
          <a:xfrm>
            <a:off x="323850" y="1052513"/>
            <a:ext cx="7993063" cy="769937"/>
          </a:xfrm>
          <a:prstGeom prst="rect">
            <a:avLst/>
          </a:prstGeom>
          <a:solidFill>
            <a:schemeClr val="accent3"/>
          </a:solidFill>
          <a:ln w="9525">
            <a:noFill/>
            <a:miter lim="800000"/>
            <a:headEnd/>
            <a:tailEnd/>
          </a:ln>
        </p:spPr>
        <p:txBody>
          <a:bodyPr>
            <a:spAutoFit/>
          </a:bodyPr>
          <a:lstStyle/>
          <a:p>
            <a:pPr>
              <a:defRPr/>
            </a:pPr>
            <a:r>
              <a:rPr lang="en-GB" sz="2200" b="1" dirty="0">
                <a:ea typeface="+mn-ea"/>
                <a:cs typeface="+mn-cs"/>
              </a:rPr>
              <a:t>Pollutants responsible for the entry of a site in the register of polluted sites</a:t>
            </a:r>
          </a:p>
        </p:txBody>
      </p:sp>
      <p:sp>
        <p:nvSpPr>
          <p:cNvPr id="14" name="Textfeld 4"/>
          <p:cNvSpPr txBox="1">
            <a:spLocks noChangeArrowheads="1"/>
          </p:cNvSpPr>
          <p:nvPr/>
        </p:nvSpPr>
        <p:spPr bwMode="auto">
          <a:xfrm>
            <a:off x="6372225" y="1989138"/>
            <a:ext cx="2376488" cy="461962"/>
          </a:xfrm>
          <a:prstGeom prst="rect">
            <a:avLst/>
          </a:prstGeom>
          <a:solidFill>
            <a:schemeClr val="accent3"/>
          </a:solidFill>
          <a:ln w="9525">
            <a:noFill/>
            <a:miter lim="800000"/>
            <a:headEnd/>
            <a:tailEnd/>
          </a:ln>
        </p:spPr>
        <p:txBody>
          <a:bodyPr>
            <a:spAutoFit/>
          </a:bodyPr>
          <a:lstStyle/>
          <a:p>
            <a:pPr>
              <a:defRPr/>
            </a:pPr>
            <a:r>
              <a:rPr lang="de-CH" b="1" dirty="0">
                <a:solidFill>
                  <a:srgbClr val="FF0000"/>
                </a:solidFill>
                <a:ea typeface="+mn-ea"/>
                <a:cs typeface="+mn-cs"/>
                <a:sym typeface="Wingdings" pitchFamily="2" charset="2"/>
              </a:rPr>
              <a:t> </a:t>
            </a:r>
            <a:r>
              <a:rPr lang="de-CH" b="1" dirty="0" err="1">
                <a:solidFill>
                  <a:srgbClr val="FF0000"/>
                </a:solidFill>
                <a:ea typeface="+mn-ea"/>
                <a:cs typeface="+mn-cs"/>
                <a:sym typeface="Wingdings" pitchFamily="2" charset="2"/>
              </a:rPr>
              <a:t>Estimate</a:t>
            </a:r>
            <a:r>
              <a:rPr lang="de-CH" b="1" dirty="0">
                <a:solidFill>
                  <a:srgbClr val="FF0000"/>
                </a:solidFill>
                <a:ea typeface="+mn-ea"/>
                <a:cs typeface="+mn-cs"/>
                <a:sym typeface="Wingdings" pitchFamily="2" charset="2"/>
              </a:rPr>
              <a:t>!</a:t>
            </a:r>
            <a:endParaRPr lang="de-CH" b="1" dirty="0">
              <a:solidFill>
                <a:srgbClr val="FF0000"/>
              </a:solidFill>
              <a:ea typeface="+mn-ea"/>
              <a:cs typeface="+mn-cs"/>
            </a:endParaRPr>
          </a:p>
        </p:txBody>
      </p:sp>
      <p:sp>
        <p:nvSpPr>
          <p:cNvPr id="89098" name="Textfeld 10"/>
          <p:cNvSpPr txBox="1">
            <a:spLocks noChangeArrowheads="1"/>
          </p:cNvSpPr>
          <p:nvPr/>
        </p:nvSpPr>
        <p:spPr bwMode="auto">
          <a:xfrm>
            <a:off x="4643438" y="5516563"/>
            <a:ext cx="1657350" cy="5238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1400"/>
              <a:t>Chlorinated hydrocarbons</a:t>
            </a:r>
          </a:p>
        </p:txBody>
      </p:sp>
      <p:sp>
        <p:nvSpPr>
          <p:cNvPr id="89099" name="Textfeld 11"/>
          <p:cNvSpPr txBox="1">
            <a:spLocks noChangeArrowheads="1"/>
          </p:cNvSpPr>
          <p:nvPr/>
        </p:nvSpPr>
        <p:spPr bwMode="auto">
          <a:xfrm>
            <a:off x="5651500" y="4005263"/>
            <a:ext cx="1657350" cy="52228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1400"/>
              <a:t>Chlorinated hydrocarbons</a:t>
            </a:r>
          </a:p>
        </p:txBody>
      </p:sp>
      <p:sp>
        <p:nvSpPr>
          <p:cNvPr id="89100" name="Textfeld 14"/>
          <p:cNvSpPr txBox="1">
            <a:spLocks noChangeArrowheads="1"/>
          </p:cNvSpPr>
          <p:nvPr/>
        </p:nvSpPr>
        <p:spPr bwMode="auto">
          <a:xfrm>
            <a:off x="4859338" y="2708275"/>
            <a:ext cx="1296987" cy="5238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1400"/>
              <a:t>Hydrocarbons</a:t>
            </a:r>
          </a:p>
          <a:p>
            <a:endParaRPr lang="en-GB" sz="1400"/>
          </a:p>
        </p:txBody>
      </p:sp>
      <p:sp>
        <p:nvSpPr>
          <p:cNvPr id="89101" name="Textfeld 15"/>
          <p:cNvSpPr txBox="1">
            <a:spLocks noChangeArrowheads="1"/>
          </p:cNvSpPr>
          <p:nvPr/>
        </p:nvSpPr>
        <p:spPr bwMode="auto">
          <a:xfrm>
            <a:off x="2771775" y="4365625"/>
            <a:ext cx="1295400" cy="52228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1400"/>
              <a:t>Heavy metals</a:t>
            </a:r>
          </a:p>
          <a:p>
            <a:endParaRPr lang="en-GB" sz="1400"/>
          </a:p>
        </p:txBody>
      </p:sp>
      <p:sp>
        <p:nvSpPr>
          <p:cNvPr id="89102" name="Textfeld 17"/>
          <p:cNvSpPr txBox="1">
            <a:spLocks noChangeArrowheads="1"/>
          </p:cNvSpPr>
          <p:nvPr/>
        </p:nvSpPr>
        <p:spPr bwMode="auto">
          <a:xfrm>
            <a:off x="3492500" y="2205038"/>
            <a:ext cx="863600" cy="52228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1400"/>
              <a:t>Other</a:t>
            </a:r>
          </a:p>
          <a:p>
            <a:endParaRPr lang="en-GB" sz="1400"/>
          </a:p>
        </p:txBody>
      </p:sp>
      <p:sp>
        <p:nvSpPr>
          <p:cNvPr id="89103" name="Textfeld 18"/>
          <p:cNvSpPr txBox="1">
            <a:spLocks noChangeArrowheads="1"/>
          </p:cNvSpPr>
          <p:nvPr/>
        </p:nvSpPr>
        <p:spPr bwMode="auto">
          <a:xfrm>
            <a:off x="1908175" y="2708275"/>
            <a:ext cx="576263" cy="5238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GB" sz="1400"/>
          </a:p>
          <a:p>
            <a:r>
              <a:rPr lang="en-GB" sz="1400"/>
              <a:t>PCB</a:t>
            </a:r>
          </a:p>
        </p:txBody>
      </p:sp>
      <p:sp>
        <p:nvSpPr>
          <p:cNvPr id="89104" name="Textfeld 19"/>
          <p:cNvSpPr txBox="1">
            <a:spLocks noChangeArrowheads="1"/>
          </p:cNvSpPr>
          <p:nvPr/>
        </p:nvSpPr>
        <p:spPr bwMode="auto">
          <a:xfrm>
            <a:off x="2268538" y="2133600"/>
            <a:ext cx="574675" cy="52228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GB" sz="1400"/>
          </a:p>
          <a:p>
            <a:r>
              <a:rPr lang="en-GB" sz="1400"/>
              <a:t>PAK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el 3"/>
          <p:cNvSpPr>
            <a:spLocks noGrp="1"/>
          </p:cNvSpPr>
          <p:nvPr>
            <p:ph type="title"/>
          </p:nvPr>
        </p:nvSpPr>
        <p:spPr/>
        <p:txBody>
          <a:bodyPr/>
          <a:lstStyle/>
          <a:p>
            <a:r>
              <a:rPr lang="de-CH">
                <a:latin typeface="Arial" charset="0"/>
              </a:rPr>
              <a:t>4. </a:t>
            </a:r>
            <a:r>
              <a:rPr lang="en-US">
                <a:latin typeface="Arial" charset="0"/>
              </a:rPr>
              <a:t>Examples of polluted sites</a:t>
            </a:r>
            <a:endParaRPr lang="de-DE">
              <a:latin typeface="Arial" charset="0"/>
            </a:endParaRPr>
          </a:p>
        </p:txBody>
      </p:sp>
      <p:pic>
        <p:nvPicPr>
          <p:cNvPr id="91138" name="Grafik 5" descr="ChemReinigungen Stadt Zürich.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22413" y="1201738"/>
            <a:ext cx="7226300" cy="5106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1139" name="Rechteck 6"/>
          <p:cNvSpPr>
            <a:spLocks noChangeArrowheads="1"/>
          </p:cNvSpPr>
          <p:nvPr/>
        </p:nvSpPr>
        <p:spPr bwMode="auto">
          <a:xfrm>
            <a:off x="1116013" y="5445125"/>
            <a:ext cx="4895850" cy="576263"/>
          </a:xfrm>
          <a:prstGeom prst="rect">
            <a:avLst/>
          </a:prstGeom>
          <a:solidFill>
            <a:schemeClr val="bg1"/>
          </a:solidFill>
          <a:ln w="9525">
            <a:solidFill>
              <a:schemeClr val="tx1"/>
            </a:solidFill>
            <a:round/>
            <a:headEnd/>
            <a:tailEnd/>
          </a:ln>
        </p:spPr>
        <p:txBody>
          <a:bodyPr/>
          <a:lstStyle/>
          <a:p>
            <a:endParaRPr lang="de-DE"/>
          </a:p>
        </p:txBody>
      </p:sp>
      <p:sp>
        <p:nvSpPr>
          <p:cNvPr id="91140" name="Textfeld 4"/>
          <p:cNvSpPr txBox="1">
            <a:spLocks noChangeArrowheads="1"/>
          </p:cNvSpPr>
          <p:nvPr/>
        </p:nvSpPr>
        <p:spPr bwMode="auto">
          <a:xfrm>
            <a:off x="1116013" y="5516563"/>
            <a:ext cx="4087812"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de-CH" sz="2000"/>
              <a:t>Dry cleanings in Zurich (total 202)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itel 7"/>
          <p:cNvSpPr>
            <a:spLocks noGrp="1"/>
          </p:cNvSpPr>
          <p:nvPr>
            <p:ph type="title"/>
          </p:nvPr>
        </p:nvSpPr>
        <p:spPr>
          <a:xfrm>
            <a:off x="1258888" y="323850"/>
            <a:ext cx="7499350" cy="873125"/>
          </a:xfrm>
        </p:spPr>
        <p:txBody>
          <a:bodyPr/>
          <a:lstStyle/>
          <a:p>
            <a:r>
              <a:rPr lang="de-CH">
                <a:latin typeface="Arial" charset="0"/>
              </a:rPr>
              <a:t>3. </a:t>
            </a:r>
            <a:r>
              <a:rPr lang="en-US">
                <a:latin typeface="Arial" charset="0"/>
              </a:rPr>
              <a:t>Statistics of the pollutes sites</a:t>
            </a:r>
            <a:endParaRPr lang="de-DE">
              <a:latin typeface="Arial" charset="0"/>
            </a:endParaRPr>
          </a:p>
        </p:txBody>
      </p:sp>
      <p:pic>
        <p:nvPicPr>
          <p:cNvPr id="9318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87450" y="1196975"/>
            <a:ext cx="6769100" cy="5106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318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9563" y="2060575"/>
            <a:ext cx="1419225" cy="110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feld 5"/>
          <p:cNvSpPr txBox="1">
            <a:spLocks noChangeArrowheads="1"/>
          </p:cNvSpPr>
          <p:nvPr/>
        </p:nvSpPr>
        <p:spPr bwMode="auto">
          <a:xfrm>
            <a:off x="1116013" y="1268413"/>
            <a:ext cx="1727200" cy="1139825"/>
          </a:xfrm>
          <a:prstGeom prst="rect">
            <a:avLst/>
          </a:prstGeom>
          <a:solidFill>
            <a:schemeClr val="accent3"/>
          </a:solidFill>
          <a:ln w="9525">
            <a:noFill/>
            <a:miter lim="800000"/>
            <a:headEnd/>
            <a:tailEnd/>
          </a:ln>
        </p:spPr>
        <p:txBody>
          <a:bodyPr>
            <a:spAutoFit/>
          </a:bodyPr>
          <a:lstStyle/>
          <a:p>
            <a:pPr>
              <a:defRPr/>
            </a:pPr>
            <a:endParaRPr lang="de-CH" sz="1700" dirty="0">
              <a:ea typeface="+mn-ea"/>
              <a:cs typeface="+mn-cs"/>
            </a:endParaRPr>
          </a:p>
          <a:p>
            <a:pPr>
              <a:defRPr/>
            </a:pPr>
            <a:endParaRPr lang="de-CH" sz="1700" dirty="0">
              <a:ea typeface="+mn-ea"/>
              <a:cs typeface="+mn-cs"/>
            </a:endParaRPr>
          </a:p>
          <a:p>
            <a:pPr>
              <a:defRPr/>
            </a:pPr>
            <a:endParaRPr lang="de-CH" sz="1700" dirty="0">
              <a:ea typeface="+mn-ea"/>
              <a:cs typeface="+mn-cs"/>
            </a:endParaRPr>
          </a:p>
          <a:p>
            <a:pPr>
              <a:defRPr/>
            </a:pPr>
            <a:endParaRPr lang="de-CH" sz="1700" dirty="0">
              <a:ea typeface="+mn-ea"/>
              <a:cs typeface="+mn-cs"/>
            </a:endParaRPr>
          </a:p>
        </p:txBody>
      </p:sp>
      <p:sp>
        <p:nvSpPr>
          <p:cNvPr id="8" name="Textfeld 7"/>
          <p:cNvSpPr txBox="1">
            <a:spLocks noChangeArrowheads="1"/>
          </p:cNvSpPr>
          <p:nvPr/>
        </p:nvSpPr>
        <p:spPr bwMode="auto">
          <a:xfrm>
            <a:off x="1258888" y="1268413"/>
            <a:ext cx="3241675" cy="877887"/>
          </a:xfrm>
          <a:prstGeom prst="rect">
            <a:avLst/>
          </a:prstGeom>
          <a:solidFill>
            <a:schemeClr val="accent3"/>
          </a:solidFill>
          <a:ln w="9525">
            <a:noFill/>
            <a:miter lim="800000"/>
            <a:headEnd/>
            <a:tailEnd/>
          </a:ln>
        </p:spPr>
        <p:txBody>
          <a:bodyPr>
            <a:spAutoFit/>
          </a:bodyPr>
          <a:lstStyle/>
          <a:p>
            <a:pPr>
              <a:defRPr/>
            </a:pPr>
            <a:endParaRPr lang="de-CH" sz="1700">
              <a:ea typeface="+mn-ea"/>
              <a:cs typeface="+mn-cs"/>
            </a:endParaRPr>
          </a:p>
          <a:p>
            <a:pPr>
              <a:defRPr/>
            </a:pPr>
            <a:endParaRPr lang="de-CH" sz="1700">
              <a:ea typeface="+mn-ea"/>
              <a:cs typeface="+mn-cs"/>
            </a:endParaRPr>
          </a:p>
          <a:p>
            <a:pPr>
              <a:defRPr/>
            </a:pPr>
            <a:endParaRPr lang="de-CH" sz="1700" dirty="0">
              <a:ea typeface="+mn-ea"/>
              <a:cs typeface="+mn-cs"/>
            </a:endParaRPr>
          </a:p>
        </p:txBody>
      </p:sp>
      <p:sp>
        <p:nvSpPr>
          <p:cNvPr id="9" name="Textfeld 8"/>
          <p:cNvSpPr txBox="1">
            <a:spLocks noChangeArrowheads="1"/>
          </p:cNvSpPr>
          <p:nvPr/>
        </p:nvSpPr>
        <p:spPr bwMode="auto">
          <a:xfrm>
            <a:off x="1187450" y="1412875"/>
            <a:ext cx="1728788" cy="1138238"/>
          </a:xfrm>
          <a:prstGeom prst="rect">
            <a:avLst/>
          </a:prstGeom>
          <a:solidFill>
            <a:schemeClr val="accent3"/>
          </a:solidFill>
          <a:ln w="9525">
            <a:noFill/>
            <a:miter lim="800000"/>
            <a:headEnd/>
            <a:tailEnd/>
          </a:ln>
        </p:spPr>
        <p:txBody>
          <a:bodyPr>
            <a:spAutoFit/>
          </a:bodyPr>
          <a:lstStyle/>
          <a:p>
            <a:pPr>
              <a:defRPr/>
            </a:pPr>
            <a:endParaRPr lang="de-CH" sz="1700" dirty="0">
              <a:ea typeface="+mn-ea"/>
              <a:cs typeface="+mn-cs"/>
            </a:endParaRPr>
          </a:p>
          <a:p>
            <a:pPr>
              <a:defRPr/>
            </a:pPr>
            <a:endParaRPr lang="de-CH" sz="1700" dirty="0">
              <a:ea typeface="+mn-ea"/>
              <a:cs typeface="+mn-cs"/>
            </a:endParaRPr>
          </a:p>
          <a:p>
            <a:pPr>
              <a:defRPr/>
            </a:pPr>
            <a:endParaRPr lang="de-CH" sz="1700" dirty="0">
              <a:ea typeface="+mn-ea"/>
              <a:cs typeface="+mn-cs"/>
            </a:endParaRPr>
          </a:p>
          <a:p>
            <a:pPr>
              <a:defRPr/>
            </a:pPr>
            <a:endParaRPr lang="de-CH" sz="1700" dirty="0">
              <a:ea typeface="+mn-ea"/>
              <a:cs typeface="+mn-cs"/>
            </a:endParaRPr>
          </a:p>
        </p:txBody>
      </p:sp>
      <p:sp>
        <p:nvSpPr>
          <p:cNvPr id="10" name="Textfeld 9"/>
          <p:cNvSpPr txBox="1">
            <a:spLocks noChangeArrowheads="1"/>
          </p:cNvSpPr>
          <p:nvPr/>
        </p:nvSpPr>
        <p:spPr bwMode="auto">
          <a:xfrm>
            <a:off x="971550" y="1412875"/>
            <a:ext cx="3960813" cy="461963"/>
          </a:xfrm>
          <a:prstGeom prst="rect">
            <a:avLst/>
          </a:prstGeom>
          <a:solidFill>
            <a:schemeClr val="accent3"/>
          </a:solidFill>
          <a:ln w="9525">
            <a:noFill/>
            <a:miter lim="800000"/>
            <a:headEnd/>
            <a:tailEnd/>
          </a:ln>
        </p:spPr>
        <p:txBody>
          <a:bodyPr>
            <a:spAutoFit/>
          </a:bodyPr>
          <a:lstStyle/>
          <a:p>
            <a:pPr>
              <a:defRPr/>
            </a:pPr>
            <a:r>
              <a:rPr lang="en-GB" b="1" dirty="0">
                <a:ea typeface="+mn-ea"/>
                <a:cs typeface="+mn-cs"/>
              </a:rPr>
              <a:t>Geographical distribution</a:t>
            </a:r>
          </a:p>
        </p:txBody>
      </p:sp>
      <p:sp>
        <p:nvSpPr>
          <p:cNvPr id="11" name="Textfeld 10"/>
          <p:cNvSpPr txBox="1">
            <a:spLocks noChangeArrowheads="1"/>
          </p:cNvSpPr>
          <p:nvPr/>
        </p:nvSpPr>
        <p:spPr bwMode="auto">
          <a:xfrm>
            <a:off x="7019925" y="2133600"/>
            <a:ext cx="1944688" cy="876300"/>
          </a:xfrm>
          <a:prstGeom prst="rect">
            <a:avLst/>
          </a:prstGeom>
          <a:solidFill>
            <a:schemeClr val="accent3"/>
          </a:solidFill>
          <a:ln w="9525">
            <a:noFill/>
            <a:miter lim="800000"/>
            <a:headEnd/>
            <a:tailEnd/>
          </a:ln>
        </p:spPr>
        <p:txBody>
          <a:bodyPr>
            <a:spAutoFit/>
          </a:bodyPr>
          <a:lstStyle/>
          <a:p>
            <a:pPr>
              <a:defRPr/>
            </a:pPr>
            <a:r>
              <a:rPr lang="de-CH" sz="1700" dirty="0">
                <a:ea typeface="+mn-ea"/>
                <a:cs typeface="+mn-cs"/>
              </a:rPr>
              <a:t>Swiss </a:t>
            </a:r>
            <a:r>
              <a:rPr lang="de-CH" sz="1700" dirty="0" err="1">
                <a:ea typeface="+mn-ea"/>
                <a:cs typeface="+mn-cs"/>
              </a:rPr>
              <a:t>midland</a:t>
            </a:r>
            <a:endParaRPr lang="de-CH" sz="1700" dirty="0">
              <a:ea typeface="+mn-ea"/>
              <a:cs typeface="+mn-cs"/>
            </a:endParaRPr>
          </a:p>
          <a:p>
            <a:pPr>
              <a:defRPr/>
            </a:pPr>
            <a:r>
              <a:rPr lang="de-CH" sz="1700" dirty="0">
                <a:ea typeface="+mn-ea"/>
                <a:cs typeface="+mn-cs"/>
              </a:rPr>
              <a:t>Alps</a:t>
            </a:r>
          </a:p>
          <a:p>
            <a:pPr>
              <a:defRPr/>
            </a:pPr>
            <a:r>
              <a:rPr lang="de-CH" sz="1700" dirty="0">
                <a:ea typeface="+mn-ea"/>
                <a:cs typeface="+mn-cs"/>
              </a:rPr>
              <a:t>Jura</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el 7"/>
          <p:cNvSpPr>
            <a:spLocks noGrp="1"/>
          </p:cNvSpPr>
          <p:nvPr>
            <p:ph type="title"/>
          </p:nvPr>
        </p:nvSpPr>
        <p:spPr>
          <a:xfrm>
            <a:off x="1258888" y="323850"/>
            <a:ext cx="7499350" cy="873125"/>
          </a:xfrm>
        </p:spPr>
        <p:txBody>
          <a:bodyPr/>
          <a:lstStyle/>
          <a:p>
            <a:r>
              <a:rPr lang="de-CH">
                <a:latin typeface="Arial" charset="0"/>
              </a:rPr>
              <a:t>3. </a:t>
            </a:r>
            <a:r>
              <a:rPr lang="en-US">
                <a:latin typeface="Arial" charset="0"/>
              </a:rPr>
              <a:t>Statistics of the pollutes sites</a:t>
            </a:r>
            <a:endParaRPr lang="de-DE">
              <a:latin typeface="Arial" charset="0"/>
            </a:endParaRPr>
          </a:p>
        </p:txBody>
      </p:sp>
      <p:pic>
        <p:nvPicPr>
          <p:cNvPr id="952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1484313"/>
            <a:ext cx="7108825" cy="4537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feld 4"/>
          <p:cNvSpPr txBox="1">
            <a:spLocks noChangeArrowheads="1"/>
          </p:cNvSpPr>
          <p:nvPr/>
        </p:nvSpPr>
        <p:spPr bwMode="auto">
          <a:xfrm>
            <a:off x="6011863" y="3141663"/>
            <a:ext cx="1368425" cy="876300"/>
          </a:xfrm>
          <a:prstGeom prst="rect">
            <a:avLst/>
          </a:prstGeom>
          <a:solidFill>
            <a:schemeClr val="accent3"/>
          </a:solidFill>
          <a:ln w="9525">
            <a:noFill/>
            <a:miter lim="800000"/>
            <a:headEnd/>
            <a:tailEnd/>
          </a:ln>
        </p:spPr>
        <p:txBody>
          <a:bodyPr>
            <a:spAutoFit/>
          </a:bodyPr>
          <a:lstStyle/>
          <a:p>
            <a:pPr>
              <a:defRPr/>
            </a:pPr>
            <a:r>
              <a:rPr lang="de-CH" sz="1700" dirty="0">
                <a:ea typeface="+mn-ea"/>
                <a:cs typeface="+mn-cs"/>
              </a:rPr>
              <a:t>Plateau</a:t>
            </a:r>
          </a:p>
          <a:p>
            <a:pPr>
              <a:defRPr/>
            </a:pPr>
            <a:r>
              <a:rPr lang="de-CH" sz="1700" dirty="0">
                <a:ea typeface="+mn-ea"/>
                <a:cs typeface="+mn-cs"/>
              </a:rPr>
              <a:t>Alpes</a:t>
            </a:r>
          </a:p>
          <a:p>
            <a:pPr>
              <a:defRPr/>
            </a:pPr>
            <a:r>
              <a:rPr lang="de-CH" sz="1700" dirty="0">
                <a:ea typeface="+mn-ea"/>
                <a:cs typeface="+mn-cs"/>
              </a:rPr>
              <a:t>Jura</a:t>
            </a:r>
          </a:p>
        </p:txBody>
      </p:sp>
      <p:sp>
        <p:nvSpPr>
          <p:cNvPr id="5" name="Textfeld 4"/>
          <p:cNvSpPr txBox="1">
            <a:spLocks noChangeArrowheads="1"/>
          </p:cNvSpPr>
          <p:nvPr/>
        </p:nvSpPr>
        <p:spPr bwMode="auto">
          <a:xfrm>
            <a:off x="6011863" y="3141663"/>
            <a:ext cx="2160587" cy="877887"/>
          </a:xfrm>
          <a:prstGeom prst="rect">
            <a:avLst/>
          </a:prstGeom>
          <a:solidFill>
            <a:schemeClr val="accent3"/>
          </a:solidFill>
          <a:ln w="9525">
            <a:noFill/>
            <a:miter lim="800000"/>
            <a:headEnd/>
            <a:tailEnd/>
          </a:ln>
        </p:spPr>
        <p:txBody>
          <a:bodyPr>
            <a:spAutoFit/>
          </a:bodyPr>
          <a:lstStyle/>
          <a:p>
            <a:pPr>
              <a:defRPr/>
            </a:pPr>
            <a:r>
              <a:rPr lang="de-CH" sz="1700" dirty="0">
                <a:ea typeface="+mn-ea"/>
                <a:cs typeface="+mn-cs"/>
              </a:rPr>
              <a:t>Swiss </a:t>
            </a:r>
            <a:r>
              <a:rPr lang="de-CH" sz="1700" dirty="0" err="1">
                <a:ea typeface="+mn-ea"/>
                <a:cs typeface="+mn-cs"/>
              </a:rPr>
              <a:t>midland</a:t>
            </a:r>
            <a:endParaRPr lang="de-CH" sz="1700" dirty="0">
              <a:ea typeface="+mn-ea"/>
              <a:cs typeface="+mn-cs"/>
            </a:endParaRPr>
          </a:p>
          <a:p>
            <a:pPr>
              <a:defRPr/>
            </a:pPr>
            <a:r>
              <a:rPr lang="de-CH" sz="1700" dirty="0">
                <a:ea typeface="+mn-ea"/>
                <a:cs typeface="+mn-cs"/>
              </a:rPr>
              <a:t>Alps</a:t>
            </a:r>
          </a:p>
          <a:p>
            <a:pPr>
              <a:defRPr/>
            </a:pPr>
            <a:r>
              <a:rPr lang="de-CH" sz="1700" dirty="0">
                <a:ea typeface="+mn-ea"/>
                <a:cs typeface="+mn-cs"/>
              </a:rPr>
              <a:t>Jura</a:t>
            </a:r>
          </a:p>
        </p:txBody>
      </p:sp>
      <p:sp>
        <p:nvSpPr>
          <p:cNvPr id="6" name="Textfeld 5"/>
          <p:cNvSpPr txBox="1">
            <a:spLocks noChangeArrowheads="1"/>
          </p:cNvSpPr>
          <p:nvPr/>
        </p:nvSpPr>
        <p:spPr bwMode="auto">
          <a:xfrm>
            <a:off x="5795963" y="4437063"/>
            <a:ext cx="2663825" cy="877887"/>
          </a:xfrm>
          <a:prstGeom prst="rect">
            <a:avLst/>
          </a:prstGeom>
          <a:solidFill>
            <a:schemeClr val="accent3"/>
          </a:solidFill>
          <a:ln w="9525">
            <a:noFill/>
            <a:miter lim="800000"/>
            <a:headEnd/>
            <a:tailEnd/>
          </a:ln>
        </p:spPr>
        <p:txBody>
          <a:bodyPr>
            <a:spAutoFit/>
          </a:bodyPr>
          <a:lstStyle/>
          <a:p>
            <a:pPr>
              <a:defRPr/>
            </a:pPr>
            <a:endParaRPr lang="de-CH" sz="1700" dirty="0">
              <a:ea typeface="+mn-ea"/>
              <a:cs typeface="+mn-cs"/>
            </a:endParaRPr>
          </a:p>
          <a:p>
            <a:pPr>
              <a:defRPr/>
            </a:pPr>
            <a:endParaRPr lang="de-CH" sz="1700" dirty="0">
              <a:ea typeface="+mn-ea"/>
              <a:cs typeface="+mn-cs"/>
            </a:endParaRPr>
          </a:p>
          <a:p>
            <a:pPr>
              <a:defRPr/>
            </a:pPr>
            <a:endParaRPr lang="de-CH" sz="1700" dirty="0">
              <a:ea typeface="+mn-ea"/>
              <a:cs typeface="+mn-cs"/>
            </a:endParaRPr>
          </a:p>
        </p:txBody>
      </p:sp>
      <p:sp>
        <p:nvSpPr>
          <p:cNvPr id="7" name="Textfeld 6"/>
          <p:cNvSpPr txBox="1">
            <a:spLocks noChangeArrowheads="1"/>
          </p:cNvSpPr>
          <p:nvPr/>
        </p:nvSpPr>
        <p:spPr bwMode="auto">
          <a:xfrm>
            <a:off x="1476375" y="1268413"/>
            <a:ext cx="2663825" cy="877887"/>
          </a:xfrm>
          <a:prstGeom prst="rect">
            <a:avLst/>
          </a:prstGeom>
          <a:solidFill>
            <a:schemeClr val="accent3"/>
          </a:solidFill>
          <a:ln w="9525">
            <a:noFill/>
            <a:miter lim="800000"/>
            <a:headEnd/>
            <a:tailEnd/>
          </a:ln>
        </p:spPr>
        <p:txBody>
          <a:bodyPr>
            <a:spAutoFit/>
          </a:bodyPr>
          <a:lstStyle/>
          <a:p>
            <a:pPr>
              <a:defRPr/>
            </a:pPr>
            <a:endParaRPr lang="de-CH" sz="1700" dirty="0">
              <a:ea typeface="+mn-ea"/>
              <a:cs typeface="+mn-cs"/>
            </a:endParaRPr>
          </a:p>
          <a:p>
            <a:pPr>
              <a:defRPr/>
            </a:pPr>
            <a:endParaRPr lang="de-CH" sz="1700" dirty="0">
              <a:ea typeface="+mn-ea"/>
              <a:cs typeface="+mn-cs"/>
            </a:endParaRPr>
          </a:p>
          <a:p>
            <a:pPr>
              <a:defRPr/>
            </a:pPr>
            <a:r>
              <a:rPr lang="de-CH" sz="1700" dirty="0">
                <a:ea typeface="+mn-ea"/>
                <a:cs typeface="+mn-cs"/>
              </a:rPr>
              <a:t>..</a:t>
            </a:r>
          </a:p>
        </p:txBody>
      </p:sp>
      <p:sp>
        <p:nvSpPr>
          <p:cNvPr id="8" name="Textfeld 7"/>
          <p:cNvSpPr txBox="1">
            <a:spLocks noChangeArrowheads="1"/>
          </p:cNvSpPr>
          <p:nvPr/>
        </p:nvSpPr>
        <p:spPr bwMode="auto">
          <a:xfrm>
            <a:off x="971550" y="1412875"/>
            <a:ext cx="7056438" cy="738188"/>
          </a:xfrm>
          <a:prstGeom prst="rect">
            <a:avLst/>
          </a:prstGeom>
          <a:solidFill>
            <a:schemeClr val="accent3"/>
          </a:solidFill>
          <a:ln w="9525">
            <a:noFill/>
            <a:miter lim="800000"/>
            <a:headEnd/>
            <a:tailEnd/>
          </a:ln>
        </p:spPr>
        <p:txBody>
          <a:bodyPr>
            <a:spAutoFit/>
          </a:bodyPr>
          <a:lstStyle/>
          <a:p>
            <a:pPr>
              <a:defRPr/>
            </a:pPr>
            <a:r>
              <a:rPr lang="en-GB" sz="2200" b="1" dirty="0">
                <a:ea typeface="+mn-ea"/>
                <a:cs typeface="+mn-cs"/>
              </a:rPr>
              <a:t>Geographical distribution of the polluted sites</a:t>
            </a:r>
          </a:p>
          <a:p>
            <a:pPr>
              <a:defRPr/>
            </a:pPr>
            <a:endParaRPr lang="de-CH" sz="2000" b="1" dirty="0">
              <a:ea typeface="+mn-ea"/>
              <a:cs typeface="+mn-cs"/>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itel 1"/>
          <p:cNvSpPr>
            <a:spLocks noGrp="1"/>
          </p:cNvSpPr>
          <p:nvPr>
            <p:ph type="title"/>
          </p:nvPr>
        </p:nvSpPr>
        <p:spPr/>
        <p:txBody>
          <a:bodyPr/>
          <a:lstStyle/>
          <a:p>
            <a:pPr eaLnBrk="1" hangingPunct="1"/>
            <a:r>
              <a:rPr lang="en-US">
                <a:latin typeface="Arial" charset="0"/>
              </a:rPr>
              <a:t>Subsidy by the Ordinance OCRCS (VASA)</a:t>
            </a:r>
          </a:p>
        </p:txBody>
      </p:sp>
      <p:sp>
        <p:nvSpPr>
          <p:cNvPr id="97282" name="Inhaltsplatzhalter 2"/>
          <p:cNvSpPr>
            <a:spLocks noGrp="1"/>
          </p:cNvSpPr>
          <p:nvPr>
            <p:ph idx="1"/>
          </p:nvPr>
        </p:nvSpPr>
        <p:spPr>
          <a:xfrm>
            <a:off x="1285875" y="1916113"/>
            <a:ext cx="7472363" cy="4303712"/>
          </a:xfrm>
        </p:spPr>
        <p:txBody>
          <a:bodyPr/>
          <a:lstStyle/>
          <a:p>
            <a:pPr eaLnBrk="1" hangingPunct="1"/>
            <a:r>
              <a:rPr lang="en-US" b="1">
                <a:latin typeface="Arial" charset="0"/>
              </a:rPr>
              <a:t>Ordinance on the Charge for the Remediation of Contaminated Sites</a:t>
            </a:r>
            <a:r>
              <a:rPr lang="en-US">
                <a:latin typeface="Arial" charset="0"/>
              </a:rPr>
              <a:t> (OCRCS)</a:t>
            </a:r>
          </a:p>
        </p:txBody>
      </p:sp>
      <p:pic>
        <p:nvPicPr>
          <p:cNvPr id="97283"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42988" y="3341688"/>
            <a:ext cx="7840662" cy="2390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el 1"/>
          <p:cNvSpPr>
            <a:spLocks noGrp="1"/>
          </p:cNvSpPr>
          <p:nvPr>
            <p:ph type="title"/>
          </p:nvPr>
        </p:nvSpPr>
        <p:spPr/>
        <p:txBody>
          <a:bodyPr/>
          <a:lstStyle/>
          <a:p>
            <a:pPr eaLnBrk="1" hangingPunct="1"/>
            <a:r>
              <a:rPr lang="en-US">
                <a:latin typeface="Arial" charset="0"/>
              </a:rPr>
              <a:t>1. Structure of the CSO (AltlV)</a:t>
            </a:r>
          </a:p>
        </p:txBody>
      </p:sp>
      <p:sp>
        <p:nvSpPr>
          <p:cNvPr id="12290" name="Inhaltsplatzhalter 2"/>
          <p:cNvSpPr>
            <a:spLocks noGrp="1"/>
          </p:cNvSpPr>
          <p:nvPr>
            <p:ph idx="1"/>
          </p:nvPr>
        </p:nvSpPr>
        <p:spPr>
          <a:xfrm>
            <a:off x="1285875" y="1125538"/>
            <a:ext cx="7472363" cy="5111750"/>
          </a:xfrm>
        </p:spPr>
        <p:txBody>
          <a:bodyPr/>
          <a:lstStyle/>
          <a:p>
            <a:pPr eaLnBrk="1" hangingPunct="1"/>
            <a:r>
              <a:rPr lang="en-US" sz="1600">
                <a:latin typeface="Arial" charset="0"/>
              </a:rPr>
              <a:t>Section 1 (art. 1 through 4) establishes the </a:t>
            </a:r>
            <a:r>
              <a:rPr lang="en-US" sz="1600" b="1" u="sng">
                <a:latin typeface="Arial" charset="0"/>
              </a:rPr>
              <a:t>purpose and scope of the ordinance</a:t>
            </a:r>
            <a:r>
              <a:rPr lang="en-US" sz="1600">
                <a:latin typeface="Arial" charset="0"/>
              </a:rPr>
              <a:t> and defines important terminology. </a:t>
            </a:r>
          </a:p>
          <a:p>
            <a:pPr eaLnBrk="1" hangingPunct="1"/>
            <a:r>
              <a:rPr lang="en-US" sz="1600">
                <a:latin typeface="Arial" charset="0"/>
              </a:rPr>
              <a:t>Section 2 (art. 5 and 6) specifies </a:t>
            </a:r>
            <a:r>
              <a:rPr lang="en-US" sz="1600" b="1" u="sng">
                <a:latin typeface="Arial" charset="0"/>
              </a:rPr>
              <a:t>how sites polluted by wastes are to be registered</a:t>
            </a:r>
            <a:r>
              <a:rPr lang="en-US" sz="1600">
                <a:latin typeface="Arial" charset="0"/>
              </a:rPr>
              <a:t> in a publically accessible register and how this register is to be maintained. </a:t>
            </a:r>
          </a:p>
          <a:p>
            <a:pPr eaLnBrk="1" hangingPunct="1"/>
            <a:r>
              <a:rPr lang="en-US" sz="1600">
                <a:latin typeface="Arial" charset="0"/>
              </a:rPr>
              <a:t>Section 3 (art. 7 - 13) specifies </a:t>
            </a:r>
            <a:r>
              <a:rPr lang="en-US" sz="1600" b="1" u="sng">
                <a:latin typeface="Arial" charset="0"/>
              </a:rPr>
              <a:t>how a polluted site is to be assessed and classified</a:t>
            </a:r>
            <a:r>
              <a:rPr lang="en-US" sz="1600">
                <a:latin typeface="Arial" charset="0"/>
              </a:rPr>
              <a:t> by means of a preliminary investigation of its need for remediation or monitoring. </a:t>
            </a:r>
          </a:p>
          <a:p>
            <a:pPr eaLnBrk="1" hangingPunct="1"/>
            <a:r>
              <a:rPr lang="en-US" sz="1600">
                <a:latin typeface="Arial" charset="0"/>
              </a:rPr>
              <a:t>Section 4 (art. 14 and 15) defines the </a:t>
            </a:r>
            <a:r>
              <a:rPr lang="en-US" sz="1600" b="1" u="sng">
                <a:latin typeface="Arial" charset="0"/>
              </a:rPr>
              <a:t>objectives and urgency of a remediation </a:t>
            </a:r>
            <a:r>
              <a:rPr lang="en-US" sz="1600">
                <a:latin typeface="Arial" charset="0"/>
              </a:rPr>
              <a:t>on the basis of a risk assessment made after a detailed investigation. </a:t>
            </a:r>
          </a:p>
          <a:p>
            <a:pPr eaLnBrk="1" hangingPunct="1"/>
            <a:r>
              <a:rPr lang="en-US" sz="1600">
                <a:latin typeface="Arial" charset="0"/>
              </a:rPr>
              <a:t>Section 5 (art. 16 - 19) establishes </a:t>
            </a:r>
            <a:r>
              <a:rPr lang="en-US" sz="1600" b="1" u="sng">
                <a:latin typeface="Arial" charset="0"/>
              </a:rPr>
              <a:t>how remediation projects are to be drawn up</a:t>
            </a:r>
            <a:r>
              <a:rPr lang="en-US" sz="1600">
                <a:latin typeface="Arial" charset="0"/>
              </a:rPr>
              <a:t> and the criteria used by the authorities to approve the remediation measures; the assessment of results and the duty to report are also specified. </a:t>
            </a:r>
          </a:p>
          <a:p>
            <a:pPr eaLnBrk="1" hangingPunct="1"/>
            <a:r>
              <a:rPr lang="en-US" sz="1600">
                <a:latin typeface="Arial" charset="0"/>
              </a:rPr>
              <a:t>Section 6 (art. 20) specifies </a:t>
            </a:r>
            <a:r>
              <a:rPr lang="en-US" sz="1600" b="1" u="sng">
                <a:latin typeface="Arial" charset="0"/>
              </a:rPr>
              <a:t>who</a:t>
            </a:r>
            <a:r>
              <a:rPr lang="en-US" sz="1600">
                <a:latin typeface="Arial" charset="0"/>
              </a:rPr>
              <a:t> the authorities may require to carry out investigations, monitoring and remediation measures. </a:t>
            </a:r>
          </a:p>
          <a:p>
            <a:pPr eaLnBrk="1" hangingPunct="1"/>
            <a:r>
              <a:rPr lang="en-US" sz="1600">
                <a:latin typeface="Arial" charset="0"/>
              </a:rPr>
              <a:t>Section 7 (art. 21 - 28) covers the final provisions. </a:t>
            </a:r>
          </a:p>
          <a:p>
            <a:pPr eaLnBrk="1" hangingPunct="1"/>
            <a:r>
              <a:rPr lang="en-US" sz="1600">
                <a:latin typeface="Arial" charset="0"/>
              </a:rPr>
              <a:t>Annexes: </a:t>
            </a:r>
            <a:r>
              <a:rPr lang="en-US" sz="1600" b="1" u="sng">
                <a:latin typeface="Arial" charset="0"/>
              </a:rPr>
              <a:t>contain values for assessing the impacts</a:t>
            </a:r>
            <a:r>
              <a:rPr lang="en-US" sz="1600">
                <a:latin typeface="Arial" charset="0"/>
              </a:rPr>
              <a:t> on water and air and the requisite procedures for carrying out such assessments.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itel 1"/>
          <p:cNvSpPr>
            <a:spLocks noGrp="1"/>
          </p:cNvSpPr>
          <p:nvPr>
            <p:ph type="title"/>
          </p:nvPr>
        </p:nvSpPr>
        <p:spPr/>
        <p:txBody>
          <a:bodyPr/>
          <a:lstStyle/>
          <a:p>
            <a:pPr eaLnBrk="1" hangingPunct="1"/>
            <a:r>
              <a:rPr lang="en-US">
                <a:latin typeface="Arial" charset="0"/>
              </a:rPr>
              <a:t>The income</a:t>
            </a:r>
          </a:p>
        </p:txBody>
      </p:sp>
      <p:pic>
        <p:nvPicPr>
          <p:cNvPr id="99330"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87450" y="1268413"/>
            <a:ext cx="7045325" cy="2700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9331" name="Textfeld 4"/>
          <p:cNvSpPr txBox="1">
            <a:spLocks noChangeArrowheads="1"/>
          </p:cNvSpPr>
          <p:nvPr/>
        </p:nvSpPr>
        <p:spPr bwMode="auto">
          <a:xfrm>
            <a:off x="1187450" y="4581525"/>
            <a:ext cx="7561263"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Actually by this charge rates we have an income of</a:t>
            </a:r>
            <a:br>
              <a:rPr lang="en-US"/>
            </a:br>
            <a:r>
              <a:rPr lang="en-US"/>
              <a:t>Fr. 40 mio.. per year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itel 1"/>
          <p:cNvSpPr>
            <a:spLocks noGrp="1"/>
          </p:cNvSpPr>
          <p:nvPr>
            <p:ph type="title"/>
          </p:nvPr>
        </p:nvSpPr>
        <p:spPr/>
        <p:txBody>
          <a:bodyPr/>
          <a:lstStyle/>
          <a:p>
            <a:pPr eaLnBrk="1" hangingPunct="1"/>
            <a:r>
              <a:rPr lang="en-US">
                <a:latin typeface="Arial" charset="0"/>
              </a:rPr>
              <a:t>What and when do the VASA pays</a:t>
            </a:r>
          </a:p>
        </p:txBody>
      </p:sp>
      <p:sp>
        <p:nvSpPr>
          <p:cNvPr id="101378" name="Inhaltsplatzhalter 2"/>
          <p:cNvSpPr>
            <a:spLocks noGrp="1"/>
          </p:cNvSpPr>
          <p:nvPr>
            <p:ph idx="1"/>
          </p:nvPr>
        </p:nvSpPr>
        <p:spPr>
          <a:xfrm>
            <a:off x="1285875" y="1268413"/>
            <a:ext cx="7472363" cy="4770437"/>
          </a:xfrm>
        </p:spPr>
        <p:txBody>
          <a:bodyPr/>
          <a:lstStyle/>
          <a:p>
            <a:pPr eaLnBrk="1" hangingPunct="1">
              <a:spcAft>
                <a:spcPts val="600"/>
              </a:spcAft>
            </a:pPr>
            <a:r>
              <a:rPr lang="en-US">
                <a:latin typeface="Arial" charset="0"/>
              </a:rPr>
              <a:t>Fr. 500.- per registered polluted site</a:t>
            </a:r>
          </a:p>
          <a:p>
            <a:pPr eaLnBrk="1" hangingPunct="1">
              <a:spcAft>
                <a:spcPts val="600"/>
              </a:spcAft>
            </a:pPr>
            <a:r>
              <a:rPr lang="en-US">
                <a:latin typeface="Arial" charset="0"/>
              </a:rPr>
              <a:t>40% on the overall costs for investigation, monitoring and remediation if:</a:t>
            </a:r>
          </a:p>
          <a:p>
            <a:pPr marL="857250" lvl="1" indent="-457200" eaLnBrk="1" hangingPunct="1">
              <a:spcAft>
                <a:spcPts val="600"/>
              </a:spcAft>
              <a:buFontTx/>
              <a:buAutoNum type="arabicPeriod"/>
            </a:pPr>
            <a:r>
              <a:rPr lang="en-US">
                <a:latin typeface="Arial" charset="0"/>
              </a:rPr>
              <a:t>one of the responsibles cannot be identified or is unable to pay, or</a:t>
            </a:r>
          </a:p>
          <a:p>
            <a:pPr marL="857250" lvl="1" indent="-457200" eaLnBrk="1" hangingPunct="1">
              <a:spcAft>
                <a:spcPts val="600"/>
              </a:spcAft>
              <a:buFontTx/>
              <a:buAutoNum type="arabicPeriod"/>
            </a:pPr>
            <a:r>
              <a:rPr lang="en-US">
                <a:latin typeface="Arial" charset="0"/>
              </a:rPr>
              <a:t>a significant proportion of the waste deposited on the site is municipal waste.</a:t>
            </a:r>
          </a:p>
          <a:p>
            <a:pPr eaLnBrk="1" hangingPunct="1">
              <a:spcAft>
                <a:spcPts val="600"/>
              </a:spcAft>
            </a:pPr>
            <a:r>
              <a:rPr lang="en-US">
                <a:latin typeface="Arial" charset="0"/>
              </a:rPr>
              <a:t>Fr. 8’000.- per target for the investigation and remediation of shooting ranges</a:t>
            </a:r>
          </a:p>
          <a:p>
            <a:pPr eaLnBrk="1" hangingPunct="1">
              <a:spcAft>
                <a:spcPts val="600"/>
              </a:spcAft>
            </a:pPr>
            <a:r>
              <a:rPr lang="en-US">
                <a:latin typeface="Arial" charset="0"/>
              </a:rPr>
              <a:t>40% of the investigation costs if those reveal that the site is not polluted</a:t>
            </a:r>
          </a:p>
          <a:p>
            <a:pPr eaLnBrk="1" hangingPunct="1">
              <a:spcAft>
                <a:spcPts val="600"/>
              </a:spcAft>
            </a:pPr>
            <a:endParaRPr lang="en-US">
              <a:latin typeface="Arial"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itel 1"/>
          <p:cNvSpPr>
            <a:spLocks noGrp="1"/>
          </p:cNvSpPr>
          <p:nvPr>
            <p:ph type="title"/>
          </p:nvPr>
        </p:nvSpPr>
        <p:spPr/>
        <p:txBody>
          <a:bodyPr/>
          <a:lstStyle/>
          <a:p>
            <a:pPr eaLnBrk="1" hangingPunct="1"/>
            <a:r>
              <a:rPr lang="en-US">
                <a:latin typeface="Arial" charset="0"/>
              </a:rPr>
              <a:t>VASA-Output</a:t>
            </a:r>
          </a:p>
        </p:txBody>
      </p:sp>
      <p:graphicFrame>
        <p:nvGraphicFramePr>
          <p:cNvPr id="4" name="Diagramm 3"/>
          <p:cNvGraphicFramePr>
            <a:graphicFrameLocks/>
          </p:cNvGraphicFramePr>
          <p:nvPr/>
        </p:nvGraphicFramePr>
        <p:xfrm>
          <a:off x="683568" y="1052736"/>
          <a:ext cx="7992887" cy="4608512"/>
        </p:xfrm>
        <a:graphic>
          <a:graphicData uri="http://schemas.openxmlformats.org/drawingml/2006/chart">
            <c:chart xmlns:c="http://schemas.openxmlformats.org/drawingml/2006/chart" xmlns:r="http://schemas.openxmlformats.org/officeDocument/2006/relationships" r:id="rId3"/>
          </a:graphicData>
        </a:graphic>
      </p:graphicFrame>
      <p:sp>
        <p:nvSpPr>
          <p:cNvPr id="103427" name="Textfeld 4"/>
          <p:cNvSpPr txBox="1">
            <a:spLocks noChangeArrowheads="1"/>
          </p:cNvSpPr>
          <p:nvPr/>
        </p:nvSpPr>
        <p:spPr bwMode="auto">
          <a:xfrm>
            <a:off x="7308850" y="5805488"/>
            <a:ext cx="1027113"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Mai 2013</a:t>
            </a:r>
          </a:p>
        </p:txBody>
      </p:sp>
      <p:sp>
        <p:nvSpPr>
          <p:cNvPr id="103428" name="Pfeil nach oben 4"/>
          <p:cNvSpPr>
            <a:spLocks noChangeArrowheads="1"/>
          </p:cNvSpPr>
          <p:nvPr/>
        </p:nvSpPr>
        <p:spPr bwMode="auto">
          <a:xfrm>
            <a:off x="7885113" y="3429000"/>
            <a:ext cx="431800" cy="1079500"/>
          </a:xfrm>
          <a:prstGeom prst="upArrow">
            <a:avLst>
              <a:gd name="adj1" fmla="val 50000"/>
              <a:gd name="adj2" fmla="val 50000"/>
            </a:avLst>
          </a:prstGeom>
          <a:solidFill>
            <a:srgbClr val="FF9999"/>
          </a:solidFill>
          <a:ln w="9525">
            <a:solidFill>
              <a:schemeClr val="tx1"/>
            </a:solidFill>
            <a:round/>
            <a:headEnd/>
            <a:tailEnd/>
          </a:ln>
        </p:spPr>
        <p:txBody>
          <a:bodyPr/>
          <a:lstStyle/>
          <a:p>
            <a:endParaRPr lang="en-US"/>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itel 1"/>
          <p:cNvSpPr>
            <a:spLocks noGrp="1"/>
          </p:cNvSpPr>
          <p:nvPr>
            <p:ph type="title"/>
          </p:nvPr>
        </p:nvSpPr>
        <p:spPr/>
        <p:txBody>
          <a:bodyPr/>
          <a:lstStyle/>
          <a:p>
            <a:pPr eaLnBrk="1" hangingPunct="1"/>
            <a:r>
              <a:rPr lang="en-US">
                <a:latin typeface="Arial" charset="0"/>
              </a:rPr>
              <a:t>Income and output of the VASA</a:t>
            </a:r>
          </a:p>
        </p:txBody>
      </p:sp>
      <p:graphicFrame>
        <p:nvGraphicFramePr>
          <p:cNvPr id="6" name="Diagramm 5"/>
          <p:cNvGraphicFramePr>
            <a:graphicFrameLocks/>
          </p:cNvGraphicFramePr>
          <p:nvPr/>
        </p:nvGraphicFramePr>
        <p:xfrm>
          <a:off x="395536" y="1557337"/>
          <a:ext cx="8352928" cy="4391943"/>
        </p:xfrm>
        <a:graphic>
          <a:graphicData uri="http://schemas.openxmlformats.org/drawingml/2006/chart">
            <c:chart xmlns:c="http://schemas.openxmlformats.org/drawingml/2006/chart" xmlns:r="http://schemas.openxmlformats.org/officeDocument/2006/relationships" r:id="rId3"/>
          </a:graphicData>
        </a:graphic>
      </p:graphicFrame>
      <p:sp>
        <p:nvSpPr>
          <p:cNvPr id="105475" name="Textfeld 3"/>
          <p:cNvSpPr txBox="1">
            <a:spLocks noChangeArrowheads="1"/>
          </p:cNvSpPr>
          <p:nvPr/>
        </p:nvSpPr>
        <p:spPr bwMode="auto">
          <a:xfrm>
            <a:off x="7308850" y="5805488"/>
            <a:ext cx="1027113"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Mai 2013</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itel 1"/>
          <p:cNvSpPr>
            <a:spLocks noGrp="1"/>
          </p:cNvSpPr>
          <p:nvPr>
            <p:ph type="title"/>
          </p:nvPr>
        </p:nvSpPr>
        <p:spPr/>
        <p:txBody>
          <a:bodyPr/>
          <a:lstStyle/>
          <a:p>
            <a:r>
              <a:rPr lang="en-US">
                <a:latin typeface="Arial" charset="0"/>
              </a:rPr>
              <a:t>4. Containment measures</a:t>
            </a:r>
          </a:p>
        </p:txBody>
      </p:sp>
      <p:pic>
        <p:nvPicPr>
          <p:cNvPr id="10752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388" y="842963"/>
            <a:ext cx="8005762" cy="5427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7523"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032750" y="1379538"/>
            <a:ext cx="565150"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7524" name="Picture 5"/>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290638" y="2130425"/>
            <a:ext cx="2720975" cy="1841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7425" y="5413375"/>
            <a:ext cx="2174875" cy="795338"/>
          </a:xfrm>
          <a:prstGeom prst="rect">
            <a:avLst/>
          </a:prstGeom>
          <a:noFill/>
          <a:ln w="28575">
            <a:solidFill>
              <a:schemeClr val="tx1"/>
            </a:solidFill>
            <a:miter lim="800000"/>
            <a:headEnd/>
            <a:tailEnd/>
          </a:ln>
          <a:effectLst>
            <a:outerShdw blurRad="50800" dist="50800" dir="2700000" rotWithShape="0">
              <a:srgbClr val="000000">
                <a:alpha val="42999"/>
              </a:srgbClr>
            </a:outerShdw>
          </a:effectLst>
          <a:extLst>
            <a:ext uri="{909E8E84-426E-40dd-AFC4-6F175D3DCCD1}">
              <a14:hiddenFill xmlns="" xmlns:a14="http://schemas.microsoft.com/office/drawing/2010/main">
                <a:solidFill>
                  <a:srgbClr val="FFFFFF"/>
                </a:solidFill>
              </a14:hiddenFill>
            </a:ext>
          </a:extLst>
        </p:spPr>
      </p:pic>
      <p:pic>
        <p:nvPicPr>
          <p:cNvPr id="107526" name="Picture 8"/>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6942138" y="3602038"/>
            <a:ext cx="1865312" cy="911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7527" name="Picture 9"/>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7983538" y="2900363"/>
            <a:ext cx="38100" cy="912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 name="Rechteck 51"/>
          <p:cNvSpPr/>
          <p:nvPr/>
        </p:nvSpPr>
        <p:spPr>
          <a:xfrm>
            <a:off x="808038" y="836613"/>
            <a:ext cx="8005762" cy="5457825"/>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dirty="0"/>
          </a:p>
        </p:txBody>
      </p:sp>
      <p:grpSp>
        <p:nvGrpSpPr>
          <p:cNvPr id="107529" name="Gruppierung 49"/>
          <p:cNvGrpSpPr>
            <a:grpSpLocks/>
          </p:cNvGrpSpPr>
          <p:nvPr/>
        </p:nvGrpSpPr>
        <p:grpSpPr bwMode="auto">
          <a:xfrm>
            <a:off x="3709988" y="3636963"/>
            <a:ext cx="550862" cy="1582737"/>
            <a:chOff x="3471333" y="3734317"/>
            <a:chExt cx="550334" cy="1582748"/>
          </a:xfrm>
        </p:grpSpPr>
        <p:cxnSp>
          <p:nvCxnSpPr>
            <p:cNvPr id="54" name="Gerade Verbindung mit Pfeil 53"/>
            <p:cNvCxnSpPr>
              <a:cxnSpLocks noChangeShapeType="1"/>
            </p:cNvCxnSpPr>
            <p:nvPr/>
          </p:nvCxnSpPr>
          <p:spPr bwMode="auto">
            <a:xfrm>
              <a:off x="3480849" y="4347096"/>
              <a:ext cx="425042" cy="127001"/>
            </a:xfrm>
            <a:prstGeom prst="straightConnector1">
              <a:avLst/>
            </a:prstGeom>
            <a:noFill/>
            <a:ln w="28575">
              <a:solidFill>
                <a:schemeClr val="accent2"/>
              </a:solidFill>
              <a:round/>
              <a:headEn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55" name="Gerade Verbindung mit Pfeil 54"/>
            <p:cNvCxnSpPr>
              <a:cxnSpLocks noChangeShapeType="1"/>
            </p:cNvCxnSpPr>
            <p:nvPr/>
          </p:nvCxnSpPr>
          <p:spPr bwMode="auto">
            <a:xfrm>
              <a:off x="3666408" y="3734317"/>
              <a:ext cx="355259" cy="107951"/>
            </a:xfrm>
            <a:prstGeom prst="straightConnector1">
              <a:avLst/>
            </a:prstGeom>
            <a:noFill/>
            <a:ln w="28575">
              <a:solidFill>
                <a:schemeClr val="accent2"/>
              </a:solidFill>
              <a:round/>
              <a:headEn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56" name="Gerade Verbindung mit Pfeil 55"/>
            <p:cNvCxnSpPr>
              <a:cxnSpLocks noChangeShapeType="1"/>
            </p:cNvCxnSpPr>
            <p:nvPr/>
          </p:nvCxnSpPr>
          <p:spPr bwMode="auto">
            <a:xfrm>
              <a:off x="3471333" y="5190064"/>
              <a:ext cx="480551" cy="127001"/>
            </a:xfrm>
            <a:prstGeom prst="straightConnector1">
              <a:avLst/>
            </a:prstGeom>
            <a:noFill/>
            <a:ln w="28575">
              <a:solidFill>
                <a:schemeClr val="accent2"/>
              </a:solidFill>
              <a:round/>
              <a:headEn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grpSp>
      <p:grpSp>
        <p:nvGrpSpPr>
          <p:cNvPr id="107530" name="Gruppierung 48"/>
          <p:cNvGrpSpPr>
            <a:grpSpLocks/>
          </p:cNvGrpSpPr>
          <p:nvPr/>
        </p:nvGrpSpPr>
        <p:grpSpPr bwMode="auto">
          <a:xfrm>
            <a:off x="935038" y="2593975"/>
            <a:ext cx="508000" cy="1919288"/>
            <a:chOff x="696913" y="2726265"/>
            <a:chExt cx="508000" cy="1919277"/>
          </a:xfrm>
        </p:grpSpPr>
        <p:cxnSp>
          <p:nvCxnSpPr>
            <p:cNvPr id="58" name="Gerade Verbindung mit Pfeil 57"/>
            <p:cNvCxnSpPr>
              <a:cxnSpLocks noChangeShapeType="1"/>
            </p:cNvCxnSpPr>
            <p:nvPr/>
          </p:nvCxnSpPr>
          <p:spPr bwMode="auto">
            <a:xfrm>
              <a:off x="696913" y="2726265"/>
              <a:ext cx="355600" cy="126999"/>
            </a:xfrm>
            <a:prstGeom prst="straightConnector1">
              <a:avLst/>
            </a:prstGeom>
            <a:noFill/>
            <a:ln w="28575">
              <a:solidFill>
                <a:schemeClr val="accent2"/>
              </a:solidFill>
              <a:round/>
              <a:headEn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59" name="Gerade Verbindung mit Pfeil 58"/>
            <p:cNvCxnSpPr>
              <a:cxnSpLocks noChangeShapeType="1"/>
            </p:cNvCxnSpPr>
            <p:nvPr/>
          </p:nvCxnSpPr>
          <p:spPr bwMode="auto">
            <a:xfrm>
              <a:off x="849313" y="3551760"/>
              <a:ext cx="355600" cy="126999"/>
            </a:xfrm>
            <a:prstGeom prst="straightConnector1">
              <a:avLst/>
            </a:prstGeom>
            <a:noFill/>
            <a:ln w="28575">
              <a:solidFill>
                <a:schemeClr val="accent2"/>
              </a:solidFill>
              <a:round/>
              <a:headEn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60" name="Gerade Verbindung mit Pfeil 59"/>
            <p:cNvCxnSpPr>
              <a:cxnSpLocks noChangeShapeType="1"/>
            </p:cNvCxnSpPr>
            <p:nvPr/>
          </p:nvCxnSpPr>
          <p:spPr bwMode="auto">
            <a:xfrm>
              <a:off x="798513" y="4518543"/>
              <a:ext cx="355600" cy="126999"/>
            </a:xfrm>
            <a:prstGeom prst="straightConnector1">
              <a:avLst/>
            </a:prstGeom>
            <a:noFill/>
            <a:ln w="28575">
              <a:solidFill>
                <a:schemeClr val="accent2"/>
              </a:solidFill>
              <a:round/>
              <a:headEn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grpSp>
      <p:grpSp>
        <p:nvGrpSpPr>
          <p:cNvPr id="107531" name="Gruppierung 55"/>
          <p:cNvGrpSpPr>
            <a:grpSpLocks/>
          </p:cNvGrpSpPr>
          <p:nvPr/>
        </p:nvGrpSpPr>
        <p:grpSpPr bwMode="auto">
          <a:xfrm>
            <a:off x="1995488" y="3705225"/>
            <a:ext cx="1214437" cy="431800"/>
            <a:chOff x="1756834" y="3837501"/>
            <a:chExt cx="1214965" cy="431287"/>
          </a:xfrm>
        </p:grpSpPr>
        <p:cxnSp>
          <p:nvCxnSpPr>
            <p:cNvPr id="62" name="Gekrümmte Verbindung 61"/>
            <p:cNvCxnSpPr>
              <a:cxnSpLocks noChangeShapeType="1"/>
            </p:cNvCxnSpPr>
            <p:nvPr/>
          </p:nvCxnSpPr>
          <p:spPr bwMode="auto">
            <a:xfrm>
              <a:off x="1756834" y="3837501"/>
              <a:ext cx="414517" cy="266383"/>
            </a:xfrm>
            <a:prstGeom prst="curvedConnector3">
              <a:avLst>
                <a:gd name="adj1" fmla="val 1019"/>
              </a:avLst>
            </a:prstGeom>
            <a:noFill/>
            <a:ln w="28575">
              <a:solidFill>
                <a:srgbClr val="FF0000"/>
              </a:solidFill>
              <a:round/>
              <a:headEn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63" name="Gekrümmte Verbindung 62"/>
            <p:cNvCxnSpPr>
              <a:cxnSpLocks noChangeShapeType="1"/>
            </p:cNvCxnSpPr>
            <p:nvPr/>
          </p:nvCxnSpPr>
          <p:spPr bwMode="auto">
            <a:xfrm>
              <a:off x="2557282" y="4054731"/>
              <a:ext cx="414517" cy="214057"/>
            </a:xfrm>
            <a:prstGeom prst="curvedConnector3">
              <a:avLst>
                <a:gd name="adj1" fmla="val 3060"/>
              </a:avLst>
            </a:prstGeom>
            <a:noFill/>
            <a:ln w="28575">
              <a:solidFill>
                <a:srgbClr val="FF0000"/>
              </a:solidFill>
              <a:round/>
              <a:headEn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grpSp>
      <p:cxnSp>
        <p:nvCxnSpPr>
          <p:cNvPr id="64" name="Gerade Verbindung mit Pfeil 63"/>
          <p:cNvCxnSpPr>
            <a:cxnSpLocks noChangeShapeType="1"/>
          </p:cNvCxnSpPr>
          <p:nvPr/>
        </p:nvCxnSpPr>
        <p:spPr bwMode="auto">
          <a:xfrm>
            <a:off x="7342188" y="4130675"/>
            <a:ext cx="525462" cy="6350"/>
          </a:xfrm>
          <a:prstGeom prst="straightConnector1">
            <a:avLst/>
          </a:prstGeom>
          <a:noFill/>
          <a:ln w="28575">
            <a:solidFill>
              <a:schemeClr val="accent2"/>
            </a:solidFill>
            <a:round/>
            <a:headEn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grpSp>
        <p:nvGrpSpPr>
          <p:cNvPr id="107533" name="Gruppierung 52"/>
          <p:cNvGrpSpPr>
            <a:grpSpLocks/>
          </p:cNvGrpSpPr>
          <p:nvPr/>
        </p:nvGrpSpPr>
        <p:grpSpPr bwMode="auto">
          <a:xfrm>
            <a:off x="4884738" y="3811588"/>
            <a:ext cx="820737" cy="1665287"/>
            <a:chOff x="4645555" y="3943329"/>
            <a:chExt cx="821528" cy="1665309"/>
          </a:xfrm>
        </p:grpSpPr>
        <p:cxnSp>
          <p:nvCxnSpPr>
            <p:cNvPr id="66" name="Gerade Verbindung mit Pfeil 65"/>
            <p:cNvCxnSpPr>
              <a:cxnSpLocks noChangeShapeType="1"/>
            </p:cNvCxnSpPr>
            <p:nvPr/>
          </p:nvCxnSpPr>
          <p:spPr bwMode="auto">
            <a:xfrm>
              <a:off x="4893444" y="3943329"/>
              <a:ext cx="463997" cy="60326"/>
            </a:xfrm>
            <a:prstGeom prst="straightConnector1">
              <a:avLst/>
            </a:prstGeom>
            <a:noFill/>
            <a:ln w="28575">
              <a:solidFill>
                <a:schemeClr val="accent2"/>
              </a:solidFill>
              <a:round/>
              <a:headEn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67" name="Gerade Verbindung mit Pfeil 66"/>
            <p:cNvCxnSpPr>
              <a:cxnSpLocks noChangeShapeType="1"/>
            </p:cNvCxnSpPr>
            <p:nvPr/>
          </p:nvCxnSpPr>
          <p:spPr bwMode="auto">
            <a:xfrm>
              <a:off x="5004676" y="4684701"/>
              <a:ext cx="462407" cy="60326"/>
            </a:xfrm>
            <a:prstGeom prst="straightConnector1">
              <a:avLst/>
            </a:prstGeom>
            <a:noFill/>
            <a:ln w="28575">
              <a:solidFill>
                <a:schemeClr val="accent2"/>
              </a:solidFill>
              <a:round/>
              <a:headEn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68" name="Gerade Verbindung mit Pfeil 67"/>
            <p:cNvCxnSpPr>
              <a:cxnSpLocks noChangeShapeType="1"/>
            </p:cNvCxnSpPr>
            <p:nvPr/>
          </p:nvCxnSpPr>
          <p:spPr bwMode="auto">
            <a:xfrm>
              <a:off x="4645555" y="5481636"/>
              <a:ext cx="479887" cy="127002"/>
            </a:xfrm>
            <a:prstGeom prst="straightConnector1">
              <a:avLst/>
            </a:prstGeom>
            <a:noFill/>
            <a:ln w="28575">
              <a:solidFill>
                <a:schemeClr val="accent2"/>
              </a:solidFill>
              <a:round/>
              <a:headEn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grpSp>
      <p:grpSp>
        <p:nvGrpSpPr>
          <p:cNvPr id="107534" name="Gruppierung 54"/>
          <p:cNvGrpSpPr>
            <a:grpSpLocks/>
          </p:cNvGrpSpPr>
          <p:nvPr/>
        </p:nvGrpSpPr>
        <p:grpSpPr bwMode="auto">
          <a:xfrm>
            <a:off x="6191250" y="3941763"/>
            <a:ext cx="693738" cy="1862137"/>
            <a:chOff x="5952067" y="4074038"/>
            <a:chExt cx="694530" cy="1861094"/>
          </a:xfrm>
        </p:grpSpPr>
        <p:cxnSp>
          <p:nvCxnSpPr>
            <p:cNvPr id="70" name="Gerade Verbindung mit Pfeil 69"/>
            <p:cNvCxnSpPr>
              <a:cxnSpLocks noChangeShapeType="1"/>
            </p:cNvCxnSpPr>
            <p:nvPr/>
          </p:nvCxnSpPr>
          <p:spPr bwMode="auto">
            <a:xfrm>
              <a:off x="5952067" y="4074038"/>
              <a:ext cx="462490" cy="60291"/>
            </a:xfrm>
            <a:prstGeom prst="straightConnector1">
              <a:avLst/>
            </a:prstGeom>
            <a:noFill/>
            <a:ln w="28575">
              <a:solidFill>
                <a:schemeClr val="accent2"/>
              </a:solidFill>
              <a:round/>
              <a:headEn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71" name="Gerade Verbindung mit Pfeil 70"/>
            <p:cNvCxnSpPr>
              <a:cxnSpLocks noChangeShapeType="1"/>
            </p:cNvCxnSpPr>
            <p:nvPr/>
          </p:nvCxnSpPr>
          <p:spPr bwMode="auto">
            <a:xfrm>
              <a:off x="6184107" y="4710268"/>
              <a:ext cx="462490" cy="60291"/>
            </a:xfrm>
            <a:prstGeom prst="straightConnector1">
              <a:avLst/>
            </a:prstGeom>
            <a:noFill/>
            <a:ln w="28575">
              <a:solidFill>
                <a:schemeClr val="accent2"/>
              </a:solidFill>
              <a:round/>
              <a:headEn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72" name="Gerade Verbindung mit Pfeil 71"/>
            <p:cNvCxnSpPr>
              <a:cxnSpLocks noChangeShapeType="1"/>
            </p:cNvCxnSpPr>
            <p:nvPr/>
          </p:nvCxnSpPr>
          <p:spPr bwMode="auto">
            <a:xfrm>
              <a:off x="6053783" y="5808203"/>
              <a:ext cx="479972" cy="126929"/>
            </a:xfrm>
            <a:prstGeom prst="straightConnector1">
              <a:avLst/>
            </a:prstGeom>
            <a:noFill/>
            <a:ln w="28575">
              <a:solidFill>
                <a:schemeClr val="accent2"/>
              </a:solidFill>
              <a:round/>
              <a:headEn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grpSp>
      <p:grpSp>
        <p:nvGrpSpPr>
          <p:cNvPr id="107535" name="Gruppierung 56"/>
          <p:cNvGrpSpPr>
            <a:grpSpLocks/>
          </p:cNvGrpSpPr>
          <p:nvPr/>
        </p:nvGrpSpPr>
        <p:grpSpPr bwMode="auto">
          <a:xfrm>
            <a:off x="4300538" y="3722688"/>
            <a:ext cx="584200" cy="790575"/>
            <a:chOff x="4061355" y="3853897"/>
            <a:chExt cx="584200" cy="791645"/>
          </a:xfrm>
        </p:grpSpPr>
        <p:cxnSp>
          <p:nvCxnSpPr>
            <p:cNvPr id="74" name="Gerade Verbindung mit Pfeil 73"/>
            <p:cNvCxnSpPr>
              <a:cxnSpLocks noChangeShapeType="1"/>
            </p:cNvCxnSpPr>
            <p:nvPr/>
          </p:nvCxnSpPr>
          <p:spPr bwMode="auto">
            <a:xfrm>
              <a:off x="4061355" y="4518370"/>
              <a:ext cx="425450" cy="127172"/>
            </a:xfrm>
            <a:prstGeom prst="straightConnector1">
              <a:avLst/>
            </a:prstGeom>
            <a:noFill/>
            <a:ln w="28575">
              <a:solidFill>
                <a:srgbClr val="FF0000"/>
              </a:solidFill>
              <a:round/>
              <a:headEn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75" name="Gerade Verbindung mit Pfeil 74"/>
            <p:cNvCxnSpPr>
              <a:cxnSpLocks noChangeShapeType="1"/>
            </p:cNvCxnSpPr>
            <p:nvPr/>
          </p:nvCxnSpPr>
          <p:spPr bwMode="auto">
            <a:xfrm>
              <a:off x="4220105" y="3853897"/>
              <a:ext cx="425450" cy="71534"/>
            </a:xfrm>
            <a:prstGeom prst="straightConnector1">
              <a:avLst/>
            </a:prstGeom>
            <a:noFill/>
            <a:ln w="28575">
              <a:solidFill>
                <a:srgbClr val="FF0000"/>
              </a:solidFill>
              <a:round/>
              <a:headEn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grpSp>
      <p:cxnSp>
        <p:nvCxnSpPr>
          <p:cNvPr id="76" name="Gerade Verbindung mit Pfeil 75"/>
          <p:cNvCxnSpPr>
            <a:cxnSpLocks noChangeShapeType="1"/>
          </p:cNvCxnSpPr>
          <p:nvPr/>
        </p:nvCxnSpPr>
        <p:spPr bwMode="auto">
          <a:xfrm>
            <a:off x="2582863" y="4751388"/>
            <a:ext cx="425450" cy="127000"/>
          </a:xfrm>
          <a:prstGeom prst="straightConnector1">
            <a:avLst/>
          </a:prstGeom>
          <a:noFill/>
          <a:ln w="28575">
            <a:solidFill>
              <a:srgbClr val="FF0000"/>
            </a:solidFill>
            <a:round/>
            <a:headEn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77" name="Gerade Verbindung mit Pfeil 76"/>
          <p:cNvCxnSpPr>
            <a:cxnSpLocks noChangeShapeType="1"/>
          </p:cNvCxnSpPr>
          <p:nvPr/>
        </p:nvCxnSpPr>
        <p:spPr bwMode="auto">
          <a:xfrm>
            <a:off x="4300538" y="5184775"/>
            <a:ext cx="427037" cy="127000"/>
          </a:xfrm>
          <a:prstGeom prst="straightConnector1">
            <a:avLst/>
          </a:prstGeom>
          <a:noFill/>
          <a:ln w="28575">
            <a:solidFill>
              <a:srgbClr val="FF0000"/>
            </a:solidFill>
            <a:round/>
            <a:headEn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81" name="Gerade Verbindung mit Pfeil 80"/>
          <p:cNvCxnSpPr>
            <a:cxnSpLocks noChangeShapeType="1"/>
          </p:cNvCxnSpPr>
          <p:nvPr/>
        </p:nvCxnSpPr>
        <p:spPr bwMode="auto">
          <a:xfrm>
            <a:off x="3905250" y="3567113"/>
            <a:ext cx="425450" cy="71437"/>
          </a:xfrm>
          <a:prstGeom prst="straightConnector1">
            <a:avLst/>
          </a:prstGeom>
          <a:noFill/>
          <a:ln w="28575">
            <a:solidFill>
              <a:srgbClr val="FF0000"/>
            </a:solidFill>
            <a:round/>
            <a:headEn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82" name="Gekrümmte Verbindung 81"/>
          <p:cNvCxnSpPr>
            <a:cxnSpLocks noChangeShapeType="1"/>
          </p:cNvCxnSpPr>
          <p:nvPr/>
        </p:nvCxnSpPr>
        <p:spPr bwMode="auto">
          <a:xfrm>
            <a:off x="1995488" y="4311650"/>
            <a:ext cx="344487" cy="301625"/>
          </a:xfrm>
          <a:prstGeom prst="curvedConnector3">
            <a:avLst>
              <a:gd name="adj1" fmla="val -32824"/>
            </a:avLst>
          </a:prstGeom>
          <a:noFill/>
          <a:ln w="28575">
            <a:solidFill>
              <a:srgbClr val="FF0000"/>
            </a:solidFill>
            <a:round/>
            <a:headEn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sp>
        <p:nvSpPr>
          <p:cNvPr id="3" name="Rechteck 2"/>
          <p:cNvSpPr>
            <a:spLocks noChangeArrowheads="1"/>
          </p:cNvSpPr>
          <p:nvPr/>
        </p:nvSpPr>
        <p:spPr bwMode="auto">
          <a:xfrm>
            <a:off x="4643438" y="3419475"/>
            <a:ext cx="241300" cy="2057400"/>
          </a:xfrm>
          <a:prstGeom prst="rect">
            <a:avLst/>
          </a:prstGeom>
          <a:solidFill>
            <a:srgbClr val="BBE0E3">
              <a:alpha val="76862"/>
            </a:srgbClr>
          </a:solidFill>
          <a:ln w="9525">
            <a:solidFill>
              <a:schemeClr val="tx1"/>
            </a:solidFill>
            <a:round/>
            <a:headEnd/>
            <a:tailEnd/>
          </a:ln>
        </p:spPr>
        <p:txBody>
          <a:bodyPr/>
          <a:lstStyle/>
          <a:p>
            <a:endParaRPr lang="de-DE"/>
          </a:p>
        </p:txBody>
      </p:sp>
      <p:sp>
        <p:nvSpPr>
          <p:cNvPr id="43" name="Rechteck 42"/>
          <p:cNvSpPr>
            <a:spLocks noChangeArrowheads="1"/>
          </p:cNvSpPr>
          <p:nvPr/>
        </p:nvSpPr>
        <p:spPr bwMode="auto">
          <a:xfrm>
            <a:off x="938213" y="1917700"/>
            <a:ext cx="239712" cy="1649413"/>
          </a:xfrm>
          <a:prstGeom prst="rect">
            <a:avLst/>
          </a:prstGeom>
          <a:solidFill>
            <a:srgbClr val="BBE0E3">
              <a:alpha val="76862"/>
            </a:srgbClr>
          </a:solidFill>
          <a:ln w="9525">
            <a:solidFill>
              <a:schemeClr val="tx1"/>
            </a:solidFill>
            <a:round/>
            <a:headEnd/>
            <a:tailEnd/>
          </a:ln>
        </p:spPr>
        <p:txBody>
          <a:bodyPr/>
          <a:lstStyle/>
          <a:p>
            <a:endParaRPr lang="de-DE"/>
          </a:p>
        </p:txBody>
      </p:sp>
      <p:cxnSp>
        <p:nvCxnSpPr>
          <p:cNvPr id="85" name="Gerade Verbindung mit Pfeil 84"/>
          <p:cNvCxnSpPr>
            <a:cxnSpLocks noChangeShapeType="1"/>
          </p:cNvCxnSpPr>
          <p:nvPr/>
        </p:nvCxnSpPr>
        <p:spPr bwMode="auto">
          <a:xfrm flipV="1">
            <a:off x="1057275" y="1293813"/>
            <a:ext cx="0" cy="554037"/>
          </a:xfrm>
          <a:prstGeom prst="straightConnector1">
            <a:avLst/>
          </a:prstGeom>
          <a:noFill/>
          <a:ln w="28575">
            <a:solidFill>
              <a:schemeClr val="accent2"/>
            </a:solidFill>
            <a:round/>
            <a:headEn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86" name="Gerade Verbindung mit Pfeil 85"/>
          <p:cNvCxnSpPr>
            <a:cxnSpLocks noChangeShapeType="1"/>
          </p:cNvCxnSpPr>
          <p:nvPr/>
        </p:nvCxnSpPr>
        <p:spPr bwMode="auto">
          <a:xfrm flipH="1" flipV="1">
            <a:off x="4764088" y="2827338"/>
            <a:ext cx="19050" cy="468312"/>
          </a:xfrm>
          <a:prstGeom prst="straightConnector1">
            <a:avLst/>
          </a:prstGeom>
          <a:noFill/>
          <a:ln w="28575">
            <a:solidFill>
              <a:srgbClr val="FF0000"/>
            </a:solidFill>
            <a:round/>
            <a:headEn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pic>
        <p:nvPicPr>
          <p:cNvPr id="107544" name="Bild 6" descr="smdk_logo_cmyk.eps"/>
          <p:cNvPicPr>
            <a:picLocks noChangeAspect="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7704138" y="239713"/>
            <a:ext cx="1054100" cy="557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7545" name="Rechteck 43"/>
          <p:cNvSpPr>
            <a:spLocks noChangeArrowheads="1"/>
          </p:cNvSpPr>
          <p:nvPr/>
        </p:nvSpPr>
        <p:spPr bwMode="auto">
          <a:xfrm>
            <a:off x="1908175" y="3068638"/>
            <a:ext cx="1295400" cy="504825"/>
          </a:xfrm>
          <a:prstGeom prst="rect">
            <a:avLst/>
          </a:prstGeom>
          <a:solidFill>
            <a:srgbClr val="D21218"/>
          </a:solidFill>
          <a:ln>
            <a:noFill/>
          </a:ln>
          <a:extLst>
            <a:ext uri="{91240B29-F687-4f45-9708-019B960494DF}">
              <a14:hiddenLine xmlns="" xmlns:a14="http://schemas.microsoft.com/office/drawing/2010/main" w="9525">
                <a:solidFill>
                  <a:srgbClr val="000000"/>
                </a:solidFill>
                <a:round/>
                <a:headEnd/>
                <a:tailEnd/>
              </a14:hiddenLine>
            </a:ext>
          </a:extLst>
        </p:spPr>
        <p:txBody>
          <a:bodyPr anchor="ctr"/>
          <a:lstStyle/>
          <a:p>
            <a:pPr algn="ctr"/>
            <a:r>
              <a:rPr lang="de-DE" sz="1800" b="1">
                <a:solidFill>
                  <a:schemeClr val="bg1"/>
                </a:solidFill>
              </a:rPr>
              <a:t>landfill</a:t>
            </a:r>
          </a:p>
        </p:txBody>
      </p:sp>
      <p:sp>
        <p:nvSpPr>
          <p:cNvPr id="107546" name="Rechteck 44"/>
          <p:cNvSpPr>
            <a:spLocks noChangeArrowheads="1"/>
          </p:cNvSpPr>
          <p:nvPr/>
        </p:nvSpPr>
        <p:spPr bwMode="auto">
          <a:xfrm>
            <a:off x="2339975" y="4941888"/>
            <a:ext cx="1152525" cy="287337"/>
          </a:xfrm>
          <a:prstGeom prst="rect">
            <a:avLst/>
          </a:prstGeom>
          <a:solidFill>
            <a:srgbClr val="DED37A"/>
          </a:solidFill>
          <a:ln>
            <a:noFill/>
          </a:ln>
          <a:extLst>
            <a:ext uri="{91240B29-F687-4f45-9708-019B960494DF}">
              <a14:hiddenLine xmlns="" xmlns:a14="http://schemas.microsoft.com/office/drawing/2010/main" w="9525">
                <a:solidFill>
                  <a:srgbClr val="000000"/>
                </a:solidFill>
                <a:round/>
                <a:headEnd/>
                <a:tailEnd/>
              </a14:hiddenLine>
            </a:ext>
          </a:extLst>
        </p:spPr>
        <p:txBody>
          <a:bodyPr anchor="ctr"/>
          <a:lstStyle/>
          <a:p>
            <a:pPr algn="ctr"/>
            <a:r>
              <a:rPr lang="en-US" sz="1600">
                <a:latin typeface="Arial Narrow" charset="0"/>
                <a:cs typeface="Arial Narrow" charset="0"/>
              </a:rPr>
              <a:t>sandstone</a:t>
            </a:r>
          </a:p>
        </p:txBody>
      </p:sp>
      <p:sp>
        <p:nvSpPr>
          <p:cNvPr id="107547" name="Rechteck 45"/>
          <p:cNvSpPr>
            <a:spLocks noChangeArrowheads="1"/>
          </p:cNvSpPr>
          <p:nvPr/>
        </p:nvSpPr>
        <p:spPr bwMode="auto">
          <a:xfrm>
            <a:off x="3492500" y="4581525"/>
            <a:ext cx="574675" cy="287338"/>
          </a:xfrm>
          <a:prstGeom prst="rect">
            <a:avLst/>
          </a:prstGeom>
          <a:solidFill>
            <a:srgbClr val="B9945A"/>
          </a:solidFill>
          <a:ln>
            <a:noFill/>
          </a:ln>
          <a:extLst>
            <a:ext uri="{91240B29-F687-4f45-9708-019B960494DF}">
              <a14:hiddenLine xmlns="" xmlns:a14="http://schemas.microsoft.com/office/drawing/2010/main" w="9525">
                <a:solidFill>
                  <a:srgbClr val="000000"/>
                </a:solidFill>
                <a:round/>
                <a:headEnd/>
                <a:tailEnd/>
              </a14:hiddenLine>
            </a:ext>
          </a:extLst>
        </p:spPr>
        <p:txBody>
          <a:bodyPr anchor="ctr"/>
          <a:lstStyle/>
          <a:p>
            <a:pPr algn="ctr"/>
            <a:r>
              <a:rPr lang="en-US" sz="1600">
                <a:latin typeface="Arial Narrow" charset="0"/>
                <a:cs typeface="Arial Narrow" charset="0"/>
              </a:rPr>
              <a:t>marl</a:t>
            </a:r>
          </a:p>
        </p:txBody>
      </p:sp>
      <p:sp>
        <p:nvSpPr>
          <p:cNvPr id="107548" name="Rechteck 47"/>
          <p:cNvSpPr>
            <a:spLocks noChangeArrowheads="1"/>
          </p:cNvSpPr>
          <p:nvPr/>
        </p:nvSpPr>
        <p:spPr bwMode="auto">
          <a:xfrm>
            <a:off x="6516688" y="2060575"/>
            <a:ext cx="2303462" cy="863600"/>
          </a:xfrm>
          <a:prstGeom prst="rect">
            <a:avLst/>
          </a:prstGeom>
          <a:solidFill>
            <a:srgbClr val="C9E7FA"/>
          </a:solidFill>
          <a:ln>
            <a:noFill/>
          </a:ln>
          <a:extLst>
            <a:ext uri="{91240B29-F687-4f45-9708-019B960494DF}">
              <a14:hiddenLine xmlns="" xmlns:a14="http://schemas.microsoft.com/office/drawing/2010/main" w="9525">
                <a:solidFill>
                  <a:srgbClr val="000000"/>
                </a:solidFill>
                <a:round/>
                <a:headEnd/>
                <a:tailEnd/>
              </a14:hiddenLine>
            </a:ext>
          </a:extLst>
        </p:spPr>
        <p:txBody>
          <a:bodyPr anchor="ctr"/>
          <a:lstStyle/>
          <a:p>
            <a:pPr algn="ctr"/>
            <a:r>
              <a:rPr lang="en-US" sz="1800"/>
              <a:t>Groundwater-filled gravel-channel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Titel 1"/>
          <p:cNvSpPr>
            <a:spLocks noGrp="1"/>
          </p:cNvSpPr>
          <p:nvPr>
            <p:ph type="title"/>
          </p:nvPr>
        </p:nvSpPr>
        <p:spPr/>
        <p:txBody>
          <a:bodyPr/>
          <a:lstStyle/>
          <a:p>
            <a:r>
              <a:rPr lang="en-US">
                <a:latin typeface="Arial" charset="0"/>
              </a:rPr>
              <a:t>4. Excavation quantities</a:t>
            </a:r>
          </a:p>
        </p:txBody>
      </p:sp>
      <p:pic>
        <p:nvPicPr>
          <p:cNvPr id="109570"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864225" y="2439988"/>
            <a:ext cx="95885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9571" name="Picture 1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69913" y="2439988"/>
            <a:ext cx="5427662"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9572" name="Picture 8"/>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254625" y="3011488"/>
            <a:ext cx="1568450" cy="1603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9573" name="Picture 15"/>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71500" y="3011488"/>
            <a:ext cx="5240338" cy="1603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09574" name="Gruppierung 8"/>
          <p:cNvGrpSpPr>
            <a:grpSpLocks/>
          </p:cNvGrpSpPr>
          <p:nvPr/>
        </p:nvGrpSpPr>
        <p:grpSpPr bwMode="auto">
          <a:xfrm>
            <a:off x="569913" y="4735513"/>
            <a:ext cx="6253162" cy="373062"/>
            <a:chOff x="569913" y="4875224"/>
            <a:chExt cx="6253699" cy="373063"/>
          </a:xfrm>
        </p:grpSpPr>
        <p:pic>
          <p:nvPicPr>
            <p:cNvPr id="109595" name="Picture 10"/>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5093237" y="4875224"/>
              <a:ext cx="1730375" cy="373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9596" name="Picture 16"/>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569913" y="4875224"/>
              <a:ext cx="4632325" cy="373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15" name="Picture 13"/>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6840538" y="1652588"/>
            <a:ext cx="1585912" cy="723900"/>
          </a:xfrm>
          <a:prstGeom prst="rect">
            <a:avLst/>
          </a:prstGeom>
          <a:noFill/>
          <a:ln>
            <a:noFill/>
          </a:ln>
          <a:effectLst>
            <a:outerShdw blurRad="101600" dist="63500" dir="2700000" rotWithShape="0">
              <a:srgbClr val="404040">
                <a:alpha val="4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09576" name="Gruppierung 56"/>
          <p:cNvGrpSpPr>
            <a:grpSpLocks/>
          </p:cNvGrpSpPr>
          <p:nvPr/>
        </p:nvGrpSpPr>
        <p:grpSpPr bwMode="auto">
          <a:xfrm>
            <a:off x="6840538" y="2439988"/>
            <a:ext cx="1585912" cy="444500"/>
            <a:chOff x="6798211" y="2368550"/>
            <a:chExt cx="1585912" cy="444500"/>
          </a:xfrm>
        </p:grpSpPr>
        <p:pic>
          <p:nvPicPr>
            <p:cNvPr id="18" name="Picture 12"/>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6798211" y="2368550"/>
              <a:ext cx="1585912" cy="444500"/>
            </a:xfrm>
            <a:prstGeom prst="rect">
              <a:avLst/>
            </a:prstGeom>
            <a:noFill/>
            <a:ln>
              <a:noFill/>
            </a:ln>
            <a:effectLst>
              <a:outerShdw blurRad="101600" dist="63500" dir="2700000" rotWithShape="0">
                <a:srgbClr val="404040">
                  <a:alpha val="4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9594" name="Picture 19"/>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7294563" y="2456922"/>
              <a:ext cx="873125" cy="300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09577" name="Gruppierung 57"/>
          <p:cNvGrpSpPr>
            <a:grpSpLocks/>
          </p:cNvGrpSpPr>
          <p:nvPr/>
        </p:nvGrpSpPr>
        <p:grpSpPr bwMode="auto">
          <a:xfrm>
            <a:off x="6840538" y="3011488"/>
            <a:ext cx="1585912" cy="1603375"/>
            <a:chOff x="6798211" y="2940050"/>
            <a:chExt cx="1585913" cy="1603375"/>
          </a:xfrm>
        </p:grpSpPr>
        <p:pic>
          <p:nvPicPr>
            <p:cNvPr id="21" name="Picture 11"/>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6798211" y="2940050"/>
              <a:ext cx="1585913" cy="1603375"/>
            </a:xfrm>
            <a:prstGeom prst="rect">
              <a:avLst/>
            </a:prstGeom>
            <a:noFill/>
            <a:ln>
              <a:noFill/>
            </a:ln>
            <a:effectLst>
              <a:outerShdw blurRad="101600" dist="63500" dir="2700000" rotWithShape="0">
                <a:srgbClr val="404040">
                  <a:alpha val="4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9592" name="Picture 20"/>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7137400" y="3625850"/>
              <a:ext cx="1030288" cy="300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09578" name="Gruppierung 58"/>
          <p:cNvGrpSpPr>
            <a:grpSpLocks/>
          </p:cNvGrpSpPr>
          <p:nvPr/>
        </p:nvGrpSpPr>
        <p:grpSpPr bwMode="auto">
          <a:xfrm>
            <a:off x="6840538" y="4735513"/>
            <a:ext cx="1585912" cy="373062"/>
            <a:chOff x="6798212" y="4663550"/>
            <a:chExt cx="1585912" cy="373062"/>
          </a:xfrm>
        </p:grpSpPr>
        <p:pic>
          <p:nvPicPr>
            <p:cNvPr id="24" name="Picture 9"/>
            <p:cNvPicPr>
              <a:picLocks noChangeAspect="1" noChangeArrowheads="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6798212" y="4663550"/>
              <a:ext cx="1585912" cy="373062"/>
            </a:xfrm>
            <a:prstGeom prst="rect">
              <a:avLst/>
            </a:prstGeom>
            <a:noFill/>
            <a:ln>
              <a:noFill/>
            </a:ln>
            <a:effectLst>
              <a:outerShdw blurRad="101600" dist="63500" dir="2700000" rotWithShape="0">
                <a:srgbClr val="404040">
                  <a:alpha val="4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9590" name="Picture 21"/>
            <p:cNvPicPr>
              <a:picLocks noChangeAspect="1" noChangeArrowheads="1"/>
            </p:cNvPicPr>
            <p:nvPr/>
          </p:nvPicPr>
          <p:blipFill>
            <a:blip r:embed="rId15" cstate="email">
              <a:extLst>
                <a:ext uri="{28A0092B-C50C-407E-A947-70E740481C1C}">
                  <a14:useLocalDpi xmlns:a14="http://schemas.microsoft.com/office/drawing/2010/main" val="0"/>
                </a:ext>
              </a:extLst>
            </a:blip>
            <a:srcRect/>
            <a:stretch>
              <a:fillRect/>
            </a:stretch>
          </p:blipFill>
          <p:spPr bwMode="auto">
            <a:xfrm>
              <a:off x="7294563" y="4701117"/>
              <a:ext cx="873125" cy="300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09579" name="Gruppierung 9"/>
          <p:cNvGrpSpPr>
            <a:grpSpLocks/>
          </p:cNvGrpSpPr>
          <p:nvPr/>
        </p:nvGrpSpPr>
        <p:grpSpPr bwMode="auto">
          <a:xfrm>
            <a:off x="5956300" y="5172075"/>
            <a:ext cx="2468563" cy="723900"/>
            <a:chOff x="5956301" y="5311782"/>
            <a:chExt cx="2468034" cy="723900"/>
          </a:xfrm>
        </p:grpSpPr>
        <p:pic>
          <p:nvPicPr>
            <p:cNvPr id="109585" name="Picture 22"/>
            <p:cNvPicPr>
              <a:picLocks noChangeAspect="1" noChangeArrowheads="1"/>
            </p:cNvPicPr>
            <p:nvPr/>
          </p:nvPicPr>
          <p:blipFill>
            <a:blip r:embed="rId16" cstate="email">
              <a:extLst>
                <a:ext uri="{28A0092B-C50C-407E-A947-70E740481C1C}">
                  <a14:useLocalDpi xmlns:a14="http://schemas.microsoft.com/office/drawing/2010/main" val="0"/>
                </a:ext>
              </a:extLst>
            </a:blip>
            <a:srcRect/>
            <a:stretch>
              <a:fillRect/>
            </a:stretch>
          </p:blipFill>
          <p:spPr bwMode="auto">
            <a:xfrm>
              <a:off x="5956301" y="5572663"/>
              <a:ext cx="650875" cy="300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09586" name="Gruppierung 59"/>
            <p:cNvGrpSpPr>
              <a:grpSpLocks/>
            </p:cNvGrpSpPr>
            <p:nvPr/>
          </p:nvGrpSpPr>
          <p:grpSpPr bwMode="auto">
            <a:xfrm>
              <a:off x="6838423" y="5311782"/>
              <a:ext cx="1585912" cy="723900"/>
              <a:chOff x="6796088" y="5100107"/>
              <a:chExt cx="1585912" cy="723900"/>
            </a:xfrm>
          </p:grpSpPr>
          <p:pic>
            <p:nvPicPr>
              <p:cNvPr id="29" name="Picture 17"/>
              <p:cNvPicPr>
                <a:picLocks noChangeAspect="1" noChangeArrowheads="1"/>
              </p:cNvPicPr>
              <p:nvPr/>
            </p:nvPicPr>
            <p:blipFill>
              <a:blip r:embed="rId17" cstate="email">
                <a:extLst>
                  <a:ext uri="{28A0092B-C50C-407E-A947-70E740481C1C}">
                    <a14:useLocalDpi xmlns:a14="http://schemas.microsoft.com/office/drawing/2010/main" val="0"/>
                  </a:ext>
                </a:extLst>
              </a:blip>
              <a:srcRect/>
              <a:stretch>
                <a:fillRect/>
              </a:stretch>
            </p:blipFill>
            <p:spPr bwMode="auto">
              <a:xfrm>
                <a:off x="6796427" y="5100107"/>
                <a:ext cx="1585573" cy="723900"/>
              </a:xfrm>
              <a:prstGeom prst="rect">
                <a:avLst/>
              </a:prstGeom>
              <a:noFill/>
              <a:ln>
                <a:noFill/>
              </a:ln>
              <a:effectLst>
                <a:outerShdw blurRad="101600" dist="63500" dir="2700000" rotWithShape="0">
                  <a:srgbClr val="404040">
                    <a:alpha val="4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9588" name="Picture 23"/>
              <p:cNvPicPr>
                <a:picLocks noChangeAspect="1" noChangeArrowheads="1"/>
              </p:cNvPicPr>
              <p:nvPr/>
            </p:nvPicPr>
            <p:blipFill>
              <a:blip r:embed="rId18" cstate="email">
                <a:extLst>
                  <a:ext uri="{28A0092B-C50C-407E-A947-70E740481C1C}">
                    <a14:useLocalDpi xmlns:a14="http://schemas.microsoft.com/office/drawing/2010/main" val="0"/>
                  </a:ext>
                </a:extLst>
              </a:blip>
              <a:srcRect/>
              <a:stretch>
                <a:fillRect/>
              </a:stretch>
            </p:blipFill>
            <p:spPr bwMode="auto">
              <a:xfrm>
                <a:off x="7137400" y="5335588"/>
                <a:ext cx="1030288" cy="300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pic>
        <p:nvPicPr>
          <p:cNvPr id="109580" name="Bild 6" descr="smdk_logo_cmyk.eps"/>
          <p:cNvPicPr>
            <a:picLocks noChangeAspect="1"/>
          </p:cNvPicPr>
          <p:nvPr/>
        </p:nvPicPr>
        <p:blipFill>
          <a:blip r:embed="rId19" cstate="email">
            <a:extLst>
              <a:ext uri="{28A0092B-C50C-407E-A947-70E740481C1C}">
                <a14:useLocalDpi xmlns:a14="http://schemas.microsoft.com/office/drawing/2010/main" val="0"/>
              </a:ext>
            </a:extLst>
          </a:blip>
          <a:srcRect/>
          <a:stretch>
            <a:fillRect/>
          </a:stretch>
        </p:blipFill>
        <p:spPr bwMode="auto">
          <a:xfrm>
            <a:off x="7704138" y="239713"/>
            <a:ext cx="1054100" cy="557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9581" name="Rechteck 29"/>
          <p:cNvSpPr>
            <a:spLocks noChangeArrowheads="1"/>
          </p:cNvSpPr>
          <p:nvPr/>
        </p:nvSpPr>
        <p:spPr bwMode="auto">
          <a:xfrm>
            <a:off x="7178675" y="1801813"/>
            <a:ext cx="1008063" cy="431800"/>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nchor="ctr"/>
          <a:lstStyle/>
          <a:p>
            <a:pPr algn="ctr"/>
            <a:r>
              <a:rPr lang="en-US"/>
              <a:t>tons</a:t>
            </a:r>
          </a:p>
        </p:txBody>
      </p:sp>
      <p:sp>
        <p:nvSpPr>
          <p:cNvPr id="109582" name="Rechteck 30"/>
          <p:cNvSpPr>
            <a:spLocks noChangeArrowheads="1"/>
          </p:cNvSpPr>
          <p:nvPr/>
        </p:nvSpPr>
        <p:spPr bwMode="auto">
          <a:xfrm>
            <a:off x="942975" y="2463800"/>
            <a:ext cx="2879725" cy="360363"/>
          </a:xfrm>
          <a:prstGeom prst="rect">
            <a:avLst/>
          </a:prstGeom>
          <a:solidFill>
            <a:srgbClr val="BFAE90"/>
          </a:solidFill>
          <a:ln>
            <a:noFill/>
          </a:ln>
          <a:extLst>
            <a:ext uri="{91240B29-F687-4f45-9708-019B960494DF}">
              <a14:hiddenLine xmlns="" xmlns:a14="http://schemas.microsoft.com/office/drawing/2010/main" w="9525">
                <a:solidFill>
                  <a:srgbClr val="000000"/>
                </a:solidFill>
                <a:round/>
                <a:headEnd/>
                <a:tailEnd/>
              </a14:hiddenLine>
            </a:ext>
          </a:extLst>
        </p:spPr>
        <p:txBody>
          <a:bodyPr anchor="ctr"/>
          <a:lstStyle/>
          <a:p>
            <a:r>
              <a:rPr lang="en-US"/>
              <a:t>Top layer (soil)</a:t>
            </a:r>
          </a:p>
        </p:txBody>
      </p:sp>
      <p:sp>
        <p:nvSpPr>
          <p:cNvPr id="109583" name="Rechteck 31"/>
          <p:cNvSpPr>
            <a:spLocks noChangeArrowheads="1"/>
          </p:cNvSpPr>
          <p:nvPr/>
        </p:nvSpPr>
        <p:spPr bwMode="auto">
          <a:xfrm>
            <a:off x="966788" y="3635375"/>
            <a:ext cx="2881312" cy="360363"/>
          </a:xfrm>
          <a:prstGeom prst="rect">
            <a:avLst/>
          </a:prstGeom>
          <a:solidFill>
            <a:srgbClr val="D9001D"/>
          </a:solidFill>
          <a:ln>
            <a:noFill/>
          </a:ln>
          <a:extLst>
            <a:ext uri="{91240B29-F687-4f45-9708-019B960494DF}">
              <a14:hiddenLine xmlns="" xmlns:a14="http://schemas.microsoft.com/office/drawing/2010/main" w="9525">
                <a:solidFill>
                  <a:srgbClr val="000000"/>
                </a:solidFill>
                <a:round/>
                <a:headEnd/>
                <a:tailEnd/>
              </a14:hiddenLine>
            </a:ext>
          </a:extLst>
        </p:spPr>
        <p:txBody>
          <a:bodyPr anchor="ctr"/>
          <a:lstStyle/>
          <a:p>
            <a:r>
              <a:rPr lang="en-US" b="1">
                <a:solidFill>
                  <a:schemeClr val="bg1"/>
                </a:solidFill>
              </a:rPr>
              <a:t>Waste</a:t>
            </a:r>
          </a:p>
        </p:txBody>
      </p:sp>
      <p:sp>
        <p:nvSpPr>
          <p:cNvPr id="109584" name="Rechteck 32"/>
          <p:cNvSpPr>
            <a:spLocks noChangeArrowheads="1"/>
          </p:cNvSpPr>
          <p:nvPr/>
        </p:nvSpPr>
        <p:spPr bwMode="auto">
          <a:xfrm>
            <a:off x="966788" y="4745038"/>
            <a:ext cx="3168650" cy="358775"/>
          </a:xfrm>
          <a:prstGeom prst="rect">
            <a:avLst/>
          </a:prstGeom>
          <a:solidFill>
            <a:srgbClr val="D2C50B"/>
          </a:solidFill>
          <a:ln>
            <a:noFill/>
          </a:ln>
          <a:extLst>
            <a:ext uri="{91240B29-F687-4f45-9708-019B960494DF}">
              <a14:hiddenLine xmlns="" xmlns:a14="http://schemas.microsoft.com/office/drawing/2010/main" w="9525">
                <a:solidFill>
                  <a:srgbClr val="000000"/>
                </a:solidFill>
                <a:round/>
                <a:headEnd/>
                <a:tailEnd/>
              </a14:hiddenLine>
            </a:ext>
          </a:extLst>
        </p:spPr>
        <p:txBody>
          <a:bodyPr anchor="ctr"/>
          <a:lstStyle/>
          <a:p>
            <a:r>
              <a:rPr lang="en-US"/>
              <a:t>Bottom (rock)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el 1"/>
          <p:cNvSpPr>
            <a:spLocks noGrp="1"/>
          </p:cNvSpPr>
          <p:nvPr>
            <p:ph type="title"/>
          </p:nvPr>
        </p:nvSpPr>
        <p:spPr/>
        <p:txBody>
          <a:bodyPr/>
          <a:lstStyle/>
          <a:p>
            <a:pPr eaLnBrk="1" hangingPunct="1"/>
            <a:r>
              <a:rPr lang="en-US">
                <a:latin typeface="Arial" charset="0"/>
              </a:rPr>
              <a:t>1. Definitions</a:t>
            </a:r>
          </a:p>
        </p:txBody>
      </p:sp>
      <p:sp>
        <p:nvSpPr>
          <p:cNvPr id="14338" name="Inhaltsplatzhalter 2"/>
          <p:cNvSpPr>
            <a:spLocks noGrp="1"/>
          </p:cNvSpPr>
          <p:nvPr>
            <p:ph idx="1"/>
          </p:nvPr>
        </p:nvSpPr>
        <p:spPr/>
        <p:txBody>
          <a:bodyPr/>
          <a:lstStyle/>
          <a:p>
            <a:pPr eaLnBrk="1" hangingPunct="1"/>
            <a:r>
              <a:rPr lang="en-US" b="1" u="sng">
                <a:latin typeface="Arial" charset="0"/>
              </a:rPr>
              <a:t>Polluted sites </a:t>
            </a:r>
            <a:r>
              <a:rPr lang="en-US">
                <a:latin typeface="Arial" charset="0"/>
              </a:rPr>
              <a:t>are operative or inoperative waste disposal sites (landfills) and  industrial and accident sites in which waste was deposited or infiltrated.</a:t>
            </a:r>
          </a:p>
          <a:p>
            <a:pPr eaLnBrk="1" hangingPunct="1"/>
            <a:endParaRPr lang="en-US">
              <a:latin typeface="Arial" charset="0"/>
            </a:endParaRPr>
          </a:p>
          <a:p>
            <a:pPr eaLnBrk="1" hangingPunct="1"/>
            <a:r>
              <a:rPr lang="en-US" b="1" u="sng">
                <a:latin typeface="Arial" charset="0"/>
              </a:rPr>
              <a:t>Contaminated sites </a:t>
            </a:r>
            <a:r>
              <a:rPr lang="en-US">
                <a:latin typeface="Arial" charset="0"/>
              </a:rPr>
              <a:t>are polluted sites that cause harmful effects or nuisances or for which there is a real danger that such effects may arise. Such sites require remediation!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el 1"/>
          <p:cNvSpPr>
            <a:spLocks noGrp="1"/>
          </p:cNvSpPr>
          <p:nvPr>
            <p:ph type="title"/>
          </p:nvPr>
        </p:nvSpPr>
        <p:spPr/>
        <p:txBody>
          <a:bodyPr/>
          <a:lstStyle/>
          <a:p>
            <a:pPr eaLnBrk="1" hangingPunct="1"/>
            <a:r>
              <a:rPr lang="en-US">
                <a:latin typeface="Arial" charset="0"/>
              </a:rPr>
              <a:t>1. Types of polluted sites</a:t>
            </a:r>
          </a:p>
        </p:txBody>
      </p:sp>
      <p:pic>
        <p:nvPicPr>
          <p:cNvPr id="16386" name="Picture 2" descr="http://www.bafu.admin.ch/php/modules/mediamanager/sendobject.php?lang=en&amp;image=NHzLpZeg7t,lnp6I0NTU042l2Z6ln1ad1IZn4Z2qZpnO2Yuq2Z6gpJCDeHx,fGym162bpYbqjKay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1395413"/>
            <a:ext cx="7543800" cy="4410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el 1"/>
          <p:cNvSpPr>
            <a:spLocks noGrp="1"/>
          </p:cNvSpPr>
          <p:nvPr>
            <p:ph type="title"/>
          </p:nvPr>
        </p:nvSpPr>
        <p:spPr/>
        <p:txBody>
          <a:bodyPr/>
          <a:lstStyle/>
          <a:p>
            <a:pPr eaLnBrk="1" hangingPunct="1"/>
            <a:r>
              <a:rPr lang="en-US" dirty="0">
                <a:latin typeface="Arial" charset="0"/>
              </a:rPr>
              <a:t>1. The five objectives</a:t>
            </a:r>
          </a:p>
        </p:txBody>
      </p:sp>
      <p:sp>
        <p:nvSpPr>
          <p:cNvPr id="18434" name="Inhaltsplatzhalter 2"/>
          <p:cNvSpPr>
            <a:spLocks noGrp="1"/>
          </p:cNvSpPr>
          <p:nvPr>
            <p:ph idx="1"/>
          </p:nvPr>
        </p:nvSpPr>
        <p:spPr/>
        <p:txBody>
          <a:bodyPr/>
          <a:lstStyle/>
          <a:p>
            <a:pPr eaLnBrk="1" hangingPunct="1">
              <a:spcAft>
                <a:spcPts val="1200"/>
              </a:spcAft>
            </a:pPr>
            <a:r>
              <a:rPr lang="en-US" b="1" u="sng" dirty="0">
                <a:latin typeface="Arial" charset="0"/>
              </a:rPr>
              <a:t>rapid remediation</a:t>
            </a:r>
            <a:r>
              <a:rPr lang="en-US" u="sng" dirty="0">
                <a:latin typeface="Arial" charset="0"/>
              </a:rPr>
              <a:t> </a:t>
            </a:r>
            <a:r>
              <a:rPr lang="en-US" dirty="0">
                <a:latin typeface="Arial" charset="0"/>
              </a:rPr>
              <a:t>of severe contaminated sites</a:t>
            </a:r>
          </a:p>
          <a:p>
            <a:pPr eaLnBrk="1" hangingPunct="1">
              <a:spcAft>
                <a:spcPts val="1200"/>
              </a:spcAft>
            </a:pPr>
            <a:r>
              <a:rPr lang="en-US" b="1" u="sng" dirty="0">
                <a:latin typeface="Arial" charset="0"/>
              </a:rPr>
              <a:t>stepwise management</a:t>
            </a:r>
            <a:r>
              <a:rPr lang="en-US" dirty="0">
                <a:latin typeface="Arial" charset="0"/>
              </a:rPr>
              <a:t> of polluted sites </a:t>
            </a:r>
          </a:p>
          <a:p>
            <a:pPr eaLnBrk="1" hangingPunct="1">
              <a:spcAft>
                <a:spcPts val="1200"/>
              </a:spcAft>
            </a:pPr>
            <a:r>
              <a:rPr lang="en-US" dirty="0">
                <a:latin typeface="Arial" charset="0"/>
              </a:rPr>
              <a:t>solution to the contaminated sites problem </a:t>
            </a:r>
            <a:r>
              <a:rPr lang="en-US" b="1" u="sng" dirty="0">
                <a:latin typeface="Arial" charset="0"/>
              </a:rPr>
              <a:t>within 2 generations</a:t>
            </a:r>
          </a:p>
          <a:p>
            <a:pPr eaLnBrk="1" hangingPunct="1">
              <a:spcAft>
                <a:spcPts val="1200"/>
              </a:spcAft>
            </a:pPr>
            <a:r>
              <a:rPr lang="en-US" dirty="0">
                <a:latin typeface="Arial" charset="0"/>
              </a:rPr>
              <a:t>stop emissions </a:t>
            </a:r>
            <a:r>
              <a:rPr lang="en-US" b="1" u="sng" dirty="0">
                <a:latin typeface="Arial" charset="0"/>
              </a:rPr>
              <a:t>at source</a:t>
            </a:r>
          </a:p>
          <a:p>
            <a:pPr eaLnBrk="1" hangingPunct="1">
              <a:spcAft>
                <a:spcPts val="1200"/>
              </a:spcAft>
            </a:pPr>
            <a:r>
              <a:rPr lang="en-US" b="1" u="sng" dirty="0">
                <a:latin typeface="Arial" charset="0"/>
              </a:rPr>
              <a:t>long term</a:t>
            </a:r>
            <a:r>
              <a:rPr lang="en-US" dirty="0">
                <a:latin typeface="Arial" charset="0"/>
              </a:rPr>
              <a:t>, sustainable elimination of hazard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el 1"/>
          <p:cNvSpPr>
            <a:spLocks noGrp="1"/>
          </p:cNvSpPr>
          <p:nvPr>
            <p:ph type="title"/>
          </p:nvPr>
        </p:nvSpPr>
        <p:spPr/>
        <p:txBody>
          <a:bodyPr/>
          <a:lstStyle/>
          <a:p>
            <a:pPr marL="357188" indent="-357188" eaLnBrk="1" hangingPunct="1"/>
            <a:r>
              <a:rPr lang="en-US" dirty="0">
                <a:latin typeface="Arial" charset="0"/>
              </a:rPr>
              <a:t>1. The</a:t>
            </a:r>
            <a:br>
              <a:rPr lang="en-US" dirty="0">
                <a:latin typeface="Arial" charset="0"/>
              </a:rPr>
            </a:br>
            <a:r>
              <a:rPr lang="en-US" dirty="0">
                <a:latin typeface="Arial" charset="0"/>
              </a:rPr>
              <a:t>approach</a:t>
            </a:r>
          </a:p>
        </p:txBody>
      </p:sp>
      <p:pic>
        <p:nvPicPr>
          <p:cNvPr id="20482" name="Picture 2" descr="http://www.bafu.admin.ch/php/modules/mediamanager/sendobject.php?lang=en&amp;image=NHzLpZeg7t,lnp6I0NTU042l2Z6ln1ad1IZn4Z2qZpnO2Yuq2Z6gpJCDeH1_gmym162bpYbqjKay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838" y="219075"/>
            <a:ext cx="5113337" cy="6083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CDBUND 2005 Master BAFU EN - v3">
  <a:themeElements>
    <a:clrScheme name="CDBUND 2005 Master BAFU EN - v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DBUND 2005 Master BAFU EN - v3">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CH"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CH" sz="2400" b="0" i="0" u="none" strike="noStrike" cap="none" normalizeH="0" baseline="0" smtClean="0">
            <a:ln>
              <a:noFill/>
            </a:ln>
            <a:solidFill>
              <a:schemeClr val="tx1"/>
            </a:solidFill>
            <a:effectLst/>
            <a:latin typeface="Arial" charset="0"/>
          </a:defRPr>
        </a:defPPr>
      </a:lstStyle>
    </a:lnDef>
  </a:objectDefaults>
  <a:extraClrSchemeLst>
    <a:extraClrScheme>
      <a:clrScheme name="CDBUND 2005 Master BAFU EN - v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DBUND 2005 Master BAFU EN - v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DBUND 2005 Master BAFU EN - v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DBUND 2005 Master BAFU EN - v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DBUND 2005 Master BAFU EN - v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DBUND 2005 Master BAFU EN - v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DBUND 2005 Master BAFU EN - v3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DBUND 2005 Master BAFU EN - v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DBUND 2005 Master BAFU EN - v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DBUND 2005 Master BAFU EN - v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DBUND 2005 Master BAFU EN - v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DBUND 2005 Master BAFU EN - v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DBUND 2005 Master BAFU EN - v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DBUND 2005 Master BAFU EN - v3">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CDBUND 2005 Master BAFU EN - v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DBUND 2005 Master BAFU EN - v3">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f:fields xmlns:f="http://schemas.fabasoft.com/folio/2007/fields">
  <f:record ref="">
    <f:field ref="objname" par="" edit="true" text="Präsentation BAFU Lettland 5"/>
    <f:field ref="objsubject" par="" edit="true" text=""/>
    <f:field ref="objcreatedby" par="" text="Tietz, Reto (BAFU - TR)"/>
    <f:field ref="objcreatedat" par="" text="15.05.2017 08:51:58"/>
    <f:field ref="objchangedby" par="" text="Tietz, Reto (BAFU - TR)"/>
    <f:field ref="objmodifiedat" par="" text="17.05.2017 15:37:31"/>
    <f:field ref="doc_FSCFOLIO_1_1001_FieldDocumentNumber" par="" text=""/>
    <f:field ref="doc_FSCFOLIO_1_1001_FieldSubject" par="" edit="true" text=""/>
    <f:field ref="FSCFOLIO_1_1001_FieldCurrentUser" par="" text="Reto Tietz"/>
    <f:field ref="CCAPRECONFIG_15_1001_Objektname" par="" edit="true" text="Präsentation BAFU Lettland 5"/>
    <f:field ref="CHPRECONFIG_1_1001_Objektname" par="" edit="true" text="Präsentation BAFU Lettland 5"/>
  </f:record>
  <f:record inx="1" ref="">
    <f:field ref="CCAPRECONFIG_15_1001_Anrede" par="" edit="true" text=""/>
    <f:field ref="CCAPRECONFIG_15_1001_Anrede_Briefkopf" par="" text=""/>
    <f:field ref="CCAPRECONFIG_15_1001_Geschlecht_Anrede" par="" text=""/>
    <f:field ref="CCAPRECONFIG_15_1001_Titel" par="" edit="true" text=""/>
    <f:field ref="CCAPRECONFIG_15_1001_Nachgestellter_Titel" par="" edit="true" text=""/>
    <f:field ref="CCAPRECONFIG_15_1001_Vorname" par="" edit="true" text=""/>
    <f:field ref="CCAPRECONFIG_15_1001_Nachname" par="" edit="true" text=""/>
    <f:field ref="CCAPRECONFIG_15_1001_zH" par="" edit="true" text=""/>
    <f:field ref="CCAPRECONFIG_15_1001_Geschlecht" par="" text=""/>
    <f:field ref="CCAPRECONFIG_15_1001_Strasse" par="" text=""/>
    <f:field ref="CCAPRECONFIG_15_1001_Hausnummer" par="" text=""/>
    <f:field ref="CCAPRECONFIG_15_1001_Stiege" par="" text=""/>
    <f:field ref="CCAPRECONFIG_15_1001_Stock" par="" text=""/>
    <f:field ref="CCAPRECONFIG_15_1001_Tuer" par="" text=""/>
    <f:field ref="CCAPRECONFIG_15_1001_Postfach" par="" text=""/>
    <f:field ref="CCAPRECONFIG_15_1001_Postleitzahl" par="" text=""/>
    <f:field ref="CCAPRECONFIG_15_1001_Ort" par="" text=""/>
    <f:field ref="CCAPRECONFIG_15_1001_Land" par="" text=""/>
    <f:field ref="CCAPRECONFIG_15_1001_Email" par="" text=""/>
    <f:field ref="CCAPRECONFIG_15_1001_Postalische_Adresse" par="" text=""/>
    <f:field ref="CCAPRECONFIG_15_1001_Adresse" par="" text=""/>
    <f:field ref="CCAPRECONFIG_15_1001_Fax" par="" text=""/>
    <f:field ref="CCAPRECONFIG_15_1001_Telefon" par="" text=""/>
    <f:field ref="CCAPRECONFIG_15_1001_Geburtsdatum" par="" text=""/>
    <f:field ref="CCAPRECONFIG_15_1001_Sozialversicherungsnummer" par="" text=""/>
    <f:field ref="CCAPRECONFIG_15_1001_Berufstitel" par="" text=""/>
    <f:field ref="CCAPRECONFIG_15_1001_Funktionsbezeichnung" par="" text=""/>
    <f:field ref="CCAPRECONFIG_15_1001_Organisationsname" par="" text=""/>
    <f:field ref="CCAPRECONFIG_15_1001_Organisationskurzname" par="" text=""/>
    <f:field ref="CCAPRECONFIG_15_1001_Abschriftsbemerkung" par="" text=""/>
    <f:field ref="CCAPRECONFIG_15_1001_Name_Zeile_2" par="" text=""/>
    <f:field ref="CCAPRECONFIG_15_1001_Name_Zeile_3" par="" text=""/>
    <f:field ref="CCAPRECONFIG_15_1001_Firmenbuchnummer" par="" text=""/>
    <f:field ref="CCAPRECONFIG_15_1001_Versandart" par="" text="B-Post"/>
    <f:field ref="CCAPRECONFIG_15_1001_Kategorie" par="" text="Empfänger/in"/>
    <f:field ref="CCAPRECONFIG_15_1001_Rechtsform" par="" text=""/>
    <f:field ref="CCAPRECONFIG_15_1001_Ziel" par="" text=""/>
    <f:field ref="CHPRECONFIG_1_1001_Anrede" par="" edit="true" text=""/>
    <f:field ref="CHPRECONFIG_1_1001_Titel" par="" edit="true" text=""/>
    <f:field ref="CHPRECONFIG_1_1001_Vorname" par="" edit="true" text=""/>
    <f:field ref="CHPRECONFIG_1_1001_Nachname" par="" edit="true" text=""/>
    <f:field ref="CHPRECONFIG_1_1001_Strasse" par="" text=""/>
    <f:field ref="CHPRECONFIG_1_1001_Postleitzahl" par="" text=""/>
    <f:field ref="CHPRECONFIG_1_1001_Ort" par="" text=""/>
    <f:field ref="CHPRECONFIG_1_1001_EMailAdresse" par="" text=""/>
    <f:field ref="UVEKCFG_15_1700_Personal" par="" text=""/>
    <f:field ref="UVEKCFG_15_1700_Geschlecht" par="" text=""/>
    <f:field ref="UVEKCFG_15_1700_GebDatum" par="" text=""/>
    <f:field ref="UVEKCFG_15_1700_Beruf" par="" text=""/>
    <f:field ref="UVEKCFG_15_1700_Familienstand" par="" text=""/>
    <f:field ref="UVEKCFG_15_1700_Muttersprache" par="" text=""/>
    <f:field ref="UVEKCFG_15_1700_Geboren_in" par="" text=""/>
    <f:field ref="UVEKCFG_15_1700_Briefanrede" par="" text=""/>
    <f:field ref="UVEKCFG_15_1700_Kommunikationssprache" par="" text=""/>
    <f:field ref="UVEKCFG_15_1700_Webseite" par="" text=""/>
    <f:field ref="UVEKCFG_15_1700_TelNr_Business" par="" text=""/>
    <f:field ref="UVEKCFG_15_1700_TelNr_Private" par="" text=""/>
    <f:field ref="UVEKCFG_15_1700_TelNr_Mobile" par="" text=""/>
    <f:field ref="UVEKCFG_15_1700_TelNr_Other" par="" text=""/>
    <f:field ref="UVEKCFG_15_1700_TelNr_Fax" par="" text=""/>
    <f:field ref="UVEKCFG_15_1700_EMail1" par="" text=""/>
    <f:field ref="UVEKCFG_15_1700_EMail2" par="" text=""/>
    <f:field ref="UVEKCFG_15_1700_EMail3" par="" text=""/>
    <f:field ref="UVEKCFG_15_1700_UID" par="" text=""/>
    <f:field ref="UVEKCFG_15_1700_Klassifizierung" par="" text=""/>
    <f:field ref="UVEKCFG_15_1700_Gruendungsjahr" par="" text=""/>
    <f:field ref="UVEKCFG_15_1700_Versandart" par="" text="B-Post"/>
    <f:field ref="UVEKCFG_15_1700_Versandvermek" par="" text=""/>
    <f:field ref="UVEKCFG_15_1700_Kurzbezeichnung" par="" text=""/>
    <f:field ref="UVEKCFG_15_1700_Strasse2" par="" text=""/>
    <f:field ref="UVEKCFG_15_1700_Hausnummer_Zusatz" par="" text=""/>
    <f:field ref="UVEKCFG_15_1700_Land" par="" text=""/>
    <f:field ref="UVEKCFG_15_1700_Serienbrieffeld_1" par="" text=""/>
    <f:field ref="UVEKCFG_15_1700_Serienbrieffeld_2" par="" text=""/>
    <f:field ref="UVEKCFG_15_1700_Serienbrieffeld_3" par="" text=""/>
    <f:field ref="UVEKCFG_15_1700_Serienbrieffeld_4" par="" text=""/>
    <f:field ref="UVEKCFG_15_1700_Serienbrieffeld_5" par="" text=""/>
    <f:field ref="UVEKCFG_15_1700_Adresszeile_1" par="" text=""/>
    <f:field ref="UVEKCFG_15_1700_Adresszeile_2" par="" text=""/>
    <f:field ref="UVEKCFG_15_1700_Adresszeile_3" par="" text=""/>
    <f:field ref="UVEKCFG_15_1700_Adresszeile_4" par="" text=""/>
    <f:field ref="UVEKCFG_15_1700_Adresszeile_5" par="" text=""/>
    <f:field ref="UVEKCFG_15_1700_Adresszeile_6" par="" text=""/>
    <f:field ref="UVEKCFG_15_1700_Adresszeile_7" par="" text=""/>
    <f:field ref="UVEKCFG_15_1700_Adresszeile_8" par="" text=""/>
    <f:field ref="UVEKCFG_15_1700_Adresszeile_9" par="" text=""/>
    <f:field ref="UVEKCFG_15_1700_Adresszeile_10" par="" text=""/>
    <f:field ref="BAVCFG_15_1700_Firma" par="" text=""/>
    <f:field ref="BAVCFG_15_1700_ZustellungAm" par="" text=""/>
    <f:field ref="BAVCFG_15_1700_Anrede_Adresse" par="" edit="true" text=""/>
    <f:field ref="BAVCFG_15_1700_Firma_Kurz" par="" text=""/>
    <f:field ref="BAVCFG_15_1700_Vorname_AP" par="" text=""/>
    <f:field ref="BAVCFG_15_1700_Nachname_AP" par="" text=""/>
    <f:field ref="BAVCFG_15_1700_Adresse1_AP" par="" text=""/>
    <f:field ref="BAVCFG_15_1700_Strasse_AP" par="" text=""/>
    <f:field ref="BAVCFG_15_1700_Postleitzahl_AP" par="" text=""/>
    <f:field ref="BAVCFG_15_1700_Ort_AP" par="" text=""/>
    <f:field ref="BAVCFG_15_1700_EMail_AP" par="" text=""/>
    <f:field ref="BAVCFG_15_1700_Firma_AP" par="" text=""/>
    <f:field ref="BAVCFG_15_1700_AnredePartner_AP" par="" text=""/>
    <f:field ref="BAVCFG_15_1700_Titel_AP" par="" text=""/>
    <f:field ref="BAVCFG_15_1700_Fax_AP" par="" text=""/>
    <f:field ref="BAVCFG_15_1700_Anrede_Adresse_AP" par="" text=""/>
    <f:field ref="BAVCFG_15_1700_Zusatzzeile1_AP" par="" text=""/>
    <f:field ref="BAVCFG_15_1700_Zusatzzeile2_AP" par="" text=""/>
    <f:field ref="BAVCFG_15_1700_Strasse2_AP" par="" text=""/>
    <f:field ref="BAVCFG_15_1700_FirmaKurz_AP" par="" text=""/>
    <f:field ref="BAVCFG_15_1700_Posfach_AP" par="" text=""/>
  </f:record>
  <f:display par="" text="...">
    <f:field ref="FSCFOLIO_1_1001_FieldCurrentUser" text="Aktueller Benutzer"/>
    <f:field ref="objsubject" text="Betreff (einzeilig)"/>
    <f:field ref="objcreatedat" text="Erzeugt am/um"/>
    <f:field ref="objcreatedby" text="Erzeugt von"/>
    <f:field ref="objmodifiedat" text="Letzte Änderung am/um"/>
    <f:field ref="objchangedby" text="Letzte Änderung von"/>
    <f:field ref="objname" text="Name"/>
    <f:field ref="CCAPRECONFIG_15_1001_Objektname" text="Objektname"/>
    <f:field ref="CHPRECONFIG_1_1001_Objektname" text="Objektname"/>
  </f:display>
  <f:display par="" text="&gt; Adressat/innen">
    <f:field ref="UVEKCFG_15_1700_Personal" text=""/>
    <f:field ref="UVEKCFG_15_1700_Geschlecht" text=""/>
    <f:field ref="UVEKCFG_15_1700_GebDatum" text=""/>
    <f:field ref="UVEKCFG_15_1700_Beruf" text=""/>
    <f:field ref="UVEKCFG_15_1700_Familienstand" text=""/>
    <f:field ref="UVEKCFG_15_1700_Muttersprache" text=""/>
    <f:field ref="UVEKCFG_15_1700_Geboren_in" text=""/>
    <f:field ref="UVEKCFG_15_1700_Briefanrede" text=""/>
    <f:field ref="UVEKCFG_15_1700_Kommunikationssprache" text=""/>
    <f:field ref="UVEKCFG_15_1700_Webseite" text=""/>
    <f:field ref="UVEKCFG_15_1700_TelNr_Business" text=""/>
    <f:field ref="UVEKCFG_15_1700_TelNr_Private" text=""/>
    <f:field ref="UVEKCFG_15_1700_TelNr_Mobile" text=""/>
    <f:field ref="UVEKCFG_15_1700_TelNr_Other" text=""/>
    <f:field ref="UVEKCFG_15_1700_TelNr_Fax" text=""/>
    <f:field ref="UVEKCFG_15_1700_EMail1" text=""/>
    <f:field ref="UVEKCFG_15_1700_EMail2" text=""/>
    <f:field ref="UVEKCFG_15_1700_EMail3" text=""/>
    <f:field ref="UVEKCFG_15_1700_UID" text=""/>
    <f:field ref="UVEKCFG_15_1700_Klassifizierung" text=""/>
    <f:field ref="UVEKCFG_15_1700_Gruendungsjahr" text=""/>
    <f:field ref="UVEKCFG_15_1700_Versandart" text=""/>
    <f:field ref="UVEKCFG_15_1700_Versandvermek" text=""/>
    <f:field ref="UVEKCFG_15_1700_Kurzbezeichnung" text=""/>
    <f:field ref="UVEKCFG_15_1700_Strasse2" text=""/>
    <f:field ref="UVEKCFG_15_1700_Hausnummer_Zusatz" text=""/>
    <f:field ref="UVEKCFG_15_1700_Land" text=""/>
    <f:field ref="UVEKCFG_15_1700_Serienbrieffeld_1" text=""/>
    <f:field ref="UVEKCFG_15_1700_Serienbrieffeld_2" text=""/>
    <f:field ref="UVEKCFG_15_1700_Serienbrieffeld_3" text=""/>
    <f:field ref="UVEKCFG_15_1700_Serienbrieffeld_4" text=""/>
    <f:field ref="UVEKCFG_15_1700_Serienbrieffeld_5" text=""/>
    <f:field ref="UVEKCFG_15_1700_Adresszeile_1" text=""/>
    <f:field ref="UVEKCFG_15_1700_Adresszeile_2" text=""/>
    <f:field ref="UVEKCFG_15_1700_Adresszeile_3" text=""/>
    <f:field ref="UVEKCFG_15_1700_Adresszeile_4" text=""/>
    <f:field ref="UVEKCFG_15_1700_Adresszeile_5" text=""/>
    <f:field ref="UVEKCFG_15_1700_Adresszeile_6" text=""/>
    <f:field ref="UVEKCFG_15_1700_Adresszeile_7" text=""/>
    <f:field ref="UVEKCFG_15_1700_Adresszeile_8" text=""/>
    <f:field ref="UVEKCFG_15_1700_Adresszeile_9" text=""/>
    <f:field ref="UVEKCFG_15_1700_Adresszeile_10" text=""/>
    <f:field ref="CCAPRECONFIG_15_1001_Abschriftsbemerkung" text="Abschriftsbemerkung"/>
    <f:field ref="CCAPRECONFIG_15_1001_Adresse" text="Adresse"/>
    <f:field ref="BAVCFG_15_1700_Adresse1_AP" text="Adresse1_AP"/>
    <f:field ref="CCAPRECONFIG_15_1001_Anrede" text="Anrede"/>
    <f:field ref="CHPRECONFIG_1_1001_Anrede" text="Anrede"/>
    <f:field ref="BAVCFG_15_1700_Anrede_Adresse" text="Anrede Adresse"/>
    <f:field ref="BAVCFG_15_1700_Anrede_Adresse_AP" text="Anrede Adresse_AP"/>
    <f:field ref="CCAPRECONFIG_15_1001_Anrede_Briefkopf" text="Anrede_Briefkopf"/>
    <f:field ref="BAVCFG_15_1700_AnredePartner_AP" text="AnredePartner_AP"/>
    <f:field ref="CCAPRECONFIG_15_1001_Berufstitel" text="Berufstitel"/>
    <f:field ref="CHPRECONFIG_1_1001_EMailAdresse" text="E-Mail Adresse"/>
    <f:field ref="BAVCFG_15_1700_EMail_AP" text="E-Mail_AP"/>
    <f:field ref="CCAPRECONFIG_15_1001_Email" text="Email"/>
    <f:field ref="CCAPRECONFIG_15_1001_Fax" text="Fax"/>
    <f:field ref="BAVCFG_15_1700_Fax_AP" text="Fax_AP"/>
    <f:field ref="BAVCFG_15_1700_Firma" text="Firma"/>
    <f:field ref="BAVCFG_15_1700_Firma_Kurz" text="Firma Kurz"/>
    <f:field ref="BAVCFG_15_1700_FirmaKurz_AP" text="Firma Kurz_AP"/>
    <f:field ref="BAVCFG_15_1700_Firma_AP" text="Firma_AP"/>
    <f:field ref="CCAPRECONFIG_15_1001_Firmenbuchnummer" text="Firmenbuchnummer"/>
    <f:field ref="CCAPRECONFIG_15_1001_Funktionsbezeichnung" text="Funktionsbezeichnung"/>
    <f:field ref="CCAPRECONFIG_15_1001_Geburtsdatum" text="Geburtsdatum"/>
    <f:field ref="CCAPRECONFIG_15_1001_Geschlecht" text="Geschlecht"/>
    <f:field ref="CCAPRECONFIG_15_1001_Geschlecht_Anrede" text="Geschlecht_Anrede"/>
    <f:field ref="CCAPRECONFIG_15_1001_Hausnummer" text="Hausnummer"/>
    <f:field ref="CCAPRECONFIG_15_1001_Kategorie" text="Kategorie"/>
    <f:field ref="CCAPRECONFIG_15_1001_Land" text="Land"/>
    <f:field ref="CCAPRECONFIG_15_1001_Nachgestellter_Titel" text="Nachgestellter_Titel"/>
    <f:field ref="CCAPRECONFIG_15_1001_Nachname" text="Nachname"/>
    <f:field ref="CHPRECONFIG_1_1001_Nachname" text="Nachname"/>
    <f:field ref="BAVCFG_15_1700_Nachname_AP" text="Nachname_AP"/>
    <f:field ref="CCAPRECONFIG_15_1001_Name_Zeile_2" text="Name_Zeile_2"/>
    <f:field ref="CCAPRECONFIG_15_1001_Name_Zeile_3" text="Name_Zeile_3"/>
    <f:field ref="CCAPRECONFIG_15_1001_Organisationskurzname" text="Organisationskurzname"/>
    <f:field ref="CCAPRECONFIG_15_1001_Organisationsname" text="Organisationsname"/>
    <f:field ref="CHPRECONFIG_1_1001_Ort" text="Ort"/>
    <f:field ref="CCAPRECONFIG_15_1001_Ort" text="Ort"/>
    <f:field ref="BAVCFG_15_1700_Ort_AP" text="Ort_AP"/>
    <f:field ref="BAVCFG_15_1700_Posfach_AP" text="Posfach_AP"/>
    <f:field ref="CCAPRECONFIG_15_1001_Postalische_Adresse" text="Postalische_Adresse"/>
    <f:field ref="CCAPRECONFIG_15_1001_Postfach" text="Postfach"/>
    <f:field ref="CCAPRECONFIG_15_1001_Postleitzahl" text="Postleitzahl"/>
    <f:field ref="CHPRECONFIG_1_1001_Postleitzahl" text="Postleitzahl"/>
    <f:field ref="BAVCFG_15_1700_Postleitzahl_AP" text="Postleitzahl_AP"/>
    <f:field ref="CCAPRECONFIG_15_1001_Rechtsform" text="Rechtsform"/>
    <f:field ref="CCAPRECONFIG_15_1001_Sozialversicherungsnummer" text="Sozialversicherungsnummer"/>
    <f:field ref="CCAPRECONFIG_15_1001_Stiege" text="Stiege"/>
    <f:field ref="CCAPRECONFIG_15_1001_Stock" text="Stock"/>
    <f:field ref="CCAPRECONFIG_15_1001_Strasse" text="Strasse"/>
    <f:field ref="CHPRECONFIG_1_1001_Strasse" text="Strasse"/>
    <f:field ref="BAVCFG_15_1700_Strasse2_AP" text="Strasse2_AP"/>
    <f:field ref="BAVCFG_15_1700_Strasse_AP" text="Strasse_AP"/>
    <f:field ref="CCAPRECONFIG_15_1001_Telefon" text="Telefon"/>
    <f:field ref="CCAPRECONFIG_15_1001_Titel" text="Titel"/>
    <f:field ref="CHPRECONFIG_1_1001_Titel" text="Titel"/>
    <f:field ref="BAVCFG_15_1700_Titel_AP" text="Titel_AP"/>
    <f:field ref="CCAPRECONFIG_15_1001_Tuer" text="Tuer"/>
    <f:field ref="CCAPRECONFIG_15_1001_Versandart" text="Versandart"/>
    <f:field ref="CHPRECONFIG_1_1001_Vorname" text="Vorname"/>
    <f:field ref="CCAPRECONFIG_15_1001_Vorname" text="Vorname"/>
    <f:field ref="BAVCFG_15_1700_Vorname_AP" text="Vorname_AP"/>
    <f:field ref="CCAPRECONFIG_15_1001_zH" text="zH"/>
    <f:field ref="CCAPRECONFIG_15_1001_Ziel" text="Ziel"/>
    <f:field ref="BAVCFG_15_1700_Zusatzzeile1_AP" text="Zusatzzeile1_AP"/>
    <f:field ref="BAVCFG_15_1700_Zusatzzeile2_AP" text="Zusatzzeile2_AP"/>
    <f:field ref="BAVCFG_15_1700_ZustellungAm" text="ZustellungAm"/>
  </f:display>
  <f:display par="" text="Serienbrief">
    <f:field ref="doc_FSCFOLIO_1_1001_FieldSubject" text="Betreff"/>
    <f:field ref="doc_FSCFOLIO_1_1001_FieldDocumentNumber" text="Dokument Nummer"/>
  </f:display>
</f:fields>
</file>

<file path=customXml/itemProps1.xml><?xml version="1.0" encoding="utf-8"?>
<ds:datastoreItem xmlns:ds="http://schemas.openxmlformats.org/officeDocument/2006/customXml" ds:itemID="{4E8A9591-F074-446B-902F-511FF79C122F}">
  <ds:schemaRefs>
    <ds:schemaRef ds:uri="http://schemas.fabasoft.com/folio/2007/fields"/>
  </ds:schemaRefs>
</ds:datastoreItem>
</file>

<file path=docProps/app.xml><?xml version="1.0" encoding="utf-8"?>
<Properties xmlns="http://schemas.openxmlformats.org/officeDocument/2006/extended-properties" xmlns:vt="http://schemas.openxmlformats.org/officeDocument/2006/docPropsVTypes">
  <Template>CDBUND 2005 Master BAFU EN - v3</Template>
  <TotalTime>0</TotalTime>
  <Words>4235</Words>
  <Application>Microsoft Office PowerPoint</Application>
  <PresentationFormat>On-screen Show (4:3)</PresentationFormat>
  <Paragraphs>570</Paragraphs>
  <Slides>55</Slides>
  <Notes>55</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55</vt:i4>
      </vt:variant>
    </vt:vector>
  </HeadingPairs>
  <TitlesOfParts>
    <vt:vector size="62" baseType="lpstr">
      <vt:lpstr>ＭＳ Ｐゴシック</vt:lpstr>
      <vt:lpstr>Arial</vt:lpstr>
      <vt:lpstr>Arial Narrow</vt:lpstr>
      <vt:lpstr>Calibri</vt:lpstr>
      <vt:lpstr>Times</vt:lpstr>
      <vt:lpstr>Wingdings</vt:lpstr>
      <vt:lpstr>CDBUND 2005 Master BAFU EN - v3</vt:lpstr>
      <vt:lpstr>The management of contaminated sites in Switzerland</vt:lpstr>
      <vt:lpstr>Switzerland</vt:lpstr>
      <vt:lpstr>Agenda</vt:lpstr>
      <vt:lpstr>1. Legislation concerning the contaminated sites</vt:lpstr>
      <vt:lpstr>1. Structure of the CSO (AltlV)</vt:lpstr>
      <vt:lpstr>1. Definitions</vt:lpstr>
      <vt:lpstr>1. Types of polluted sites</vt:lpstr>
      <vt:lpstr>1. The five objectives</vt:lpstr>
      <vt:lpstr>1. The approach</vt:lpstr>
      <vt:lpstr>1. The preliminary investigation</vt:lpstr>
      <vt:lpstr>1. Concentration values for groundwater </vt:lpstr>
      <vt:lpstr>2. Basics - Register of polluted sites</vt:lpstr>
      <vt:lpstr>2. Statistics of the pollutes sites</vt:lpstr>
      <vt:lpstr>2. Statistics of the pollutes sites</vt:lpstr>
      <vt:lpstr>2. Statistics of the pollutes sites</vt:lpstr>
      <vt:lpstr>PowerPoint Presentation</vt:lpstr>
      <vt:lpstr>2. Statistics of the pollutes sites</vt:lpstr>
      <vt:lpstr>3 Costs</vt:lpstr>
      <vt:lpstr>3. Responsabilities</vt:lpstr>
      <vt:lpstr>3. Subsidy by the Ordinance OCRCS (VASA)</vt:lpstr>
      <vt:lpstr>4. Main contaminated sites</vt:lpstr>
      <vt:lpstr>4. Remediation of SMDK</vt:lpstr>
      <vt:lpstr>4. Historic pictures of the disposal 1978 - 1985</vt:lpstr>
      <vt:lpstr>4. Waste types  1978-1985</vt:lpstr>
      <vt:lpstr>4. Emission of pollutants</vt:lpstr>
      <vt:lpstr>4. Emission of pollutants</vt:lpstr>
      <vt:lpstr>4. Containment or decontamination</vt:lpstr>
      <vt:lpstr>4. Infrastructure</vt:lpstr>
      <vt:lpstr>4. Hermetic excavators and docking stations</vt:lpstr>
      <vt:lpstr>4. Remediation</vt:lpstr>
      <vt:lpstr>4. Recovering the barrels</vt:lpstr>
      <vt:lpstr>4. Disposal ways</vt:lpstr>
      <vt:lpstr>PowerPoint Presentation</vt:lpstr>
      <vt:lpstr>4. Costs</vt:lpstr>
      <vt:lpstr>Questions?</vt:lpstr>
      <vt:lpstr>PowerPoint Presentation</vt:lpstr>
      <vt:lpstr>Questions?</vt:lpstr>
      <vt:lpstr>Tasks of the involved parties</vt:lpstr>
      <vt:lpstr>When do a site requests a remediation in case of groundwater? </vt:lpstr>
      <vt:lpstr>Remediation objectives</vt:lpstr>
      <vt:lpstr>1. Basics - Register of polluted sites</vt:lpstr>
      <vt:lpstr>1. Basics - Register of polluted sites</vt:lpstr>
      <vt:lpstr>1. Basics - Register of polluted sites</vt:lpstr>
      <vt:lpstr>1. Basics - Register of polluted sites</vt:lpstr>
      <vt:lpstr>3. Statistics of the pollutes sites</vt:lpstr>
      <vt:lpstr>4. Examples of polluted sites</vt:lpstr>
      <vt:lpstr>3. Statistics of the pollutes sites</vt:lpstr>
      <vt:lpstr>3. Statistics of the pollutes sites</vt:lpstr>
      <vt:lpstr>Subsidy by the Ordinance OCRCS (VASA)</vt:lpstr>
      <vt:lpstr>The income</vt:lpstr>
      <vt:lpstr>What and when do the VASA pays</vt:lpstr>
      <vt:lpstr>VASA-Output</vt:lpstr>
      <vt:lpstr>Income and output of the VASA</vt:lpstr>
      <vt:lpstr>4. Containment measures</vt:lpstr>
      <vt:lpstr>4. Excavation quantities</vt:lpstr>
    </vt:vector>
  </TitlesOfParts>
  <Company>UVEK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Schio Remo</dc:creator>
  <cp:lastModifiedBy>Klavs Brangulis</cp:lastModifiedBy>
  <cp:revision>188</cp:revision>
  <cp:lastPrinted>2017-05-17T13:30:14Z</cp:lastPrinted>
  <dcterms:created xsi:type="dcterms:W3CDTF">2005-12-13T10:06:46Z</dcterms:created>
  <dcterms:modified xsi:type="dcterms:W3CDTF">2017-06-05T06:35:09Z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FSC#COOELAK@1.1001:Subject">
    <vt:lpwstr/>
  </property>
  <property fmtid="{D5CDD505-2E9C-101B-9397-08002B2CF9AE}" pid="3" name="FSC#COOELAK@1.1001:FileReference">
    <vt:lpwstr>061.6-07.2-00004</vt:lpwstr>
  </property>
  <property fmtid="{D5CDD505-2E9C-101B-9397-08002B2CF9AE}" pid="4" name="FSC#COOELAK@1.1001:FileRefYear">
    <vt:lpwstr>2017</vt:lpwstr>
  </property>
  <property fmtid="{D5CDD505-2E9C-101B-9397-08002B2CF9AE}" pid="5" name="FSC#COOELAK@1.1001:FileRefOrdinal">
    <vt:lpwstr>4</vt:lpwstr>
  </property>
  <property fmtid="{D5CDD505-2E9C-101B-9397-08002B2CF9AE}" pid="6" name="FSC#COOELAK@1.1001:FileRefOU">
    <vt:lpwstr>Internationales (INT)</vt:lpwstr>
  </property>
  <property fmtid="{D5CDD505-2E9C-101B-9397-08002B2CF9AE}" pid="7" name="FSC#COOELAK@1.1001:Organization">
    <vt:lpwstr/>
  </property>
  <property fmtid="{D5CDD505-2E9C-101B-9397-08002B2CF9AE}" pid="8" name="FSC#COOELAK@1.1001:Owner">
    <vt:lpwstr>Tietz Reto</vt:lpwstr>
  </property>
  <property fmtid="{D5CDD505-2E9C-101B-9397-08002B2CF9AE}" pid="9" name="FSC#COOELAK@1.1001:OwnerExtension">
    <vt:lpwstr>+41 58 46 219 43</vt:lpwstr>
  </property>
  <property fmtid="{D5CDD505-2E9C-101B-9397-08002B2CF9AE}" pid="10" name="FSC#COOELAK@1.1001:OwnerFaxExtension">
    <vt:lpwstr>+41 58 46 479 78</vt:lpwstr>
  </property>
  <property fmtid="{D5CDD505-2E9C-101B-9397-08002B2CF9AE}" pid="11" name="FSC#COOELAK@1.1001:DispatchedBy">
    <vt:lpwstr/>
  </property>
  <property fmtid="{D5CDD505-2E9C-101B-9397-08002B2CF9AE}" pid="12" name="FSC#COOELAK@1.1001:DispatchedAt">
    <vt:lpwstr/>
  </property>
  <property fmtid="{D5CDD505-2E9C-101B-9397-08002B2CF9AE}" pid="13" name="FSC#COOELAK@1.1001:ApprovedBy">
    <vt:lpwstr/>
  </property>
  <property fmtid="{D5CDD505-2E9C-101B-9397-08002B2CF9AE}" pid="14" name="FSC#COOELAK@1.1001:ApprovedAt">
    <vt:lpwstr/>
  </property>
  <property fmtid="{D5CDD505-2E9C-101B-9397-08002B2CF9AE}" pid="15" name="FSC#COOELAK@1.1001:Department">
    <vt:lpwstr>Altlasten (BnB) (BAFU)</vt:lpwstr>
  </property>
  <property fmtid="{D5CDD505-2E9C-101B-9397-08002B2CF9AE}" pid="16" name="FSC#COOELAK@1.1001:CreatedAt">
    <vt:lpwstr>15.05.2017</vt:lpwstr>
  </property>
  <property fmtid="{D5CDD505-2E9C-101B-9397-08002B2CF9AE}" pid="17" name="FSC#COOELAK@1.1001:OU">
    <vt:lpwstr>Internationales (INT) (BAFU)</vt:lpwstr>
  </property>
  <property fmtid="{D5CDD505-2E9C-101B-9397-08002B2CF9AE}" pid="18" name="FSC#COOELAK@1.1001:Priority">
    <vt:lpwstr> ()</vt:lpwstr>
  </property>
  <property fmtid="{D5CDD505-2E9C-101B-9397-08002B2CF9AE}" pid="19" name="FSC#COOELAK@1.1001:ObjBarCode">
    <vt:lpwstr>*COO.2002.100.2.5386284*</vt:lpwstr>
  </property>
  <property fmtid="{D5CDD505-2E9C-101B-9397-08002B2CF9AE}" pid="20" name="FSC#COOELAK@1.1001:RefBarCode">
    <vt:lpwstr>*COO.2002.100.6.1066912*</vt:lpwstr>
  </property>
  <property fmtid="{D5CDD505-2E9C-101B-9397-08002B2CF9AE}" pid="21" name="FSC#COOELAK@1.1001:FileRefBarCode">
    <vt:lpwstr>*061.6-07.2-00004*</vt:lpwstr>
  </property>
  <property fmtid="{D5CDD505-2E9C-101B-9397-08002B2CF9AE}" pid="22" name="FSC#COOELAK@1.1001:ExternalRef">
    <vt:lpwstr/>
  </property>
  <property fmtid="{D5CDD505-2E9C-101B-9397-08002B2CF9AE}" pid="23" name="FSC#COOSYSTEM@1.1:Container">
    <vt:lpwstr>COO.2002.100.2.5386284</vt:lpwstr>
  </property>
  <property fmtid="{D5CDD505-2E9C-101B-9397-08002B2CF9AE}" pid="24" name="FSC#ELAKGOV@1.1001:PersonalSubjGender">
    <vt:lpwstr/>
  </property>
  <property fmtid="{D5CDD505-2E9C-101B-9397-08002B2CF9AE}" pid="25" name="FSC#ELAKGOV@1.1001:PersonalSubjFirstName">
    <vt:lpwstr/>
  </property>
  <property fmtid="{D5CDD505-2E9C-101B-9397-08002B2CF9AE}" pid="26" name="FSC#ELAKGOV@1.1001:PersonalSubjSurName">
    <vt:lpwstr/>
  </property>
  <property fmtid="{D5CDD505-2E9C-101B-9397-08002B2CF9AE}" pid="27" name="FSC#ELAKGOV@1.1001:PersonalSubjSalutation">
    <vt:lpwstr/>
  </property>
  <property fmtid="{D5CDD505-2E9C-101B-9397-08002B2CF9AE}" pid="28" name="FSC#ELAKGOV@1.1001:PersonalSubjAddress">
    <vt:lpwstr/>
  </property>
  <property fmtid="{D5CDD505-2E9C-101B-9397-08002B2CF9AE}" pid="29" name="FSC#BAFUBDO@15.1700:Abs2_Funktion">
    <vt:lpwstr/>
  </property>
  <property fmtid="{D5CDD505-2E9C-101B-9397-08002B2CF9AE}" pid="30" name="FSC#BAFUBDO@15.1700:Abs2_Name">
    <vt:lpwstr/>
  </property>
  <property fmtid="{D5CDD505-2E9C-101B-9397-08002B2CF9AE}" pid="31" name="FSC#BAFUBDO@15.1700:Abs2_Titel">
    <vt:lpwstr/>
  </property>
  <property fmtid="{D5CDD505-2E9C-101B-9397-08002B2CF9AE}" pid="32" name="FSC#BAFUBDO@15.1700:Abs2_Vorname">
    <vt:lpwstr/>
  </property>
  <property fmtid="{D5CDD505-2E9C-101B-9397-08002B2CF9AE}" pid="33" name="FSC#BAFUBDO@15.1700:Abs_Funktion">
    <vt:lpwstr/>
  </property>
  <property fmtid="{D5CDD505-2E9C-101B-9397-08002B2CF9AE}" pid="34" name="FSC#BAFUBDO@15.1700:Abs_Name">
    <vt:lpwstr/>
  </property>
  <property fmtid="{D5CDD505-2E9C-101B-9397-08002B2CF9AE}" pid="35" name="FSC#BAFUBDO@15.1700:Abs_Ort">
    <vt:lpwstr>Bern</vt:lpwstr>
  </property>
  <property fmtid="{D5CDD505-2E9C-101B-9397-08002B2CF9AE}" pid="36" name="FSC#BAFUBDO@15.1700:Abs_Titel">
    <vt:lpwstr/>
  </property>
  <property fmtid="{D5CDD505-2E9C-101B-9397-08002B2CF9AE}" pid="37" name="FSC#BAFUBDO@15.1700:Abs_Vorname">
    <vt:lpwstr/>
  </property>
  <property fmtid="{D5CDD505-2E9C-101B-9397-08002B2CF9AE}" pid="38" name="FSC#BAFUBDO@15.1700:Absender_Fusszeilen">
    <vt:lpwstr/>
  </property>
  <property fmtid="{D5CDD505-2E9C-101B-9397-08002B2CF9AE}" pid="39" name="FSC#BAFUBDO@15.1700:Absender_Kopfzeile">
    <vt:lpwstr>CH-3003 Bern, </vt:lpwstr>
  </property>
  <property fmtid="{D5CDD505-2E9C-101B-9397-08002B2CF9AE}" pid="40" name="FSC#BAFUBDO@15.1700:Absender_Kopfzeile_OE">
    <vt:lpwstr>BAFU</vt:lpwstr>
  </property>
  <property fmtid="{D5CDD505-2E9C-101B-9397-08002B2CF9AE}" pid="41" name="FSC#BAFUBDO@15.1700:Abteilung">
    <vt:lpwstr>Abteilung Internationales</vt:lpwstr>
  </property>
  <property fmtid="{D5CDD505-2E9C-101B-9397-08002B2CF9AE}" pid="42" name="FSC#BAFUBDO@15.1700:Abteilung_neu">
    <vt:lpwstr/>
  </property>
  <property fmtid="{D5CDD505-2E9C-101B-9397-08002B2CF9AE}" pid="43" name="FSC#BAFUBDO@15.1700:Aktenzeichen">
    <vt:lpwstr>061.6-07.2-00004/Q201-0315</vt:lpwstr>
  </property>
  <property fmtid="{D5CDD505-2E9C-101B-9397-08002B2CF9AE}" pid="44" name="FSC#BAFUBDO@15.1700:Anlagetyp">
    <vt:lpwstr/>
  </property>
  <property fmtid="{D5CDD505-2E9C-101B-9397-08002B2CF9AE}" pid="45" name="FSC#BAFUBDO@15.1700:Anrechenbare_Kosten">
    <vt:lpwstr/>
  </property>
  <property fmtid="{D5CDD505-2E9C-101B-9397-08002B2CF9AE}" pid="46" name="FSC#BAFUBDO@15.1700:Anruf_Empfaenger">
    <vt:lpwstr/>
  </property>
  <property fmtid="{D5CDD505-2E9C-101B-9397-08002B2CF9AE}" pid="47" name="FSC#BAFUBDO@15.1700:Antwort_bis">
    <vt:lpwstr/>
  </property>
  <property fmtid="{D5CDD505-2E9C-101B-9397-08002B2CF9AE}" pid="48" name="FSC#BAFUBDO@15.1700:Anzahl_Taetigkeiten">
    <vt:lpwstr/>
  </property>
  <property fmtid="{D5CDD505-2E9C-101B-9397-08002B2CF9AE}" pid="49" name="FSC#BAFUBDO@15.1700:Auftrag_Nr">
    <vt:lpwstr>061.6-07.2-00004</vt:lpwstr>
  </property>
  <property fmtid="{D5CDD505-2E9C-101B-9397-08002B2CF9AE}" pid="50" name="FSC#BAFUBDO@15.1700:Auftraggeber_Email">
    <vt:lpwstr/>
  </property>
  <property fmtid="{D5CDD505-2E9C-101B-9397-08002B2CF9AE}" pid="51" name="FSC#BAFUBDO@15.1700:Auftraggeber_Name">
    <vt:lpwstr/>
  </property>
  <property fmtid="{D5CDD505-2E9C-101B-9397-08002B2CF9AE}" pid="52" name="FSC#BAFUBDO@15.1700:Auftraggeber_Tel">
    <vt:lpwstr/>
  </property>
  <property fmtid="{D5CDD505-2E9C-101B-9397-08002B2CF9AE}" pid="53" name="FSC#BAFUBDO@15.1700:Auftraggeber_Vorname">
    <vt:lpwstr/>
  </property>
  <property fmtid="{D5CDD505-2E9C-101B-9397-08002B2CF9AE}" pid="54" name="FSC#BAFUBDO@15.1700:AufwandBetrag">
    <vt:lpwstr/>
  </property>
  <property fmtid="{D5CDD505-2E9C-101B-9397-08002B2CF9AE}" pid="55" name="FSC#BAFUBDO@15.1700:AufwandStunden">
    <vt:lpwstr/>
  </property>
  <property fmtid="{D5CDD505-2E9C-101B-9397-08002B2CF9AE}" pid="56" name="FSC#BAFUBDO@15.1700:Ausgangssprache">
    <vt:lpwstr/>
  </property>
  <property fmtid="{D5CDD505-2E9C-101B-9397-08002B2CF9AE}" pid="57" name="FSC#BAFUBDO@15.1700:Auskunft1">
    <vt:lpwstr/>
  </property>
  <property fmtid="{D5CDD505-2E9C-101B-9397-08002B2CF9AE}" pid="58" name="FSC#BAFUBDO@15.1700:Auskunft2">
    <vt:lpwstr/>
  </property>
  <property fmtid="{D5CDD505-2E9C-101B-9397-08002B2CF9AE}" pid="59" name="FSC#BAFUBDO@15.1700:Auskunft3">
    <vt:lpwstr/>
  </property>
  <property fmtid="{D5CDD505-2E9C-101B-9397-08002B2CF9AE}" pid="60" name="FSC#BAFUBDO@15.1700:Auskunft4">
    <vt:lpwstr/>
  </property>
  <property fmtid="{D5CDD505-2E9C-101B-9397-08002B2CF9AE}" pid="61" name="FSC#BAFUBDO@15.1700:Auskunftgeber">
    <vt:lpwstr/>
  </property>
  <property fmtid="{D5CDD505-2E9C-101B-9397-08002B2CF9AE}" pid="62" name="FSC#BAFUBDO@15.1700:Berater">
    <vt:lpwstr/>
  </property>
  <property fmtid="{D5CDD505-2E9C-101B-9397-08002B2CF9AE}" pid="63" name="FSC#BAFUBDO@15.1700:Bericht_Autor">
    <vt:lpwstr/>
  </property>
  <property fmtid="{D5CDD505-2E9C-101B-9397-08002B2CF9AE}" pid="64" name="FSC#BAFUBDO@15.1700:Bescheinigungsanspruch_Total_2013">
    <vt:lpwstr/>
  </property>
  <property fmtid="{D5CDD505-2E9C-101B-9397-08002B2CF9AE}" pid="65" name="FSC#BAFUBDO@15.1700:Beschlussnummer">
    <vt:lpwstr/>
  </property>
  <property fmtid="{D5CDD505-2E9C-101B-9397-08002B2CF9AE}" pid="66" name="FSC#BAFUBDO@15.1700:Beschreibungdatum">
    <vt:lpwstr/>
  </property>
  <property fmtid="{D5CDD505-2E9C-101B-9397-08002B2CF9AE}" pid="67" name="FSC#BAFUBDO@15.1700:Beschreibungname">
    <vt:lpwstr/>
  </property>
  <property fmtid="{D5CDD505-2E9C-101B-9397-08002B2CF9AE}" pid="68" name="FSC#BAFUBDO@15.1700:Briefdatum">
    <vt:lpwstr/>
  </property>
  <property fmtid="{D5CDD505-2E9C-101B-9397-08002B2CF9AE}" pid="69" name="FSC#BAFUBDO@15.1700:Bundesbeitrag">
    <vt:lpwstr/>
  </property>
  <property fmtid="{D5CDD505-2E9C-101B-9397-08002B2CF9AE}" pid="70" name="FSC#BAFUBDO@15.1700:Bundesbeitrag_Prozent">
    <vt:lpwstr/>
  </property>
  <property fmtid="{D5CDD505-2E9C-101B-9397-08002B2CF9AE}" pid="71" name="FSC#BAFUBDO@15.1700:Dat_Eingabedatum">
    <vt:lpwstr/>
  </property>
  <property fmtid="{D5CDD505-2E9C-101B-9397-08002B2CF9AE}" pid="72" name="FSC#BAFUBDO@15.1700:Dat_Interne_Mitberichte">
    <vt:lpwstr/>
  </property>
  <property fmtid="{D5CDD505-2E9C-101B-9397-08002B2CF9AE}" pid="73" name="FSC#BAFUBDO@15.1700:Dat_Prov_Baubewilligung">
    <vt:lpwstr/>
  </property>
  <property fmtid="{D5CDD505-2E9C-101B-9397-08002B2CF9AE}" pid="74" name="FSC#BAFUBDO@15.1700:Datum_des_Monitoringberichts_2013">
    <vt:lpwstr/>
  </property>
  <property fmtid="{D5CDD505-2E9C-101B-9397-08002B2CF9AE}" pid="75" name="FSC#BAFUBDO@15.1700:Datum_Gesuch">
    <vt:lpwstr/>
  </property>
  <property fmtid="{D5CDD505-2E9C-101B-9397-08002B2CF9AE}" pid="76" name="FSC#BAFUBDO@15.1700:Datum_Verfügung_aktuell">
    <vt:lpwstr/>
  </property>
  <property fmtid="{D5CDD505-2E9C-101B-9397-08002B2CF9AE}" pid="77" name="FSC#BAFUBDO@15.1700:DatumErstellung">
    <vt:lpwstr>15.05.2017</vt:lpwstr>
  </property>
  <property fmtid="{D5CDD505-2E9C-101B-9397-08002B2CF9AE}" pid="78" name="FSC#BAFUBDO@15.1700:Diff_TaetigkeitenStandorte">
    <vt:lpwstr/>
  </property>
  <property fmtid="{D5CDD505-2E9C-101B-9397-08002B2CF9AE}" pid="79" name="FSC#BAFUBDO@15.1700:Diff_TaetigkeitenStandorte_Nr">
    <vt:lpwstr/>
  </property>
  <property fmtid="{D5CDD505-2E9C-101B-9397-08002B2CF9AE}" pid="80" name="FSC#BAFUBDO@15.1700:DocGegenstand">
    <vt:lpwstr>Präsentation BAFU Lettland 5</vt:lpwstr>
  </property>
  <property fmtid="{D5CDD505-2E9C-101B-9397-08002B2CF9AE}" pid="81" name="FSC#BAFUBDO@15.1700:Eingang">
    <vt:lpwstr/>
  </property>
  <property fmtid="{D5CDD505-2E9C-101B-9397-08002B2CF9AE}" pid="82" name="FSC#BAFUBDO@15.1700:Eingang_per">
    <vt:lpwstr/>
  </property>
  <property fmtid="{D5CDD505-2E9C-101B-9397-08002B2CF9AE}" pid="83" name="FSC#BAFUBDO@15.1700:Eingangsdatum">
    <vt:lpwstr/>
  </property>
  <property fmtid="{D5CDD505-2E9C-101B-9397-08002B2CF9AE}" pid="84" name="FSC#BAFUBDO@15.1700:Emmissionsreduktion">
    <vt:lpwstr/>
  </property>
  <property fmtid="{D5CDD505-2E9C-101B-9397-08002B2CF9AE}" pid="85" name="FSC#BAFUBDO@15.1700:Emmissionsziel_2013">
    <vt:lpwstr/>
  </property>
  <property fmtid="{D5CDD505-2E9C-101B-9397-08002B2CF9AE}" pid="86" name="FSC#BAFUBDO@15.1700:Emmissionsziel_2014">
    <vt:lpwstr/>
  </property>
  <property fmtid="{D5CDD505-2E9C-101B-9397-08002B2CF9AE}" pid="87" name="FSC#BAFUBDO@15.1700:Emmissionsziel_2015">
    <vt:lpwstr/>
  </property>
  <property fmtid="{D5CDD505-2E9C-101B-9397-08002B2CF9AE}" pid="88" name="FSC#BAFUBDO@15.1700:Emmissionsziel_2016">
    <vt:lpwstr/>
  </property>
  <property fmtid="{D5CDD505-2E9C-101B-9397-08002B2CF9AE}" pid="89" name="FSC#BAFUBDO@15.1700:Emmissionsziel_2017">
    <vt:lpwstr/>
  </property>
  <property fmtid="{D5CDD505-2E9C-101B-9397-08002B2CF9AE}" pid="90" name="FSC#BAFUBDO@15.1700:Emmissionsziel_2018">
    <vt:lpwstr/>
  </property>
  <property fmtid="{D5CDD505-2E9C-101B-9397-08002B2CF9AE}" pid="91" name="FSC#BAFUBDO@15.1700:Emmissionsziel_2019">
    <vt:lpwstr/>
  </property>
  <property fmtid="{D5CDD505-2E9C-101B-9397-08002B2CF9AE}" pid="92" name="FSC#BAFUBDO@15.1700:Emmissionsziel_2020">
    <vt:lpwstr/>
  </property>
  <property fmtid="{D5CDD505-2E9C-101B-9397-08002B2CF9AE}" pid="93" name="FSC#BAFUBDO@15.1700:Emmissionsziel_Gesamt">
    <vt:lpwstr/>
  </property>
  <property fmtid="{D5CDD505-2E9C-101B-9397-08002B2CF9AE}" pid="94" name="FSC#BAFUBDO@15.1700:Empfaenger_Adresszeile">
    <vt:lpwstr/>
  </property>
  <property fmtid="{D5CDD505-2E9C-101B-9397-08002B2CF9AE}" pid="95" name="FSC#BAFUBDO@15.1700:ePMNummer">
    <vt:lpwstr/>
  </property>
  <property fmtid="{D5CDD505-2E9C-101B-9397-08002B2CF9AE}" pid="96" name="FSC#BAFUBDO@15.1700:Etappennummer">
    <vt:lpwstr/>
  </property>
  <property fmtid="{D5CDD505-2E9C-101B-9397-08002B2CF9AE}" pid="97" name="FSC#BAFUBDO@15.1700:EU_01_Verpflichter_Name_Adresse">
    <vt:lpwstr/>
  </property>
  <property fmtid="{D5CDD505-2E9C-101B-9397-08002B2CF9AE}" pid="98" name="FSC#BAFUBDO@15.1700:EU_02_Verpflichter_Name_Adresse">
    <vt:lpwstr/>
  </property>
  <property fmtid="{D5CDD505-2E9C-101B-9397-08002B2CF9AE}" pid="99" name="FSC#BAFUBDO@15.1700:EU_03_Verpflichter_Name_Adresse">
    <vt:lpwstr/>
  </property>
  <property fmtid="{D5CDD505-2E9C-101B-9397-08002B2CF9AE}" pid="100" name="FSC#BAFUBDO@15.1700:EU_04_Verpflichter_Name_Adresse">
    <vt:lpwstr/>
  </property>
  <property fmtid="{D5CDD505-2E9C-101B-9397-08002B2CF9AE}" pid="101" name="FSC#BAFUBDO@15.1700:EU_05_Verpflichter_Name_Adresse">
    <vt:lpwstr/>
  </property>
  <property fmtid="{D5CDD505-2E9C-101B-9397-08002B2CF9AE}" pid="102" name="FSC#BAFUBDO@15.1700:EU_06_Verpflichter_Name_Adresse">
    <vt:lpwstr/>
  </property>
  <property fmtid="{D5CDD505-2E9C-101B-9397-08002B2CF9AE}" pid="103" name="FSC#BAFUBDO@15.1700:Experte_Email">
    <vt:lpwstr/>
  </property>
  <property fmtid="{D5CDD505-2E9C-101B-9397-08002B2CF9AE}" pid="104" name="FSC#BAFUBDO@15.1700:Experte_Name">
    <vt:lpwstr/>
  </property>
  <property fmtid="{D5CDD505-2E9C-101B-9397-08002B2CF9AE}" pid="105" name="FSC#BAFUBDO@15.1700:Experte_Tel">
    <vt:lpwstr/>
  </property>
  <property fmtid="{D5CDD505-2E9C-101B-9397-08002B2CF9AE}" pid="106" name="FSC#BAFUBDO@15.1700:Experte_Vorname">
    <vt:lpwstr/>
  </property>
  <property fmtid="{D5CDD505-2E9C-101B-9397-08002B2CF9AE}" pid="107" name="FSC#BAFUBDO@15.1700:Filereference">
    <vt:lpwstr>061.6-07.2-00004</vt:lpwstr>
  </property>
  <property fmtid="{D5CDD505-2E9C-101B-9397-08002B2CF9AE}" pid="108" name="FSC#BAFUBDO@15.1700:Gas">
    <vt:lpwstr/>
  </property>
  <property fmtid="{D5CDD505-2E9C-101B-9397-08002B2CF9AE}" pid="109" name="FSC#BAFUBDO@15.1700:Gegenstand">
    <vt:lpwstr/>
  </property>
  <property fmtid="{D5CDD505-2E9C-101B-9397-08002B2CF9AE}" pid="110" name="FSC#BAFUBDO@15.1700:Gemeinden">
    <vt:lpwstr/>
  </property>
  <property fmtid="{D5CDD505-2E9C-101B-9397-08002B2CF9AE}" pid="111" name="FSC#BAFUBDO@15.1700:Gesamtkostenvoranschlag">
    <vt:lpwstr/>
  </property>
  <property fmtid="{D5CDD505-2E9C-101B-9397-08002B2CF9AE}" pid="112" name="FSC#BAFUBDO@15.1700:GesamtV_Name">
    <vt:lpwstr/>
  </property>
  <property fmtid="{D5CDD505-2E9C-101B-9397-08002B2CF9AE}" pid="113" name="FSC#BAFUBDO@15.1700:Geschaeft">
    <vt:lpwstr/>
  </property>
  <property fmtid="{D5CDD505-2E9C-101B-9397-08002B2CF9AE}" pid="114" name="FSC#BAFUBDO@15.1700:Gesuch_um_Bescheinigung_2013">
    <vt:lpwstr/>
  </property>
  <property fmtid="{D5CDD505-2E9C-101B-9397-08002B2CF9AE}" pid="115" name="FSC#BAFUBDO@15.1700:Gesuchsteller">
    <vt:lpwstr/>
  </property>
  <property fmtid="{D5CDD505-2E9C-101B-9397-08002B2CF9AE}" pid="116" name="FSC#BAFUBDO@15.1700:Gesuchsteller_Addresszeilen">
    <vt:lpwstr/>
  </property>
  <property fmtid="{D5CDD505-2E9C-101B-9397-08002B2CF9AE}" pid="117" name="FSC#BAFUBDO@15.1700:Gesuchsteller_Name">
    <vt:lpwstr/>
  </property>
  <property fmtid="{D5CDD505-2E9C-101B-9397-08002B2CF9AE}" pid="118" name="FSC#BAFUBDO@15.1700:Gruss">
    <vt:lpwstr>Freundliche Grüsse</vt:lpwstr>
  </property>
  <property fmtid="{D5CDD505-2E9C-101B-9397-08002B2CF9AE}" pid="119" name="FSC#BAFUBDO@15.1700:Gutschriften_aus_1VP">
    <vt:lpwstr/>
  </property>
  <property fmtid="{D5CDD505-2E9C-101B-9397-08002B2CF9AE}" pid="120" name="FSC#BAFUBDO@15.1700:Ihr_Zeichen">
    <vt:lpwstr/>
  </property>
  <property fmtid="{D5CDD505-2E9C-101B-9397-08002B2CF9AE}" pid="121" name="FSC#BAFUBDO@15.1700:Journalist">
    <vt:lpwstr/>
  </property>
  <property fmtid="{D5CDD505-2E9C-101B-9397-08002B2CF9AE}" pid="122" name="FSC#BAFUBDO@15.1700:Journalist_Email">
    <vt:lpwstr/>
  </property>
  <property fmtid="{D5CDD505-2E9C-101B-9397-08002B2CF9AE}" pid="123" name="FSC#BAFUBDO@15.1700:Journalist_Tel">
    <vt:lpwstr/>
  </property>
  <property fmtid="{D5CDD505-2E9C-101B-9397-08002B2CF9AE}" pid="124" name="FSC#BAFUBDO@15.1700:Kant_Stellungn_Dat">
    <vt:lpwstr/>
  </property>
  <property fmtid="{D5CDD505-2E9C-101B-9397-08002B2CF9AE}" pid="125" name="FSC#BAFUBDO@15.1700:Kant_Stellungnahme">
    <vt:lpwstr/>
  </property>
  <property fmtid="{D5CDD505-2E9C-101B-9397-08002B2CF9AE}" pid="126" name="FSC#BAFUBDO@15.1700:Kanton">
    <vt:lpwstr/>
  </property>
  <property fmtid="{D5CDD505-2E9C-101B-9397-08002B2CF9AE}" pid="127" name="FSC#BAFUBDO@15.1700:Klassifizierung">
    <vt:lpwstr/>
  </property>
  <property fmtid="{D5CDD505-2E9C-101B-9397-08002B2CF9AE}" pid="128" name="FSC#BAFUBDO@15.1700:Kompensationspflicht">
    <vt:lpwstr/>
  </property>
  <property fmtid="{D5CDD505-2E9C-101B-9397-08002B2CF9AE}" pid="129" name="FSC#BAFUBDO@15.1700:Kompensationssatz">
    <vt:lpwstr/>
  </property>
  <property fmtid="{D5CDD505-2E9C-101B-9397-08002B2CF9AE}" pid="130" name="FSC#BAFUBDO@15.1700:Kontaktperson_Name">
    <vt:lpwstr/>
  </property>
  <property fmtid="{D5CDD505-2E9C-101B-9397-08002B2CF9AE}" pid="131" name="FSC#BAFUBDO@15.1700:Kontaktperson_Vorname">
    <vt:lpwstr/>
  </property>
  <property fmtid="{D5CDD505-2E9C-101B-9397-08002B2CF9AE}" pid="132" name="FSC#BAFUBDO@15.1700:Kontext1">
    <vt:lpwstr/>
  </property>
  <property fmtid="{D5CDD505-2E9C-101B-9397-08002B2CF9AE}" pid="133" name="FSC#BAFUBDO@15.1700:Kontext2">
    <vt:lpwstr/>
  </property>
  <property fmtid="{D5CDD505-2E9C-101B-9397-08002B2CF9AE}" pid="134" name="FSC#BAFUBDO@15.1700:KopPflichtiger_Adresszeile">
    <vt:lpwstr/>
  </property>
  <property fmtid="{D5CDD505-2E9C-101B-9397-08002B2CF9AE}" pid="135" name="FSC#BAFUBDO@15.1700:KopPflichtiger_Name">
    <vt:lpwstr/>
  </property>
  <property fmtid="{D5CDD505-2E9C-101B-9397-08002B2CF9AE}" pid="136" name="FSC#BAFUBDO@15.1700:KopPflichtYYYY">
    <vt:lpwstr/>
  </property>
  <property fmtid="{D5CDD505-2E9C-101B-9397-08002B2CF9AE}" pid="137" name="FSC#BAFUBDO@15.1700:Kosten_Total">
    <vt:lpwstr/>
  </property>
  <property fmtid="{D5CDD505-2E9C-101B-9397-08002B2CF9AE}" pid="138" name="FSC#BAFUBDO@15.1700:Kostenvoranschlag">
    <vt:lpwstr/>
  </property>
  <property fmtid="{D5CDD505-2E9C-101B-9397-08002B2CF9AE}" pid="139" name="FSC#BAFUBDO@15.1700:Kreditrubrik">
    <vt:lpwstr/>
  </property>
  <property fmtid="{D5CDD505-2E9C-101B-9397-08002B2CF9AE}" pid="140" name="FSC#BAFUBDO@15.1700:Beschaffungsstelle">
    <vt:lpwstr/>
  </property>
  <property fmtid="{D5CDD505-2E9C-101B-9397-08002B2CF9AE}" pid="141" name="FSC#BAFUBDO@15.1700:Massnahmenwirkung_Total">
    <vt:lpwstr/>
  </property>
  <property fmtid="{D5CDD505-2E9C-101B-9397-08002B2CF9AE}" pid="142" name="FSC#BAFUBDO@15.1700:MedienDatum">
    <vt:lpwstr/>
  </property>
  <property fmtid="{D5CDD505-2E9C-101B-9397-08002B2CF9AE}" pid="143" name="FSC#BAFUBDO@15.1700:Medium">
    <vt:lpwstr/>
  </property>
  <property fmtid="{D5CDD505-2E9C-101B-9397-08002B2CF9AE}" pid="144" name="FSC#BAFUBDO@15.1700:MengeEmissionen">
    <vt:lpwstr/>
  </property>
  <property fmtid="{D5CDD505-2E9C-101B-9397-08002B2CF9AE}" pid="145" name="FSC#BAFUBDO@15.1700:MonBerEingangsdatum">
    <vt:lpwstr/>
  </property>
  <property fmtid="{D5CDD505-2E9C-101B-9397-08002B2CF9AE}" pid="146" name="FSC#BAFUBDO@15.1700:MonPeriodBis">
    <vt:lpwstr/>
  </property>
  <property fmtid="{D5CDD505-2E9C-101B-9397-08002B2CF9AE}" pid="147" name="FSC#BAFUBDO@15.1700:MonPeriodVon">
    <vt:lpwstr/>
  </property>
  <property fmtid="{D5CDD505-2E9C-101B-9397-08002B2CF9AE}" pid="148" name="FSC#BAFUBDO@15.1700:MonPeriodYYYY">
    <vt:lpwstr/>
  </property>
  <property fmtid="{D5CDD505-2E9C-101B-9397-08002B2CF9AE}" pid="149" name="FSC#BAFUBDO@15.1700:part">
    <vt:lpwstr/>
  </property>
  <property fmtid="{D5CDD505-2E9C-101B-9397-08002B2CF9AE}" pid="150" name="FSC#BAFUBDO@15.1700:Phase">
    <vt:lpwstr/>
  </property>
  <property fmtid="{D5CDD505-2E9C-101B-9397-08002B2CF9AE}" pid="151" name="FSC#BAFUBDO@15.1700:Prioritaet">
    <vt:lpwstr/>
  </property>
  <property fmtid="{D5CDD505-2E9C-101B-9397-08002B2CF9AE}" pid="152" name="FSC#BAFUBDO@15.1700:Projektbezeichnung">
    <vt:lpwstr/>
  </property>
  <property fmtid="{D5CDD505-2E9C-101B-9397-08002B2CF9AE}" pid="153" name="FSC#BAFUBDO@15.1700:projektname">
    <vt:lpwstr/>
  </property>
  <property fmtid="{D5CDD505-2E9C-101B-9397-08002B2CF9AE}" pid="154" name="FSC#BAFUBDO@15.1700:projektnummer">
    <vt:lpwstr/>
  </property>
  <property fmtid="{D5CDD505-2E9C-101B-9397-08002B2CF9AE}" pid="155" name="FSC#BAFUBDO@15.1700:Projekttyp">
    <vt:lpwstr/>
  </property>
  <property fmtid="{D5CDD505-2E9C-101B-9397-08002B2CF9AE}" pid="156" name="FSC#BAFUBDO@15.1700:Pruefstelle_Name">
    <vt:lpwstr/>
  </property>
  <property fmtid="{D5CDD505-2E9C-101B-9397-08002B2CF9AE}" pid="157" name="FSC#BAFUBDO@15.1700:PS_01_Verpflichter_Name_Adresse">
    <vt:lpwstr/>
  </property>
  <property fmtid="{D5CDD505-2E9C-101B-9397-08002B2CF9AE}" pid="158" name="FSC#BAFUBDO@15.1700:PS_02_Verpflichter_Name_Adresse">
    <vt:lpwstr/>
  </property>
  <property fmtid="{D5CDD505-2E9C-101B-9397-08002B2CF9AE}" pid="159" name="FSC#BAFUBDO@15.1700:PS_03_Verpflichter_Name_Adresse">
    <vt:lpwstr/>
  </property>
  <property fmtid="{D5CDD505-2E9C-101B-9397-08002B2CF9AE}" pid="160" name="FSC#BAFUBDO@15.1700:PS_04_Verpflichter_Name_Adresse">
    <vt:lpwstr/>
  </property>
  <property fmtid="{D5CDD505-2E9C-101B-9397-08002B2CF9AE}" pid="161" name="FSC#BAFUBDO@15.1700:PS_05_Verpflichter_Name_Adresse">
    <vt:lpwstr/>
  </property>
  <property fmtid="{D5CDD505-2E9C-101B-9397-08002B2CF9AE}" pid="162" name="FSC#BAFUBDO@15.1700:PS_06_Verpflichter_Name_Adresse">
    <vt:lpwstr/>
  </property>
  <property fmtid="{D5CDD505-2E9C-101B-9397-08002B2CF9AE}" pid="163" name="FSC#BAFUBDO@15.1700:PS_07_Verpflichter_Name_Adresse">
    <vt:lpwstr/>
  </property>
  <property fmtid="{D5CDD505-2E9C-101B-9397-08002B2CF9AE}" pid="164" name="FSC#BAFUBDO@15.1700:PS_08_Verpflichter_Name_Adresse">
    <vt:lpwstr/>
  </property>
  <property fmtid="{D5CDD505-2E9C-101B-9397-08002B2CF9AE}" pid="165" name="FSC#BAFUBDO@15.1700:PS_09_Verpflichter_Name_Adresse">
    <vt:lpwstr/>
  </property>
  <property fmtid="{D5CDD505-2E9C-101B-9397-08002B2CF9AE}" pid="166" name="FSC#BAFUBDO@15.1700:PS_10_Verpflichter_Name_Adresse">
    <vt:lpwstr/>
  </property>
  <property fmtid="{D5CDD505-2E9C-101B-9397-08002B2CF9AE}" pid="167" name="FSC#BAFUBDO@15.1700:PS_11_Verpflichter_Name_Adresse">
    <vt:lpwstr/>
  </property>
  <property fmtid="{D5CDD505-2E9C-101B-9397-08002B2CF9AE}" pid="168" name="FSC#BAFUBDO@15.1700:PS_12_Verpflichter_Name_Adresse">
    <vt:lpwstr/>
  </property>
  <property fmtid="{D5CDD505-2E9C-101B-9397-08002B2CF9AE}" pid="169" name="FSC#BAFUBDO@15.1700:PS_13_Verpflichter_Name_Adresse">
    <vt:lpwstr/>
  </property>
  <property fmtid="{D5CDD505-2E9C-101B-9397-08002B2CF9AE}" pid="170" name="FSC#BAFUBDO@15.1700:PS_14_Verpflichter_Name_Adresse">
    <vt:lpwstr/>
  </property>
  <property fmtid="{D5CDD505-2E9C-101B-9397-08002B2CF9AE}" pid="171" name="FSC#BAFUBDO@15.1700:Ressort">
    <vt:lpwstr/>
  </property>
  <property fmtid="{D5CDD505-2E9C-101B-9397-08002B2CF9AE}" pid="172" name="FSC#BAFUBDO@15.1700:Richttermin">
    <vt:lpwstr/>
  </property>
  <property fmtid="{D5CDD505-2E9C-101B-9397-08002B2CF9AE}" pid="173" name="FSC#BAFUBDO@15.1700:SB_Kurzzeichen">
    <vt:lpwstr/>
  </property>
  <property fmtid="{D5CDD505-2E9C-101B-9397-08002B2CF9AE}" pid="174" name="FSC#BAFUBDO@15.1700:SubAbs_Zeichen">
    <vt:lpwstr/>
  </property>
  <property fmtid="{D5CDD505-2E9C-101B-9397-08002B2CF9AE}" pid="175" name="FSC#BAFUBDO@15.1700:SubGegenstand">
    <vt:lpwstr>seco Altlastenkonferenz Lettland 2017</vt:lpwstr>
  </property>
  <property fmtid="{D5CDD505-2E9C-101B-9397-08002B2CF9AE}" pid="176" name="FSC#BAFUBDO@15.1700:SubGegenstand1">
    <vt:lpwstr/>
  </property>
  <property fmtid="{D5CDD505-2E9C-101B-9397-08002B2CF9AE}" pid="177" name="FSC#BAFUBDO@15.1700:SubGegenstand2">
    <vt:lpwstr/>
  </property>
  <property fmtid="{D5CDD505-2E9C-101B-9397-08002B2CF9AE}" pid="178" name="FSC#BAFUBDO@15.1700:SubGegenstand3">
    <vt:lpwstr/>
  </property>
  <property fmtid="{D5CDD505-2E9C-101B-9397-08002B2CF9AE}" pid="179" name="FSC#BAFUBDO@15.1700:SubGegenstand4">
    <vt:lpwstr/>
  </property>
  <property fmtid="{D5CDD505-2E9C-101B-9397-08002B2CF9AE}" pid="180" name="FSC#BAFUBDO@15.1700:SubGemeinden">
    <vt:lpwstr/>
  </property>
  <property fmtid="{D5CDD505-2E9C-101B-9397-08002B2CF9AE}" pid="181" name="FSC#BAFUBDO@15.1700:SubKantone">
    <vt:lpwstr/>
  </property>
  <property fmtid="{D5CDD505-2E9C-101B-9397-08002B2CF9AE}" pid="182" name="FSC#BAFUBDO@15.1700:SubProjektName">
    <vt:lpwstr/>
  </property>
  <property fmtid="{D5CDD505-2E9C-101B-9397-08002B2CF9AE}" pid="183" name="FSC#BAFUBDO@15.1700:TarifinfoStd2">
    <vt:lpwstr/>
  </property>
  <property fmtid="{D5CDD505-2E9C-101B-9397-08002B2CF9AE}" pid="184" name="FSC#BAFUBDO@15.1700:TarifinfoVol2">
    <vt:lpwstr/>
  </property>
  <property fmtid="{D5CDD505-2E9C-101B-9397-08002B2CF9AE}" pid="185" name="FSC#BAFUBDO@15.1700:Termin">
    <vt:lpwstr/>
  </property>
  <property fmtid="{D5CDD505-2E9C-101B-9397-08002B2CF9AE}" pid="186" name="FSC#BAFUBDO@15.1700:Termin_Abt">
    <vt:lpwstr/>
  </property>
  <property fmtid="{D5CDD505-2E9C-101B-9397-08002B2CF9AE}" pid="187" name="FSC#BAFUBDO@15.1700:Termin_Uebersetzung">
    <vt:lpwstr/>
  </property>
  <property fmtid="{D5CDD505-2E9C-101B-9397-08002B2CF9AE}" pid="188" name="FSC#BAFUBDO@15.1700:Thema">
    <vt:lpwstr/>
  </property>
  <property fmtid="{D5CDD505-2E9C-101B-9397-08002B2CF9AE}" pid="189" name="FSC#BAFUBDO@15.1700:Validierungdatum">
    <vt:lpwstr/>
  </property>
  <property fmtid="{D5CDD505-2E9C-101B-9397-08002B2CF9AE}" pid="190" name="FSC#BAFUBDO@15.1700:Validierungfirma">
    <vt:lpwstr/>
  </property>
  <property fmtid="{D5CDD505-2E9C-101B-9397-08002B2CF9AE}" pid="191" name="FSC#BAFUBDO@15.1700:Validierungname">
    <vt:lpwstr/>
  </property>
  <property fmtid="{D5CDD505-2E9C-101B-9397-08002B2CF9AE}" pid="192" name="FSC#BAFUBDO@15.1700:Validierungresp">
    <vt:lpwstr/>
  </property>
  <property fmtid="{D5CDD505-2E9C-101B-9397-08002B2CF9AE}" pid="193" name="FSC#BAFUBDO@15.1700:Verfahren">
    <vt:lpwstr/>
  </property>
  <property fmtid="{D5CDD505-2E9C-101B-9397-08002B2CF9AE}" pid="194" name="FSC#BAFUBDO@15.1700:VerfuegDatum">
    <vt:lpwstr/>
  </property>
  <property fmtid="{D5CDD505-2E9C-101B-9397-08002B2CF9AE}" pid="195" name="FSC#BAFUBDO@15.1700:Verfuegungsnummer">
    <vt:lpwstr/>
  </property>
  <property fmtid="{D5CDD505-2E9C-101B-9397-08002B2CF9AE}" pid="196" name="FSC#BAFUBDO@15.1700:Verpflichter_HausNr">
    <vt:lpwstr/>
  </property>
  <property fmtid="{D5CDD505-2E9C-101B-9397-08002B2CF9AE}" pid="197" name="FSC#BAFUBDO@15.1700:Verpflichter_Kurzname">
    <vt:lpwstr/>
  </property>
  <property fmtid="{D5CDD505-2E9C-101B-9397-08002B2CF9AE}" pid="198" name="FSC#BAFUBDO@15.1700:Verpflichter_MailAdresse">
    <vt:lpwstr/>
  </property>
  <property fmtid="{D5CDD505-2E9C-101B-9397-08002B2CF9AE}" pid="199" name="FSC#BAFUBDO@15.1700:Verpflichter_Name">
    <vt:lpwstr/>
  </property>
  <property fmtid="{D5CDD505-2E9C-101B-9397-08002B2CF9AE}" pid="200" name="FSC#BAFUBDO@15.1700:Verpflichter_Ort">
    <vt:lpwstr/>
  </property>
  <property fmtid="{D5CDD505-2E9C-101B-9397-08002B2CF9AE}" pid="201" name="FSC#BAFUBDO@15.1700:Verpflichter_PLZ">
    <vt:lpwstr/>
  </property>
  <property fmtid="{D5CDD505-2E9C-101B-9397-08002B2CF9AE}" pid="202" name="FSC#BAFUBDO@15.1700:Verpflichter_Strasse">
    <vt:lpwstr/>
  </property>
  <property fmtid="{D5CDD505-2E9C-101B-9397-08002B2CF9AE}" pid="203" name="FSC#BAFUBDO@15.1700:Versandart">
    <vt:lpwstr/>
  </property>
  <property fmtid="{D5CDD505-2E9C-101B-9397-08002B2CF9AE}" pid="204" name="FSC#BAFUBDO@15.1700:VertragAbteilung">
    <vt:lpwstr/>
  </property>
  <property fmtid="{D5CDD505-2E9C-101B-9397-08002B2CF9AE}" pid="205" name="FSC#BAFUBDO@15.1700:VertragsdauerBis">
    <vt:lpwstr/>
  </property>
  <property fmtid="{D5CDD505-2E9C-101B-9397-08002B2CF9AE}" pid="206" name="FSC#BAFUBDO@15.1700:VertragsdauerVon">
    <vt:lpwstr/>
  </property>
  <property fmtid="{D5CDD505-2E9C-101B-9397-08002B2CF9AE}" pid="207" name="FSC#BAFUBDO@15.1700:VertragTitel">
    <vt:lpwstr/>
  </property>
  <property fmtid="{D5CDD505-2E9C-101B-9397-08002B2CF9AE}" pid="208" name="FSC#BAFUBDO@15.1700:vertreten">
    <vt:lpwstr/>
  </property>
  <property fmtid="{D5CDD505-2E9C-101B-9397-08002B2CF9AE}" pid="209" name="FSC#BAFUBDO@15.1700:Volumen_Ausgangstext">
    <vt:lpwstr/>
  </property>
  <property fmtid="{D5CDD505-2E9C-101B-9397-08002B2CF9AE}" pid="210" name="FSC#BAFUBDO@15.1700:Zeit">
    <vt:lpwstr/>
  </property>
  <property fmtid="{D5CDD505-2E9C-101B-9397-08002B2CF9AE}" pid="211" name="FSC#BAFUBDO@15.1700:Zielsprache">
    <vt:lpwstr/>
  </property>
  <property fmtid="{D5CDD505-2E9C-101B-9397-08002B2CF9AE}" pid="212" name="FSC#BAFUBDO@15.1700:Zirkulation">
    <vt:lpwstr/>
  </property>
  <property fmtid="{D5CDD505-2E9C-101B-9397-08002B2CF9AE}" pid="213" name="FSC#BAFUBDO@15.1700:Zirkulation_Dat">
    <vt:lpwstr/>
  </property>
  <property fmtid="{D5CDD505-2E9C-101B-9397-08002B2CF9AE}" pid="214" name="FSC#BAFUBDO@15.1700:Zust_Behoerde">
    <vt:lpwstr/>
  </property>
  <property fmtid="{D5CDD505-2E9C-101B-9397-08002B2CF9AE}" pid="215" name="FSC#UVEKCFG@15.1700:Function">
    <vt:lpwstr/>
  </property>
  <property fmtid="{D5CDD505-2E9C-101B-9397-08002B2CF9AE}" pid="216" name="FSC#UVEKCFG@15.1700:FileRespOrg">
    <vt:lpwstr>Internationales (INT)</vt:lpwstr>
  </property>
  <property fmtid="{D5CDD505-2E9C-101B-9397-08002B2CF9AE}" pid="217" name="FSC#UVEKCFG@15.1700:DefaultGroupFileResponsible">
    <vt:lpwstr/>
  </property>
  <property fmtid="{D5CDD505-2E9C-101B-9397-08002B2CF9AE}" pid="218" name="FSC#UVEKCFG@15.1700:FileRespFunction">
    <vt:lpwstr/>
  </property>
  <property fmtid="{D5CDD505-2E9C-101B-9397-08002B2CF9AE}" pid="219" name="FSC#UVEKCFG@15.1700:AssignedClassification">
    <vt:lpwstr/>
  </property>
  <property fmtid="{D5CDD505-2E9C-101B-9397-08002B2CF9AE}" pid="220" name="FSC#UVEKCFG@15.1700:AssignedClassificationCode">
    <vt:lpwstr>COO.1.1001.1.137854</vt:lpwstr>
  </property>
  <property fmtid="{D5CDD505-2E9C-101B-9397-08002B2CF9AE}" pid="221" name="FSC#UVEKCFG@15.1700:FileResponsible">
    <vt:lpwstr/>
  </property>
  <property fmtid="{D5CDD505-2E9C-101B-9397-08002B2CF9AE}" pid="222" name="FSC#UVEKCFG@15.1700:FileResponsibleTel">
    <vt:lpwstr/>
  </property>
  <property fmtid="{D5CDD505-2E9C-101B-9397-08002B2CF9AE}" pid="223" name="FSC#UVEKCFG@15.1700:FileResponsibleEmail">
    <vt:lpwstr/>
  </property>
  <property fmtid="{D5CDD505-2E9C-101B-9397-08002B2CF9AE}" pid="224" name="FSC#UVEKCFG@15.1700:FileResponsibleFax">
    <vt:lpwstr/>
  </property>
  <property fmtid="{D5CDD505-2E9C-101B-9397-08002B2CF9AE}" pid="225" name="FSC#UVEKCFG@15.1700:FileResponsibleAddress">
    <vt:lpwstr/>
  </property>
  <property fmtid="{D5CDD505-2E9C-101B-9397-08002B2CF9AE}" pid="226" name="FSC#UVEKCFG@15.1700:FileResponsibleStreet">
    <vt:lpwstr/>
  </property>
  <property fmtid="{D5CDD505-2E9C-101B-9397-08002B2CF9AE}" pid="227" name="FSC#UVEKCFG@15.1700:FileResponsiblezipcode">
    <vt:lpwstr/>
  </property>
  <property fmtid="{D5CDD505-2E9C-101B-9397-08002B2CF9AE}" pid="228" name="FSC#UVEKCFG@15.1700:FileResponsiblecity">
    <vt:lpwstr/>
  </property>
  <property fmtid="{D5CDD505-2E9C-101B-9397-08002B2CF9AE}" pid="229" name="FSC#UVEKCFG@15.1700:FileResponsibleAbbreviation">
    <vt:lpwstr/>
  </property>
  <property fmtid="{D5CDD505-2E9C-101B-9397-08002B2CF9AE}" pid="230" name="FSC#UVEKCFG@15.1700:FileRespOrgHome">
    <vt:lpwstr/>
  </property>
  <property fmtid="{D5CDD505-2E9C-101B-9397-08002B2CF9AE}" pid="231" name="FSC#UVEKCFG@15.1700:CurrUserAbbreviation">
    <vt:lpwstr>TR</vt:lpwstr>
  </property>
  <property fmtid="{D5CDD505-2E9C-101B-9397-08002B2CF9AE}" pid="232" name="FSC#UVEKCFG@15.1700:CategoryReference">
    <vt:lpwstr>061.6-07.2</vt:lpwstr>
  </property>
  <property fmtid="{D5CDD505-2E9C-101B-9397-08002B2CF9AE}" pid="233" name="FSC#UVEKCFG@15.1700:cooAddress">
    <vt:lpwstr>COO.2002.100.2.5386284</vt:lpwstr>
  </property>
  <property fmtid="{D5CDD505-2E9C-101B-9397-08002B2CF9AE}" pid="234" name="FSC#UVEKCFG@15.1700:sleeveFileReference">
    <vt:lpwstr/>
  </property>
  <property fmtid="{D5CDD505-2E9C-101B-9397-08002B2CF9AE}" pid="235" name="FSC#UVEKCFG@15.1700:BureauName">
    <vt:lpwstr>Bundesamt für Umwelt</vt:lpwstr>
  </property>
  <property fmtid="{D5CDD505-2E9C-101B-9397-08002B2CF9AE}" pid="236" name="FSC#UVEKCFG@15.1700:BureauShortName">
    <vt:lpwstr>BAFU</vt:lpwstr>
  </property>
  <property fmtid="{D5CDD505-2E9C-101B-9397-08002B2CF9AE}" pid="237" name="FSC#UVEKCFG@15.1700:BureauWebsite">
    <vt:lpwstr>www.bafu.admin.ch</vt:lpwstr>
  </property>
  <property fmtid="{D5CDD505-2E9C-101B-9397-08002B2CF9AE}" pid="238" name="FSC#UVEKCFG@15.1700:SubFileTitle">
    <vt:lpwstr>Präsentation BAFU Lettland 5</vt:lpwstr>
  </property>
  <property fmtid="{D5CDD505-2E9C-101B-9397-08002B2CF9AE}" pid="239" name="FSC#UVEKCFG@15.1700:ForeignNumber">
    <vt:lpwstr/>
  </property>
  <property fmtid="{D5CDD505-2E9C-101B-9397-08002B2CF9AE}" pid="240" name="FSC#UVEKCFG@15.1700:Amtstitel">
    <vt:lpwstr/>
  </property>
  <property fmtid="{D5CDD505-2E9C-101B-9397-08002B2CF9AE}" pid="241" name="FSC#UVEKCFG@15.1700:ZusendungAm">
    <vt:lpwstr/>
  </property>
  <property fmtid="{D5CDD505-2E9C-101B-9397-08002B2CF9AE}" pid="242" name="FSC#UVEKCFG@15.1700:SignerLeft">
    <vt:lpwstr/>
  </property>
  <property fmtid="{D5CDD505-2E9C-101B-9397-08002B2CF9AE}" pid="243" name="FSC#UVEKCFG@15.1700:SignerRight">
    <vt:lpwstr/>
  </property>
  <property fmtid="{D5CDD505-2E9C-101B-9397-08002B2CF9AE}" pid="244" name="FSC#UVEKCFG@15.1700:SignerLeftJobTitle">
    <vt:lpwstr/>
  </property>
  <property fmtid="{D5CDD505-2E9C-101B-9397-08002B2CF9AE}" pid="245" name="FSC#UVEKCFG@15.1700:SignerRightJobTitle">
    <vt:lpwstr/>
  </property>
  <property fmtid="{D5CDD505-2E9C-101B-9397-08002B2CF9AE}" pid="246" name="FSC#UVEKCFG@15.1700:SignerLeftFunction">
    <vt:lpwstr/>
  </property>
  <property fmtid="{D5CDD505-2E9C-101B-9397-08002B2CF9AE}" pid="247" name="FSC#UVEKCFG@15.1700:SignerRightFunction">
    <vt:lpwstr/>
  </property>
  <property fmtid="{D5CDD505-2E9C-101B-9397-08002B2CF9AE}" pid="248" name="FSC#UVEKCFG@15.1700:SignerLeftUserRoleGroup">
    <vt:lpwstr/>
  </property>
  <property fmtid="{D5CDD505-2E9C-101B-9397-08002B2CF9AE}" pid="249" name="FSC#UVEKCFG@15.1700:SignerRightUserRoleGroup">
    <vt:lpwstr/>
  </property>
  <property fmtid="{D5CDD505-2E9C-101B-9397-08002B2CF9AE}" pid="250" name="FSC#UVEKCFG@15.1700:DocumentNumber">
    <vt:lpwstr>Q201-0315</vt:lpwstr>
  </property>
  <property fmtid="{D5CDD505-2E9C-101B-9397-08002B2CF9AE}" pid="251" name="FSC#UVEKCFG@15.1700:AssignmentNumber">
    <vt:lpwstr/>
  </property>
  <property fmtid="{D5CDD505-2E9C-101B-9397-08002B2CF9AE}" pid="252" name="FSC#UVEKCFG@15.1700:EM_Personal">
    <vt:lpwstr/>
  </property>
  <property fmtid="{D5CDD505-2E9C-101B-9397-08002B2CF9AE}" pid="253" name="FSC#UVEKCFG@15.1700:EM_Geschlecht">
    <vt:lpwstr/>
  </property>
  <property fmtid="{D5CDD505-2E9C-101B-9397-08002B2CF9AE}" pid="254" name="FSC#UVEKCFG@15.1700:EM_GebDatum">
    <vt:lpwstr/>
  </property>
  <property fmtid="{D5CDD505-2E9C-101B-9397-08002B2CF9AE}" pid="255" name="FSC#UVEKCFG@15.1700:EM_Funktion">
    <vt:lpwstr/>
  </property>
  <property fmtid="{D5CDD505-2E9C-101B-9397-08002B2CF9AE}" pid="256" name="FSC#UVEKCFG@15.1700:EM_Beruf">
    <vt:lpwstr/>
  </property>
  <property fmtid="{D5CDD505-2E9C-101B-9397-08002B2CF9AE}" pid="257" name="FSC#UVEKCFG@15.1700:EM_SVNR">
    <vt:lpwstr/>
  </property>
  <property fmtid="{D5CDD505-2E9C-101B-9397-08002B2CF9AE}" pid="258" name="FSC#UVEKCFG@15.1700:EM_Familienstand">
    <vt:lpwstr/>
  </property>
  <property fmtid="{D5CDD505-2E9C-101B-9397-08002B2CF9AE}" pid="259" name="FSC#UVEKCFG@15.1700:EM_Muttersprache">
    <vt:lpwstr/>
  </property>
  <property fmtid="{D5CDD505-2E9C-101B-9397-08002B2CF9AE}" pid="260" name="FSC#UVEKCFG@15.1700:EM_Geboren_in">
    <vt:lpwstr/>
  </property>
  <property fmtid="{D5CDD505-2E9C-101B-9397-08002B2CF9AE}" pid="261" name="FSC#UVEKCFG@15.1700:EM_Briefanrede">
    <vt:lpwstr/>
  </property>
  <property fmtid="{D5CDD505-2E9C-101B-9397-08002B2CF9AE}" pid="262" name="FSC#UVEKCFG@15.1700:EM_Kommunikationssprache">
    <vt:lpwstr/>
  </property>
  <property fmtid="{D5CDD505-2E9C-101B-9397-08002B2CF9AE}" pid="263" name="FSC#UVEKCFG@15.1700:EM_Webseite">
    <vt:lpwstr/>
  </property>
  <property fmtid="{D5CDD505-2E9C-101B-9397-08002B2CF9AE}" pid="264" name="FSC#UVEKCFG@15.1700:EM_TelNr_Business">
    <vt:lpwstr/>
  </property>
  <property fmtid="{D5CDD505-2E9C-101B-9397-08002B2CF9AE}" pid="265" name="FSC#UVEKCFG@15.1700:EM_TelNr_Private">
    <vt:lpwstr/>
  </property>
  <property fmtid="{D5CDD505-2E9C-101B-9397-08002B2CF9AE}" pid="266" name="FSC#UVEKCFG@15.1700:EM_TelNr_Mobile">
    <vt:lpwstr/>
  </property>
  <property fmtid="{D5CDD505-2E9C-101B-9397-08002B2CF9AE}" pid="267" name="FSC#UVEKCFG@15.1700:EM_TelNr_Other">
    <vt:lpwstr/>
  </property>
  <property fmtid="{D5CDD505-2E9C-101B-9397-08002B2CF9AE}" pid="268" name="FSC#UVEKCFG@15.1700:EM_TelNr_Fax">
    <vt:lpwstr/>
  </property>
  <property fmtid="{D5CDD505-2E9C-101B-9397-08002B2CF9AE}" pid="269" name="FSC#UVEKCFG@15.1700:EM_EMail1">
    <vt:lpwstr/>
  </property>
  <property fmtid="{D5CDD505-2E9C-101B-9397-08002B2CF9AE}" pid="270" name="FSC#UVEKCFG@15.1700:EM_EMail2">
    <vt:lpwstr/>
  </property>
  <property fmtid="{D5CDD505-2E9C-101B-9397-08002B2CF9AE}" pid="271" name="FSC#UVEKCFG@15.1700:EM_EMail3">
    <vt:lpwstr/>
  </property>
  <property fmtid="{D5CDD505-2E9C-101B-9397-08002B2CF9AE}" pid="272" name="FSC#UVEKCFG@15.1700:EM_Name">
    <vt:lpwstr/>
  </property>
  <property fmtid="{D5CDD505-2E9C-101B-9397-08002B2CF9AE}" pid="273" name="FSC#UVEKCFG@15.1700:EM_UID">
    <vt:lpwstr/>
  </property>
  <property fmtid="{D5CDD505-2E9C-101B-9397-08002B2CF9AE}" pid="274" name="FSC#UVEKCFG@15.1700:EM_Rechtsform">
    <vt:lpwstr/>
  </property>
  <property fmtid="{D5CDD505-2E9C-101B-9397-08002B2CF9AE}" pid="275" name="FSC#UVEKCFG@15.1700:EM_Klassifizierung">
    <vt:lpwstr/>
  </property>
  <property fmtid="{D5CDD505-2E9C-101B-9397-08002B2CF9AE}" pid="276" name="FSC#UVEKCFG@15.1700:EM_Gruendungsjahr">
    <vt:lpwstr/>
  </property>
  <property fmtid="{D5CDD505-2E9C-101B-9397-08002B2CF9AE}" pid="277" name="FSC#UVEKCFG@15.1700:EM_Versandart">
    <vt:lpwstr>B-Post</vt:lpwstr>
  </property>
  <property fmtid="{D5CDD505-2E9C-101B-9397-08002B2CF9AE}" pid="278" name="FSC#UVEKCFG@15.1700:EM_Versandvermek">
    <vt:lpwstr/>
  </property>
  <property fmtid="{D5CDD505-2E9C-101B-9397-08002B2CF9AE}" pid="279" name="FSC#UVEKCFG@15.1700:EM_Anrede">
    <vt:lpwstr/>
  </property>
  <property fmtid="{D5CDD505-2E9C-101B-9397-08002B2CF9AE}" pid="280" name="FSC#UVEKCFG@15.1700:EM_Titel">
    <vt:lpwstr/>
  </property>
  <property fmtid="{D5CDD505-2E9C-101B-9397-08002B2CF9AE}" pid="281" name="FSC#UVEKCFG@15.1700:EM_Nachgestellter_Titel">
    <vt:lpwstr/>
  </property>
  <property fmtid="{D5CDD505-2E9C-101B-9397-08002B2CF9AE}" pid="282" name="FSC#UVEKCFG@15.1700:EM_Vorname">
    <vt:lpwstr/>
  </property>
  <property fmtid="{D5CDD505-2E9C-101B-9397-08002B2CF9AE}" pid="283" name="FSC#UVEKCFG@15.1700:EM_Nachname">
    <vt:lpwstr/>
  </property>
  <property fmtid="{D5CDD505-2E9C-101B-9397-08002B2CF9AE}" pid="284" name="FSC#UVEKCFG@15.1700:EM_Kurzbezeichnung">
    <vt:lpwstr/>
  </property>
  <property fmtid="{D5CDD505-2E9C-101B-9397-08002B2CF9AE}" pid="285" name="FSC#UVEKCFG@15.1700:EM_Organisations_Zeile_1">
    <vt:lpwstr/>
  </property>
  <property fmtid="{D5CDD505-2E9C-101B-9397-08002B2CF9AE}" pid="286" name="FSC#UVEKCFG@15.1700:EM_Organisations_Zeile_2">
    <vt:lpwstr/>
  </property>
  <property fmtid="{D5CDD505-2E9C-101B-9397-08002B2CF9AE}" pid="287" name="FSC#UVEKCFG@15.1700:EM_Organisations_Zeile_3">
    <vt:lpwstr/>
  </property>
  <property fmtid="{D5CDD505-2E9C-101B-9397-08002B2CF9AE}" pid="288" name="FSC#UVEKCFG@15.1700:EM_Strasse">
    <vt:lpwstr/>
  </property>
  <property fmtid="{D5CDD505-2E9C-101B-9397-08002B2CF9AE}" pid="289" name="FSC#UVEKCFG@15.1700:EM_Hausnummer">
    <vt:lpwstr/>
  </property>
  <property fmtid="{D5CDD505-2E9C-101B-9397-08002B2CF9AE}" pid="290" name="FSC#UVEKCFG@15.1700:EM_Strasse2">
    <vt:lpwstr/>
  </property>
  <property fmtid="{D5CDD505-2E9C-101B-9397-08002B2CF9AE}" pid="291" name="FSC#UVEKCFG@15.1700:EM_Hausnummer_Zusatz">
    <vt:lpwstr/>
  </property>
  <property fmtid="{D5CDD505-2E9C-101B-9397-08002B2CF9AE}" pid="292" name="FSC#UVEKCFG@15.1700:EM_Postfach">
    <vt:lpwstr/>
  </property>
  <property fmtid="{D5CDD505-2E9C-101B-9397-08002B2CF9AE}" pid="293" name="FSC#UVEKCFG@15.1700:EM_PLZ">
    <vt:lpwstr/>
  </property>
  <property fmtid="{D5CDD505-2E9C-101B-9397-08002B2CF9AE}" pid="294" name="FSC#UVEKCFG@15.1700:EM_Ort">
    <vt:lpwstr/>
  </property>
  <property fmtid="{D5CDD505-2E9C-101B-9397-08002B2CF9AE}" pid="295" name="FSC#UVEKCFG@15.1700:EM_Land">
    <vt:lpwstr/>
  </property>
  <property fmtid="{D5CDD505-2E9C-101B-9397-08002B2CF9AE}" pid="296" name="FSC#UVEKCFG@15.1700:EM_E_Mail_Adresse">
    <vt:lpwstr/>
  </property>
  <property fmtid="{D5CDD505-2E9C-101B-9397-08002B2CF9AE}" pid="297" name="FSC#UVEKCFG@15.1700:EM_Funktionsbezeichnung">
    <vt:lpwstr/>
  </property>
  <property fmtid="{D5CDD505-2E9C-101B-9397-08002B2CF9AE}" pid="298" name="FSC#UVEKCFG@15.1700:EM_Serienbrieffeld_1">
    <vt:lpwstr/>
  </property>
  <property fmtid="{D5CDD505-2E9C-101B-9397-08002B2CF9AE}" pid="299" name="FSC#UVEKCFG@15.1700:EM_Serienbrieffeld_2">
    <vt:lpwstr/>
  </property>
  <property fmtid="{D5CDD505-2E9C-101B-9397-08002B2CF9AE}" pid="300" name="FSC#UVEKCFG@15.1700:EM_Serienbrieffeld_3">
    <vt:lpwstr/>
  </property>
  <property fmtid="{D5CDD505-2E9C-101B-9397-08002B2CF9AE}" pid="301" name="FSC#UVEKCFG@15.1700:EM_Serienbrieffeld_4">
    <vt:lpwstr/>
  </property>
  <property fmtid="{D5CDD505-2E9C-101B-9397-08002B2CF9AE}" pid="302" name="FSC#UVEKCFG@15.1700:EM_Serienbrieffeld_5">
    <vt:lpwstr/>
  </property>
  <property fmtid="{D5CDD505-2E9C-101B-9397-08002B2CF9AE}" pid="303" name="FSC#UVEKCFG@15.1700:EM_Address">
    <vt:lpwstr/>
  </property>
  <property fmtid="{D5CDD505-2E9C-101B-9397-08002B2CF9AE}" pid="304" name="FSC#UVEKCFG@15.1700:Abs_Nachname">
    <vt:lpwstr/>
  </property>
  <property fmtid="{D5CDD505-2E9C-101B-9397-08002B2CF9AE}" pid="305" name="FSC#UVEKCFG@15.1700:Abs_Vorname">
    <vt:lpwstr/>
  </property>
  <property fmtid="{D5CDD505-2E9C-101B-9397-08002B2CF9AE}" pid="306" name="FSC#UVEKCFG@15.1700:Abs_Zeichen">
    <vt:lpwstr/>
  </property>
  <property fmtid="{D5CDD505-2E9C-101B-9397-08002B2CF9AE}" pid="307" name="FSC#UVEKCFG@15.1700:Anrede">
    <vt:lpwstr/>
  </property>
  <property fmtid="{D5CDD505-2E9C-101B-9397-08002B2CF9AE}" pid="308" name="FSC#UVEKCFG@15.1700:EM_Versandartspez">
    <vt:lpwstr/>
  </property>
  <property fmtid="{D5CDD505-2E9C-101B-9397-08002B2CF9AE}" pid="309" name="FSC#UVEKCFG@15.1700:Briefdatum">
    <vt:lpwstr>30.05.2017</vt:lpwstr>
  </property>
  <property fmtid="{D5CDD505-2E9C-101B-9397-08002B2CF9AE}" pid="310" name="FSC#UVEKCFG@15.1700:Empf_Zeichen">
    <vt:lpwstr/>
  </property>
  <property fmtid="{D5CDD505-2E9C-101B-9397-08002B2CF9AE}" pid="311" name="FSC#UVEKCFG@15.1700:FilialePLZ">
    <vt:lpwstr/>
  </property>
  <property fmtid="{D5CDD505-2E9C-101B-9397-08002B2CF9AE}" pid="312" name="FSC#UVEKCFG@15.1700:Gegenstand">
    <vt:lpwstr>Präsentation BAFU Lettland 5</vt:lpwstr>
  </property>
  <property fmtid="{D5CDD505-2E9C-101B-9397-08002B2CF9AE}" pid="313" name="FSC#UVEKCFG@15.1700:Nummer">
    <vt:lpwstr>Q201-0315</vt:lpwstr>
  </property>
  <property fmtid="{D5CDD505-2E9C-101B-9397-08002B2CF9AE}" pid="314" name="FSC#UVEKCFG@15.1700:Unterschrift_Nachname">
    <vt:lpwstr/>
  </property>
  <property fmtid="{D5CDD505-2E9C-101B-9397-08002B2CF9AE}" pid="315" name="FSC#UVEKCFG@15.1700:Unterschrift_Vorname">
    <vt:lpwstr/>
  </property>
  <property fmtid="{D5CDD505-2E9C-101B-9397-08002B2CF9AE}" pid="316" name="FSC#UVEKCFG@15.1700:FileResponsibleStreetPostal">
    <vt:lpwstr/>
  </property>
  <property fmtid="{D5CDD505-2E9C-101B-9397-08002B2CF9AE}" pid="317" name="FSC#UVEKCFG@15.1700:FileResponsiblezipcodePostal">
    <vt:lpwstr/>
  </property>
  <property fmtid="{D5CDD505-2E9C-101B-9397-08002B2CF9AE}" pid="318" name="FSC#UVEKCFG@15.1700:FileResponsiblecityPostal">
    <vt:lpwstr/>
  </property>
  <property fmtid="{D5CDD505-2E9C-101B-9397-08002B2CF9AE}" pid="319" name="FSC#UVEKCFG@15.1700:FileResponsibleStreetInvoice">
    <vt:lpwstr/>
  </property>
  <property fmtid="{D5CDD505-2E9C-101B-9397-08002B2CF9AE}" pid="320" name="FSC#UVEKCFG@15.1700:FileResponsiblezipcodeInvoice">
    <vt:lpwstr/>
  </property>
  <property fmtid="{D5CDD505-2E9C-101B-9397-08002B2CF9AE}" pid="321" name="FSC#UVEKCFG@15.1700:FileResponsiblecityInvoice">
    <vt:lpwstr/>
  </property>
  <property fmtid="{D5CDD505-2E9C-101B-9397-08002B2CF9AE}" pid="322" name="FSC#UVEKCFG@15.1700:ResponsibleDefaultRoleOrg">
    <vt:lpwstr/>
  </property>
  <property fmtid="{D5CDD505-2E9C-101B-9397-08002B2CF9AE}" pid="323" name="FSC#COOELAK@1.1001:IncomingNumber">
    <vt:lpwstr/>
  </property>
  <property fmtid="{D5CDD505-2E9C-101B-9397-08002B2CF9AE}" pid="324" name="FSC#COOELAK@1.1001:IncomingSubject">
    <vt:lpwstr/>
  </property>
  <property fmtid="{D5CDD505-2E9C-101B-9397-08002B2CF9AE}" pid="325" name="FSC#COOELAK@1.1001:ProcessResponsible">
    <vt:lpwstr/>
  </property>
  <property fmtid="{D5CDD505-2E9C-101B-9397-08002B2CF9AE}" pid="326" name="FSC#COOELAK@1.1001:ProcessResponsiblePhone">
    <vt:lpwstr/>
  </property>
  <property fmtid="{D5CDD505-2E9C-101B-9397-08002B2CF9AE}" pid="327" name="FSC#COOELAK@1.1001:ProcessResponsibleMail">
    <vt:lpwstr/>
  </property>
  <property fmtid="{D5CDD505-2E9C-101B-9397-08002B2CF9AE}" pid="328" name="FSC#COOELAK@1.1001:ProcessResponsibleFax">
    <vt:lpwstr/>
  </property>
  <property fmtid="{D5CDD505-2E9C-101B-9397-08002B2CF9AE}" pid="329" name="FSC#COOELAK@1.1001:ApproverFirstName">
    <vt:lpwstr/>
  </property>
  <property fmtid="{D5CDD505-2E9C-101B-9397-08002B2CF9AE}" pid="330" name="FSC#COOELAK@1.1001:ApproverSurName">
    <vt:lpwstr/>
  </property>
  <property fmtid="{D5CDD505-2E9C-101B-9397-08002B2CF9AE}" pid="331" name="FSC#COOELAK@1.1001:ApproverTitle">
    <vt:lpwstr/>
  </property>
  <property fmtid="{D5CDD505-2E9C-101B-9397-08002B2CF9AE}" pid="332" name="FSC#COOELAK@1.1001:ExternalDate">
    <vt:lpwstr/>
  </property>
  <property fmtid="{D5CDD505-2E9C-101B-9397-08002B2CF9AE}" pid="333" name="FSC#COOELAK@1.1001:SettlementApprovedAt">
    <vt:lpwstr/>
  </property>
  <property fmtid="{D5CDD505-2E9C-101B-9397-08002B2CF9AE}" pid="334" name="FSC#COOELAK@1.1001:BaseNumber">
    <vt:lpwstr>061.6-07.2</vt:lpwstr>
  </property>
  <property fmtid="{D5CDD505-2E9C-101B-9397-08002B2CF9AE}" pid="335" name="FSC#COOELAK@1.1001:CurrentUserRolePos">
    <vt:lpwstr>Sachbearbeiter/in</vt:lpwstr>
  </property>
  <property fmtid="{D5CDD505-2E9C-101B-9397-08002B2CF9AE}" pid="336" name="FSC#COOELAK@1.1001:CurrentUserEmail">
    <vt:lpwstr>reto.tietz@bafu.admin.ch</vt:lpwstr>
  </property>
  <property fmtid="{D5CDD505-2E9C-101B-9397-08002B2CF9AE}" pid="337" name="FSC#ATSTATECFG@1.1001:Office">
    <vt:lpwstr/>
  </property>
  <property fmtid="{D5CDD505-2E9C-101B-9397-08002B2CF9AE}" pid="338" name="FSC#ATSTATECFG@1.1001:Agent">
    <vt:lpwstr/>
  </property>
  <property fmtid="{D5CDD505-2E9C-101B-9397-08002B2CF9AE}" pid="339" name="FSC#ATSTATECFG@1.1001:AgentPhone">
    <vt:lpwstr/>
  </property>
  <property fmtid="{D5CDD505-2E9C-101B-9397-08002B2CF9AE}" pid="340" name="FSC#ATSTATECFG@1.1001:DepartmentFax">
    <vt:lpwstr/>
  </property>
  <property fmtid="{D5CDD505-2E9C-101B-9397-08002B2CF9AE}" pid="341" name="FSC#ATSTATECFG@1.1001:DepartmentEmail">
    <vt:lpwstr/>
  </property>
  <property fmtid="{D5CDD505-2E9C-101B-9397-08002B2CF9AE}" pid="342" name="FSC#ATSTATECFG@1.1001:SubfileDate">
    <vt:lpwstr/>
  </property>
  <property fmtid="{D5CDD505-2E9C-101B-9397-08002B2CF9AE}" pid="343" name="FSC#ATSTATECFG@1.1001:SubfileSubject">
    <vt:lpwstr>Präsentation BAFU Lettland 5</vt:lpwstr>
  </property>
  <property fmtid="{D5CDD505-2E9C-101B-9397-08002B2CF9AE}" pid="344" name="FSC#ATSTATECFG@1.1001:DepartmentZipCode">
    <vt:lpwstr/>
  </property>
  <property fmtid="{D5CDD505-2E9C-101B-9397-08002B2CF9AE}" pid="345" name="FSC#ATSTATECFG@1.1001:DepartmentCountry">
    <vt:lpwstr/>
  </property>
  <property fmtid="{D5CDD505-2E9C-101B-9397-08002B2CF9AE}" pid="346" name="FSC#ATSTATECFG@1.1001:DepartmentCity">
    <vt:lpwstr/>
  </property>
  <property fmtid="{D5CDD505-2E9C-101B-9397-08002B2CF9AE}" pid="347" name="FSC#ATSTATECFG@1.1001:DepartmentStreet">
    <vt:lpwstr/>
  </property>
  <property fmtid="{D5CDD505-2E9C-101B-9397-08002B2CF9AE}" pid="348" name="FSC#ATSTATECFG@1.1001:DepartmentDVR">
    <vt:lpwstr/>
  </property>
  <property fmtid="{D5CDD505-2E9C-101B-9397-08002B2CF9AE}" pid="349" name="FSC#ATSTATECFG@1.1001:DepartmentUID">
    <vt:lpwstr/>
  </property>
  <property fmtid="{D5CDD505-2E9C-101B-9397-08002B2CF9AE}" pid="350" name="FSC#ATSTATECFG@1.1001:SubfileReference">
    <vt:lpwstr>061.6-07.2-00004</vt:lpwstr>
  </property>
  <property fmtid="{D5CDD505-2E9C-101B-9397-08002B2CF9AE}" pid="351" name="FSC#ATSTATECFG@1.1001:Clause">
    <vt:lpwstr/>
  </property>
  <property fmtid="{D5CDD505-2E9C-101B-9397-08002B2CF9AE}" pid="352" name="FSC#ATSTATECFG@1.1001:ApprovedSignature">
    <vt:lpwstr/>
  </property>
  <property fmtid="{D5CDD505-2E9C-101B-9397-08002B2CF9AE}" pid="353" name="FSC#ATSTATECFG@1.1001:BankAccount">
    <vt:lpwstr/>
  </property>
  <property fmtid="{D5CDD505-2E9C-101B-9397-08002B2CF9AE}" pid="354" name="FSC#ATSTATECFG@1.1001:BankAccountOwner">
    <vt:lpwstr/>
  </property>
  <property fmtid="{D5CDD505-2E9C-101B-9397-08002B2CF9AE}" pid="355" name="FSC#ATSTATECFG@1.1001:BankInstitute">
    <vt:lpwstr/>
  </property>
  <property fmtid="{D5CDD505-2E9C-101B-9397-08002B2CF9AE}" pid="356" name="FSC#ATSTATECFG@1.1001:BankAccountID">
    <vt:lpwstr/>
  </property>
  <property fmtid="{D5CDD505-2E9C-101B-9397-08002B2CF9AE}" pid="357" name="FSC#ATSTATECFG@1.1001:BankAccountIBAN">
    <vt:lpwstr/>
  </property>
  <property fmtid="{D5CDD505-2E9C-101B-9397-08002B2CF9AE}" pid="358" name="FSC#ATSTATECFG@1.1001:BankAccountBIC">
    <vt:lpwstr/>
  </property>
  <property fmtid="{D5CDD505-2E9C-101B-9397-08002B2CF9AE}" pid="359" name="FSC#ATSTATECFG@1.1001:BankName">
    <vt:lpwstr/>
  </property>
  <property fmtid="{D5CDD505-2E9C-101B-9397-08002B2CF9AE}" pid="360" name="FSC#FSCFOLIO@1.1001:docpropproject">
    <vt:lpwstr/>
  </property>
</Properties>
</file>