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78" r:id="rId4"/>
    <p:sldId id="259" r:id="rId5"/>
    <p:sldId id="269" r:id="rId6"/>
    <p:sldId id="262" r:id="rId7"/>
    <p:sldId id="260" r:id="rId8"/>
    <p:sldId id="261" r:id="rId9"/>
    <p:sldId id="270" r:id="rId10"/>
    <p:sldId id="277" r:id="rId11"/>
    <p:sldId id="275" r:id="rId12"/>
    <p:sldId id="267" r:id="rId13"/>
    <p:sldId id="268" r:id="rId14"/>
    <p:sldId id="265" r:id="rId15"/>
    <p:sldId id="27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CC99"/>
    <a:srgbClr val="CCCCFF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04F5B-5EBB-438A-86B8-940AF792A818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E449DEEA-72D5-49AC-B0E7-6FFC7DDA5BB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CH" dirty="0"/>
            <a:t>PCB</a:t>
          </a:r>
          <a:endParaRPr lang="de-DE" dirty="0"/>
        </a:p>
      </dgm:t>
    </dgm:pt>
    <dgm:pt modelId="{5280BB9C-0295-4DAB-8AE2-DC9C3F898B23}" type="parTrans" cxnId="{FB49AB4C-039F-4D72-8B3C-4F6B52FFACA6}">
      <dgm:prSet/>
      <dgm:spPr/>
      <dgm:t>
        <a:bodyPr/>
        <a:lstStyle/>
        <a:p>
          <a:endParaRPr lang="de-DE"/>
        </a:p>
      </dgm:t>
    </dgm:pt>
    <dgm:pt modelId="{35FCA903-4B14-4636-B0E5-224B5AA8A329}" type="sibTrans" cxnId="{FB49AB4C-039F-4D72-8B3C-4F6B52FFACA6}">
      <dgm:prSet/>
      <dgm:spPr/>
      <dgm:t>
        <a:bodyPr/>
        <a:lstStyle/>
        <a:p>
          <a:endParaRPr lang="de-DE"/>
        </a:p>
      </dgm:t>
    </dgm:pt>
    <dgm:pt modelId="{4CEFFDB5-B375-48BF-93A2-ED9065B5317B}">
      <dgm:prSet phldrT="[Text]"/>
      <dgm:spPr/>
      <dgm:t>
        <a:bodyPr/>
        <a:lstStyle/>
        <a:p>
          <a:r>
            <a:rPr lang="de-CH" dirty="0"/>
            <a:t>PAK</a:t>
          </a:r>
          <a:endParaRPr lang="de-DE" dirty="0"/>
        </a:p>
      </dgm:t>
    </dgm:pt>
    <dgm:pt modelId="{50594515-7C65-458E-9B57-785A547AC911}" type="parTrans" cxnId="{8E663218-36A6-4E41-BCB1-0D6E3830D8EF}">
      <dgm:prSet/>
      <dgm:spPr/>
      <dgm:t>
        <a:bodyPr/>
        <a:lstStyle/>
        <a:p>
          <a:endParaRPr lang="de-DE"/>
        </a:p>
      </dgm:t>
    </dgm:pt>
    <dgm:pt modelId="{5277D0B4-4280-469B-B80D-DD32E4A2B612}" type="sibTrans" cxnId="{8E663218-36A6-4E41-BCB1-0D6E3830D8EF}">
      <dgm:prSet/>
      <dgm:spPr/>
      <dgm:t>
        <a:bodyPr/>
        <a:lstStyle/>
        <a:p>
          <a:endParaRPr lang="de-DE"/>
        </a:p>
      </dgm:t>
    </dgm:pt>
    <dgm:pt modelId="{75240DF0-CA74-4619-B877-056C77093242}">
      <dgm:prSet phldrT="[Text]"/>
      <dgm:spPr/>
      <dgm:t>
        <a:bodyPr/>
        <a:lstStyle/>
        <a:p>
          <a:r>
            <a:rPr lang="de-CH" dirty="0"/>
            <a:t>Heavy </a:t>
          </a:r>
          <a:r>
            <a:rPr lang="de-CH" dirty="0" err="1"/>
            <a:t>metals</a:t>
          </a:r>
          <a:endParaRPr lang="de-DE" dirty="0"/>
        </a:p>
      </dgm:t>
    </dgm:pt>
    <dgm:pt modelId="{E564B596-4C7C-42B1-9A8F-3C9EC4CEFDDC}" type="parTrans" cxnId="{2339AF77-F8F2-4AD6-ADE6-AEE9A8901C05}">
      <dgm:prSet/>
      <dgm:spPr/>
      <dgm:t>
        <a:bodyPr/>
        <a:lstStyle/>
        <a:p>
          <a:endParaRPr lang="de-DE"/>
        </a:p>
      </dgm:t>
    </dgm:pt>
    <dgm:pt modelId="{F1F9BB07-505A-49D6-8D85-F6214BE878F4}" type="sibTrans" cxnId="{2339AF77-F8F2-4AD6-ADE6-AEE9A8901C05}">
      <dgm:prSet/>
      <dgm:spPr/>
      <dgm:t>
        <a:bodyPr/>
        <a:lstStyle/>
        <a:p>
          <a:endParaRPr lang="de-DE"/>
        </a:p>
      </dgm:t>
    </dgm:pt>
    <dgm:pt modelId="{2DF44E88-393A-4CDA-B78F-96ADD6F31A03}">
      <dgm:prSet phldrT="[Text]" custT="1"/>
      <dgm:spPr/>
      <dgm:t>
        <a:bodyPr/>
        <a:lstStyle/>
        <a:p>
          <a:endParaRPr lang="de-DE" sz="2000" dirty="0"/>
        </a:p>
      </dgm:t>
    </dgm:pt>
    <dgm:pt modelId="{286EACCC-DF28-410F-8A2B-028699837B4B}" type="sibTrans" cxnId="{1010279C-652B-4FB5-9C62-C1D78C47BDD1}">
      <dgm:prSet/>
      <dgm:spPr/>
      <dgm:t>
        <a:bodyPr/>
        <a:lstStyle/>
        <a:p>
          <a:endParaRPr lang="de-DE"/>
        </a:p>
      </dgm:t>
    </dgm:pt>
    <dgm:pt modelId="{B57C2952-F465-4FD7-9CC4-9DA6510692E7}" type="parTrans" cxnId="{1010279C-652B-4FB5-9C62-C1D78C47BDD1}">
      <dgm:prSet/>
      <dgm:spPr/>
      <dgm:t>
        <a:bodyPr/>
        <a:lstStyle/>
        <a:p>
          <a:endParaRPr lang="de-DE"/>
        </a:p>
      </dgm:t>
    </dgm:pt>
    <dgm:pt modelId="{91CBFCAA-F865-4766-A6AD-5389AEF1767F}" type="pres">
      <dgm:prSet presAssocID="{DB604F5B-5EBB-438A-86B8-940AF792A818}" presName="Name0" presStyleCnt="0">
        <dgm:presLayoutVars>
          <dgm:chMax val="4"/>
          <dgm:resizeHandles val="exact"/>
        </dgm:presLayoutVars>
      </dgm:prSet>
      <dgm:spPr/>
    </dgm:pt>
    <dgm:pt modelId="{C8EC4A30-BDA1-46D2-862E-3C06392F63CD}" type="pres">
      <dgm:prSet presAssocID="{DB604F5B-5EBB-438A-86B8-940AF792A818}" presName="ellipse" presStyleLbl="trBgShp" presStyleIdx="0" presStyleCnt="1"/>
      <dgm:spPr/>
    </dgm:pt>
    <dgm:pt modelId="{B15D26CA-AA46-4BFD-8654-7D73E71E59ED}" type="pres">
      <dgm:prSet presAssocID="{DB604F5B-5EBB-438A-86B8-940AF792A818}" presName="arrow1" presStyleLbl="fgShp" presStyleIdx="0" presStyleCnt="1"/>
      <dgm:spPr/>
    </dgm:pt>
    <dgm:pt modelId="{7E0FAECF-09F7-4C66-BC1D-89775683BE8F}" type="pres">
      <dgm:prSet presAssocID="{DB604F5B-5EBB-438A-86B8-940AF792A818}" presName="rectangle" presStyleLbl="revTx" presStyleIdx="0" presStyleCnt="1" custScaleX="142713">
        <dgm:presLayoutVars>
          <dgm:bulletEnabled val="1"/>
        </dgm:presLayoutVars>
      </dgm:prSet>
      <dgm:spPr/>
    </dgm:pt>
    <dgm:pt modelId="{70E4F16A-8997-4676-B975-581B83EE89FD}" type="pres">
      <dgm:prSet presAssocID="{4CEFFDB5-B375-48BF-93A2-ED9065B5317B}" presName="item1" presStyleLbl="node1" presStyleIdx="0" presStyleCnt="3">
        <dgm:presLayoutVars>
          <dgm:bulletEnabled val="1"/>
        </dgm:presLayoutVars>
      </dgm:prSet>
      <dgm:spPr/>
    </dgm:pt>
    <dgm:pt modelId="{7B558FC9-EAE1-4025-88F4-FDF1376A57D6}" type="pres">
      <dgm:prSet presAssocID="{75240DF0-CA74-4619-B877-056C77093242}" presName="item2" presStyleLbl="node1" presStyleIdx="1" presStyleCnt="3">
        <dgm:presLayoutVars>
          <dgm:bulletEnabled val="1"/>
        </dgm:presLayoutVars>
      </dgm:prSet>
      <dgm:spPr/>
    </dgm:pt>
    <dgm:pt modelId="{B94CD1B7-B78D-48F2-A51A-FEBB6C81D71C}" type="pres">
      <dgm:prSet presAssocID="{2DF44E88-393A-4CDA-B78F-96ADD6F31A03}" presName="item3" presStyleLbl="node1" presStyleIdx="2" presStyleCnt="3">
        <dgm:presLayoutVars>
          <dgm:bulletEnabled val="1"/>
        </dgm:presLayoutVars>
      </dgm:prSet>
      <dgm:spPr/>
    </dgm:pt>
    <dgm:pt modelId="{8C31037B-08E6-46D7-B922-A0889FB04B5F}" type="pres">
      <dgm:prSet presAssocID="{DB604F5B-5EBB-438A-86B8-940AF792A818}" presName="funnel" presStyleLbl="trAlignAcc1" presStyleIdx="0" presStyleCnt="1"/>
      <dgm:spPr/>
    </dgm:pt>
  </dgm:ptLst>
  <dgm:cxnLst>
    <dgm:cxn modelId="{8E663218-36A6-4E41-BCB1-0D6E3830D8EF}" srcId="{DB604F5B-5EBB-438A-86B8-940AF792A818}" destId="{4CEFFDB5-B375-48BF-93A2-ED9065B5317B}" srcOrd="1" destOrd="0" parTransId="{50594515-7C65-458E-9B57-785A547AC911}" sibTransId="{5277D0B4-4280-469B-B80D-DD32E4A2B612}"/>
    <dgm:cxn modelId="{C6F0B544-F795-4DA3-8352-6718974D5D4F}" type="presOf" srcId="{2DF44E88-393A-4CDA-B78F-96ADD6F31A03}" destId="{7E0FAECF-09F7-4C66-BC1D-89775683BE8F}" srcOrd="0" destOrd="0" presId="urn:microsoft.com/office/officeart/2005/8/layout/funnel1"/>
    <dgm:cxn modelId="{FB49AB4C-039F-4D72-8B3C-4F6B52FFACA6}" srcId="{DB604F5B-5EBB-438A-86B8-940AF792A818}" destId="{E449DEEA-72D5-49AC-B0E7-6FFC7DDA5BBE}" srcOrd="0" destOrd="0" parTransId="{5280BB9C-0295-4DAB-8AE2-DC9C3F898B23}" sibTransId="{35FCA903-4B14-4636-B0E5-224B5AA8A329}"/>
    <dgm:cxn modelId="{2339AF77-F8F2-4AD6-ADE6-AEE9A8901C05}" srcId="{DB604F5B-5EBB-438A-86B8-940AF792A818}" destId="{75240DF0-CA74-4619-B877-056C77093242}" srcOrd="2" destOrd="0" parTransId="{E564B596-4C7C-42B1-9A8F-3C9EC4CEFDDC}" sibTransId="{F1F9BB07-505A-49D6-8D85-F6214BE878F4}"/>
    <dgm:cxn modelId="{4299877F-D686-4AF0-B57A-7E1B8B277493}" type="presOf" srcId="{75240DF0-CA74-4619-B877-056C77093242}" destId="{70E4F16A-8997-4676-B975-581B83EE89FD}" srcOrd="0" destOrd="0" presId="urn:microsoft.com/office/officeart/2005/8/layout/funnel1"/>
    <dgm:cxn modelId="{E0874C89-6472-4763-B510-39A9CF723C0F}" type="presOf" srcId="{E449DEEA-72D5-49AC-B0E7-6FFC7DDA5BBE}" destId="{B94CD1B7-B78D-48F2-A51A-FEBB6C81D71C}" srcOrd="0" destOrd="0" presId="urn:microsoft.com/office/officeart/2005/8/layout/funnel1"/>
    <dgm:cxn modelId="{1010279C-652B-4FB5-9C62-C1D78C47BDD1}" srcId="{DB604F5B-5EBB-438A-86B8-940AF792A818}" destId="{2DF44E88-393A-4CDA-B78F-96ADD6F31A03}" srcOrd="3" destOrd="0" parTransId="{B57C2952-F465-4FD7-9CC4-9DA6510692E7}" sibTransId="{286EACCC-DF28-410F-8A2B-028699837B4B}"/>
    <dgm:cxn modelId="{E3017FCE-81B9-41E1-BEBF-BF0162244377}" type="presOf" srcId="{DB604F5B-5EBB-438A-86B8-940AF792A818}" destId="{91CBFCAA-F865-4766-A6AD-5389AEF1767F}" srcOrd="0" destOrd="0" presId="urn:microsoft.com/office/officeart/2005/8/layout/funnel1"/>
    <dgm:cxn modelId="{1B7EA6ED-1C3A-4E61-86F1-6BA5AFDEFE2F}" type="presOf" srcId="{4CEFFDB5-B375-48BF-93A2-ED9065B5317B}" destId="{7B558FC9-EAE1-4025-88F4-FDF1376A57D6}" srcOrd="0" destOrd="0" presId="urn:microsoft.com/office/officeart/2005/8/layout/funnel1"/>
    <dgm:cxn modelId="{F025B6CA-3DDD-4BD8-8931-FAB240560042}" type="presParOf" srcId="{91CBFCAA-F865-4766-A6AD-5389AEF1767F}" destId="{C8EC4A30-BDA1-46D2-862E-3C06392F63CD}" srcOrd="0" destOrd="0" presId="urn:microsoft.com/office/officeart/2005/8/layout/funnel1"/>
    <dgm:cxn modelId="{C47E6EFA-A30B-4B6A-ADD0-05CAED0E0AD0}" type="presParOf" srcId="{91CBFCAA-F865-4766-A6AD-5389AEF1767F}" destId="{B15D26CA-AA46-4BFD-8654-7D73E71E59ED}" srcOrd="1" destOrd="0" presId="urn:microsoft.com/office/officeart/2005/8/layout/funnel1"/>
    <dgm:cxn modelId="{6A4F5711-F46F-4245-A5A6-135FF5B78E26}" type="presParOf" srcId="{91CBFCAA-F865-4766-A6AD-5389AEF1767F}" destId="{7E0FAECF-09F7-4C66-BC1D-89775683BE8F}" srcOrd="2" destOrd="0" presId="urn:microsoft.com/office/officeart/2005/8/layout/funnel1"/>
    <dgm:cxn modelId="{3474B055-4F64-443B-8FDD-FBD97B38A1F0}" type="presParOf" srcId="{91CBFCAA-F865-4766-A6AD-5389AEF1767F}" destId="{70E4F16A-8997-4676-B975-581B83EE89FD}" srcOrd="3" destOrd="0" presId="urn:microsoft.com/office/officeart/2005/8/layout/funnel1"/>
    <dgm:cxn modelId="{81FCEC0F-DB37-4334-9260-130C6EB0E4DC}" type="presParOf" srcId="{91CBFCAA-F865-4766-A6AD-5389AEF1767F}" destId="{7B558FC9-EAE1-4025-88F4-FDF1376A57D6}" srcOrd="4" destOrd="0" presId="urn:microsoft.com/office/officeart/2005/8/layout/funnel1"/>
    <dgm:cxn modelId="{529BEE23-B6FA-4731-A88C-64F352ED4700}" type="presParOf" srcId="{91CBFCAA-F865-4766-A6AD-5389AEF1767F}" destId="{B94CD1B7-B78D-48F2-A51A-FEBB6C81D71C}" srcOrd="5" destOrd="0" presId="urn:microsoft.com/office/officeart/2005/8/layout/funnel1"/>
    <dgm:cxn modelId="{E036F3EA-215D-4D0D-B29F-4009E0E3B201}" type="presParOf" srcId="{91CBFCAA-F865-4766-A6AD-5389AEF1767F}" destId="{8C31037B-08E6-46D7-B922-A0889FB04B5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C4A30-BDA1-46D2-862E-3C06392F63CD}">
      <dsp:nvSpPr>
        <dsp:cNvPr id="0" name=""/>
        <dsp:cNvSpPr/>
      </dsp:nvSpPr>
      <dsp:spPr>
        <a:xfrm>
          <a:off x="735122" y="128775"/>
          <a:ext cx="2555700" cy="887561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D26CA-AA46-4BFD-8654-7D73E71E59ED}">
      <dsp:nvSpPr>
        <dsp:cNvPr id="0" name=""/>
        <dsp:cNvSpPr/>
      </dsp:nvSpPr>
      <dsp:spPr>
        <a:xfrm>
          <a:off x="1769289" y="2302111"/>
          <a:ext cx="495290" cy="31698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FAECF-09F7-4C66-BC1D-89775683BE8F}">
      <dsp:nvSpPr>
        <dsp:cNvPr id="0" name=""/>
        <dsp:cNvSpPr/>
      </dsp:nvSpPr>
      <dsp:spPr>
        <a:xfrm>
          <a:off x="320508" y="2555700"/>
          <a:ext cx="3392852" cy="59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</dsp:txBody>
      <dsp:txXfrm>
        <a:off x="320508" y="2555700"/>
        <a:ext cx="3392852" cy="594348"/>
      </dsp:txXfrm>
    </dsp:sp>
    <dsp:sp modelId="{70E4F16A-8997-4676-B975-581B83EE89FD}">
      <dsp:nvSpPr>
        <dsp:cNvPr id="0" name=""/>
        <dsp:cNvSpPr/>
      </dsp:nvSpPr>
      <dsp:spPr>
        <a:xfrm>
          <a:off x="1664287" y="1084884"/>
          <a:ext cx="891523" cy="8915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Heavy </a:t>
          </a:r>
          <a:r>
            <a:rPr lang="de-CH" sz="1700" kern="1200" dirty="0" err="1"/>
            <a:t>metals</a:t>
          </a:r>
          <a:endParaRPr lang="de-DE" sz="1700" kern="1200" dirty="0"/>
        </a:p>
      </dsp:txBody>
      <dsp:txXfrm>
        <a:off x="1794848" y="1215445"/>
        <a:ext cx="630401" cy="630401"/>
      </dsp:txXfrm>
    </dsp:sp>
    <dsp:sp modelId="{7B558FC9-EAE1-4025-88F4-FDF1376A57D6}">
      <dsp:nvSpPr>
        <dsp:cNvPr id="0" name=""/>
        <dsp:cNvSpPr/>
      </dsp:nvSpPr>
      <dsp:spPr>
        <a:xfrm>
          <a:off x="1026353" y="416044"/>
          <a:ext cx="891523" cy="891523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PAK</a:t>
          </a:r>
          <a:endParaRPr lang="de-DE" sz="1700" kern="1200" dirty="0"/>
        </a:p>
      </dsp:txBody>
      <dsp:txXfrm>
        <a:off x="1156914" y="546605"/>
        <a:ext cx="630401" cy="630401"/>
      </dsp:txXfrm>
    </dsp:sp>
    <dsp:sp modelId="{B94CD1B7-B78D-48F2-A51A-FEBB6C81D71C}">
      <dsp:nvSpPr>
        <dsp:cNvPr id="0" name=""/>
        <dsp:cNvSpPr/>
      </dsp:nvSpPr>
      <dsp:spPr>
        <a:xfrm>
          <a:off x="1937688" y="200493"/>
          <a:ext cx="891523" cy="89152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PCB</a:t>
          </a:r>
          <a:endParaRPr lang="de-DE" sz="1700" kern="1200" dirty="0"/>
        </a:p>
      </dsp:txBody>
      <dsp:txXfrm>
        <a:off x="2068249" y="331054"/>
        <a:ext cx="630401" cy="630401"/>
      </dsp:txXfrm>
    </dsp:sp>
    <dsp:sp modelId="{8C31037B-08E6-46D7-B922-A0889FB04B5F}">
      <dsp:nvSpPr>
        <dsp:cNvPr id="0" name=""/>
        <dsp:cNvSpPr/>
      </dsp:nvSpPr>
      <dsp:spPr>
        <a:xfrm>
          <a:off x="630120" y="19811"/>
          <a:ext cx="2773628" cy="221890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269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533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883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086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100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252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10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453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587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669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025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2EE6E-90C3-4976-90DD-276B6723FAA0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D6F7E-3FF8-47FA-845C-22A630F5684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276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73016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de-CH" dirty="0"/>
              <a:t>Mercury </a:t>
            </a:r>
            <a:r>
              <a:rPr lang="de-CH" dirty="0" err="1"/>
              <a:t>contamination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Canton</a:t>
            </a:r>
            <a:r>
              <a:rPr lang="de-CH" dirty="0"/>
              <a:t> </a:t>
            </a:r>
            <a:r>
              <a:rPr lang="de-CH" dirty="0" err="1"/>
              <a:t>Valais</a:t>
            </a:r>
            <a:r>
              <a:rPr lang="de-CH" dirty="0"/>
              <a:t>, </a:t>
            </a:r>
            <a:r>
              <a:rPr lang="de-CH" dirty="0" err="1"/>
              <a:t>Switzerland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941403"/>
            <a:ext cx="9144000" cy="1655762"/>
          </a:xfrm>
        </p:spPr>
        <p:txBody>
          <a:bodyPr>
            <a:normAutofit/>
          </a:bodyPr>
          <a:lstStyle/>
          <a:p>
            <a:r>
              <a:rPr lang="de-CH" dirty="0"/>
              <a:t>Workshop</a:t>
            </a:r>
          </a:p>
          <a:p>
            <a:r>
              <a:rPr lang="en-US" b="1" dirty="0"/>
              <a:t>Remediation of Historically Polluted Areas – in </a:t>
            </a:r>
            <a:r>
              <a:rPr lang="en-US" b="1" dirty="0" err="1"/>
              <a:t>Sarkandaugava</a:t>
            </a:r>
            <a:endParaRPr lang="de-CH" dirty="0"/>
          </a:p>
          <a:p>
            <a:r>
              <a:rPr lang="de-CH" dirty="0"/>
              <a:t>Ingo Schoppe, 1st June 2017</a:t>
            </a:r>
          </a:p>
        </p:txBody>
      </p:sp>
    </p:spTree>
    <p:extLst>
      <p:ext uri="{BB962C8B-B14F-4D97-AF65-F5344CB8AC3E}">
        <p14:creationId xmlns:p14="http://schemas.microsoft.com/office/powerpoint/2010/main" val="416152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happened between 1917 – 1970?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838200" y="1680912"/>
            <a:ext cx="3600000" cy="4884779"/>
          </a:xfrm>
          <a:prstGeom prst="roundRect">
            <a:avLst>
              <a:gd name="adj" fmla="val 560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I:</a:t>
            </a: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LONZA got an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authori-sation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use canal for discharge of waste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 flowed down-stream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LONZA has dis-charged Hg-contaminated water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573611" y="1690687"/>
            <a:ext cx="3600000" cy="4875003"/>
          </a:xfrm>
          <a:prstGeom prst="roundRect">
            <a:avLst>
              <a:gd name="adj" fmla="val 560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4">
                  <a:lumMod val="40000"/>
                  <a:lumOff val="60000"/>
                </a:schemeClr>
              </a:gs>
              <a:gs pos="86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II:</a:t>
            </a: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Municipalities were responsible for maintenance of canal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Hg-contaminated sludge was dug out of the canal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8309022" y="1690688"/>
            <a:ext cx="3600000" cy="4875002"/>
          </a:xfrm>
          <a:prstGeom prst="roundRect">
            <a:avLst>
              <a:gd name="adj" fmla="val 560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2">
                  <a:lumMod val="40000"/>
                  <a:lumOff val="60000"/>
                </a:schemeClr>
              </a:gs>
              <a:gs pos="86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III:</a:t>
            </a: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Hg-sludge was distributed to farmland or stabilisation of wetlands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Nobody knows who were the distributers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uppieren 187"/>
          <p:cNvGrpSpPr/>
          <p:nvPr/>
        </p:nvGrpSpPr>
        <p:grpSpPr>
          <a:xfrm>
            <a:off x="6968535" y="2365931"/>
            <a:ext cx="4294512" cy="3823446"/>
            <a:chOff x="1501954" y="2325462"/>
            <a:chExt cx="4294512" cy="3823446"/>
          </a:xfrm>
        </p:grpSpPr>
        <p:sp>
          <p:nvSpPr>
            <p:cNvPr id="189" name="Rechteck: abgerundete Ecken 188"/>
            <p:cNvSpPr/>
            <p:nvPr/>
          </p:nvSpPr>
          <p:spPr>
            <a:xfrm>
              <a:off x="3002948" y="2325462"/>
              <a:ext cx="288000" cy="10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90" name="Rechteck: abgerundete Ecken 189"/>
            <p:cNvSpPr/>
            <p:nvPr/>
          </p:nvSpPr>
          <p:spPr>
            <a:xfrm>
              <a:off x="3883748" y="2328690"/>
              <a:ext cx="288000" cy="10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91" name="Rechteck: abgerundete Ecken 190"/>
            <p:cNvSpPr/>
            <p:nvPr/>
          </p:nvSpPr>
          <p:spPr>
            <a:xfrm>
              <a:off x="3443348" y="2325462"/>
              <a:ext cx="288000" cy="10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92" name="Rechteck: abgerundete Ecken 191"/>
            <p:cNvSpPr/>
            <p:nvPr/>
          </p:nvSpPr>
          <p:spPr>
            <a:xfrm>
              <a:off x="2382754" y="2559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93" name="Rechteck: abgerundete Ecken 192"/>
            <p:cNvSpPr/>
            <p:nvPr/>
          </p:nvSpPr>
          <p:spPr>
            <a:xfrm>
              <a:off x="2823154" y="2559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94" name="Rechteck: abgerundete Ecken 193"/>
            <p:cNvSpPr/>
            <p:nvPr/>
          </p:nvSpPr>
          <p:spPr>
            <a:xfrm>
              <a:off x="3263554" y="2559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95" name="Rechteck: abgerundete Ecken 194"/>
            <p:cNvSpPr/>
            <p:nvPr/>
          </p:nvSpPr>
          <p:spPr>
            <a:xfrm>
              <a:off x="1942354" y="2559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96" name="Rechteck: abgerundete Ecken 195"/>
            <p:cNvSpPr/>
            <p:nvPr/>
          </p:nvSpPr>
          <p:spPr>
            <a:xfrm>
              <a:off x="1501954" y="2559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97" name="Rechteck: abgerundete Ecken 196"/>
            <p:cNvSpPr/>
            <p:nvPr/>
          </p:nvSpPr>
          <p:spPr>
            <a:xfrm>
              <a:off x="2382754" y="2791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98" name="Rechteck: abgerundete Ecken 197"/>
            <p:cNvSpPr/>
            <p:nvPr/>
          </p:nvSpPr>
          <p:spPr>
            <a:xfrm>
              <a:off x="2823154" y="2791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99" name="Rechteck: abgerundete Ecken 198"/>
            <p:cNvSpPr/>
            <p:nvPr/>
          </p:nvSpPr>
          <p:spPr>
            <a:xfrm>
              <a:off x="3263554" y="2791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0" name="Rechteck: abgerundete Ecken 199"/>
            <p:cNvSpPr/>
            <p:nvPr/>
          </p:nvSpPr>
          <p:spPr>
            <a:xfrm>
              <a:off x="1942354" y="2791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1" name="Rechteck: abgerundete Ecken 200"/>
            <p:cNvSpPr/>
            <p:nvPr/>
          </p:nvSpPr>
          <p:spPr>
            <a:xfrm>
              <a:off x="1501954" y="2791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2" name="Rechteck: abgerundete Ecken 201"/>
            <p:cNvSpPr/>
            <p:nvPr/>
          </p:nvSpPr>
          <p:spPr>
            <a:xfrm>
              <a:off x="2382754" y="302434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3" name="Rechteck: abgerundete Ecken 202"/>
            <p:cNvSpPr/>
            <p:nvPr/>
          </p:nvSpPr>
          <p:spPr>
            <a:xfrm>
              <a:off x="2823154" y="302434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4" name="Rechteck: abgerundete Ecken 203"/>
            <p:cNvSpPr/>
            <p:nvPr/>
          </p:nvSpPr>
          <p:spPr>
            <a:xfrm>
              <a:off x="3263554" y="302434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5" name="Rechteck: abgerundete Ecken 204"/>
            <p:cNvSpPr/>
            <p:nvPr/>
          </p:nvSpPr>
          <p:spPr>
            <a:xfrm>
              <a:off x="1942354" y="302434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6" name="Rechteck: abgerundete Ecken 205"/>
            <p:cNvSpPr/>
            <p:nvPr/>
          </p:nvSpPr>
          <p:spPr>
            <a:xfrm>
              <a:off x="1501954" y="302434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7" name="Rechteck: abgerundete Ecken 206"/>
            <p:cNvSpPr/>
            <p:nvPr/>
          </p:nvSpPr>
          <p:spPr>
            <a:xfrm>
              <a:off x="2398228" y="3258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8" name="Rechteck: abgerundete Ecken 207"/>
            <p:cNvSpPr/>
            <p:nvPr/>
          </p:nvSpPr>
          <p:spPr>
            <a:xfrm>
              <a:off x="2838628" y="3258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9" name="Rechteck: abgerundete Ecken 208"/>
            <p:cNvSpPr/>
            <p:nvPr/>
          </p:nvSpPr>
          <p:spPr>
            <a:xfrm>
              <a:off x="3279028" y="3258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0" name="Rechteck: abgerundete Ecken 209"/>
            <p:cNvSpPr/>
            <p:nvPr/>
          </p:nvSpPr>
          <p:spPr>
            <a:xfrm>
              <a:off x="1957828" y="3258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1" name="Rechteck: abgerundete Ecken 210"/>
            <p:cNvSpPr/>
            <p:nvPr/>
          </p:nvSpPr>
          <p:spPr>
            <a:xfrm>
              <a:off x="1517428" y="3258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2" name="Rechteck: abgerundete Ecken 211"/>
            <p:cNvSpPr/>
            <p:nvPr/>
          </p:nvSpPr>
          <p:spPr>
            <a:xfrm>
              <a:off x="2403542" y="349066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3" name="Rechteck: abgerundete Ecken 212"/>
            <p:cNvSpPr/>
            <p:nvPr/>
          </p:nvSpPr>
          <p:spPr>
            <a:xfrm>
              <a:off x="2843942" y="349066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4" name="Rechteck: abgerundete Ecken 213"/>
            <p:cNvSpPr/>
            <p:nvPr/>
          </p:nvSpPr>
          <p:spPr>
            <a:xfrm>
              <a:off x="3284342" y="349066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5" name="Rechteck: abgerundete Ecken 214"/>
            <p:cNvSpPr/>
            <p:nvPr/>
          </p:nvSpPr>
          <p:spPr>
            <a:xfrm>
              <a:off x="1963142" y="349066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6" name="Rechteck: abgerundete Ecken 215"/>
            <p:cNvSpPr/>
            <p:nvPr/>
          </p:nvSpPr>
          <p:spPr>
            <a:xfrm>
              <a:off x="1522742" y="349066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7" name="Rechteck: abgerundete Ecken 216"/>
            <p:cNvSpPr/>
            <p:nvPr/>
          </p:nvSpPr>
          <p:spPr>
            <a:xfrm>
              <a:off x="2403074" y="371746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8" name="Rechteck: abgerundete Ecken 217"/>
            <p:cNvSpPr/>
            <p:nvPr/>
          </p:nvSpPr>
          <p:spPr>
            <a:xfrm>
              <a:off x="2843474" y="371746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9" name="Rechteck: abgerundete Ecken 218"/>
            <p:cNvSpPr/>
            <p:nvPr/>
          </p:nvSpPr>
          <p:spPr>
            <a:xfrm>
              <a:off x="3283874" y="371746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0" name="Rechteck: abgerundete Ecken 219"/>
            <p:cNvSpPr/>
            <p:nvPr/>
          </p:nvSpPr>
          <p:spPr>
            <a:xfrm>
              <a:off x="1962674" y="371746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1" name="Rechteck: abgerundete Ecken 220"/>
            <p:cNvSpPr/>
            <p:nvPr/>
          </p:nvSpPr>
          <p:spPr>
            <a:xfrm>
              <a:off x="1522274" y="371746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2" name="Rechteck: abgerundete Ecken 221"/>
            <p:cNvSpPr/>
            <p:nvPr/>
          </p:nvSpPr>
          <p:spPr>
            <a:xfrm>
              <a:off x="2403074" y="395002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3" name="Rechteck: abgerundete Ecken 222"/>
            <p:cNvSpPr/>
            <p:nvPr/>
          </p:nvSpPr>
          <p:spPr>
            <a:xfrm>
              <a:off x="2843474" y="395002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4" name="Rechteck: abgerundete Ecken 223"/>
            <p:cNvSpPr/>
            <p:nvPr/>
          </p:nvSpPr>
          <p:spPr>
            <a:xfrm>
              <a:off x="3283874" y="395002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5" name="Rechteck: abgerundete Ecken 224"/>
            <p:cNvSpPr/>
            <p:nvPr/>
          </p:nvSpPr>
          <p:spPr>
            <a:xfrm>
              <a:off x="1962674" y="395002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6" name="Rechteck: abgerundete Ecken 225"/>
            <p:cNvSpPr/>
            <p:nvPr/>
          </p:nvSpPr>
          <p:spPr>
            <a:xfrm>
              <a:off x="1522274" y="395002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7" name="Rechteck: abgerundete Ecken 226"/>
            <p:cNvSpPr/>
            <p:nvPr/>
          </p:nvSpPr>
          <p:spPr>
            <a:xfrm>
              <a:off x="2403074" y="418258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8" name="Rechteck: abgerundete Ecken 227"/>
            <p:cNvSpPr/>
            <p:nvPr/>
          </p:nvSpPr>
          <p:spPr>
            <a:xfrm>
              <a:off x="2843474" y="418258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9" name="Rechteck: abgerundete Ecken 228"/>
            <p:cNvSpPr/>
            <p:nvPr/>
          </p:nvSpPr>
          <p:spPr>
            <a:xfrm>
              <a:off x="3283874" y="418258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0" name="Rechteck: abgerundete Ecken 229"/>
            <p:cNvSpPr/>
            <p:nvPr/>
          </p:nvSpPr>
          <p:spPr>
            <a:xfrm>
              <a:off x="1962674" y="418258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1" name="Rechteck: abgerundete Ecken 230"/>
            <p:cNvSpPr/>
            <p:nvPr/>
          </p:nvSpPr>
          <p:spPr>
            <a:xfrm>
              <a:off x="1522274" y="418258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2" name="Rechteck: abgerundete Ecken 231"/>
            <p:cNvSpPr/>
            <p:nvPr/>
          </p:nvSpPr>
          <p:spPr>
            <a:xfrm>
              <a:off x="2418548" y="441634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3" name="Rechteck: abgerundete Ecken 232"/>
            <p:cNvSpPr/>
            <p:nvPr/>
          </p:nvSpPr>
          <p:spPr>
            <a:xfrm>
              <a:off x="2858948" y="441634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4" name="Rechteck: abgerundete Ecken 233"/>
            <p:cNvSpPr/>
            <p:nvPr/>
          </p:nvSpPr>
          <p:spPr>
            <a:xfrm>
              <a:off x="3299348" y="441634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5" name="Rechteck: abgerundete Ecken 234"/>
            <p:cNvSpPr/>
            <p:nvPr/>
          </p:nvSpPr>
          <p:spPr>
            <a:xfrm>
              <a:off x="1978148" y="441634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6" name="Rechteck: abgerundete Ecken 235"/>
            <p:cNvSpPr/>
            <p:nvPr/>
          </p:nvSpPr>
          <p:spPr>
            <a:xfrm>
              <a:off x="1537748" y="441634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7" name="Rechteck: abgerundete Ecken 236"/>
            <p:cNvSpPr/>
            <p:nvPr/>
          </p:nvSpPr>
          <p:spPr>
            <a:xfrm>
              <a:off x="2423862" y="464890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8" name="Rechteck: abgerundete Ecken 237"/>
            <p:cNvSpPr/>
            <p:nvPr/>
          </p:nvSpPr>
          <p:spPr>
            <a:xfrm>
              <a:off x="2864262" y="464890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9" name="Rechteck: abgerundete Ecken 238"/>
            <p:cNvSpPr/>
            <p:nvPr/>
          </p:nvSpPr>
          <p:spPr>
            <a:xfrm>
              <a:off x="3304662" y="464890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40" name="Rechteck: abgerundete Ecken 239"/>
            <p:cNvSpPr/>
            <p:nvPr/>
          </p:nvSpPr>
          <p:spPr>
            <a:xfrm>
              <a:off x="1983462" y="464890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41" name="Rechteck: abgerundete Ecken 240"/>
            <p:cNvSpPr/>
            <p:nvPr/>
          </p:nvSpPr>
          <p:spPr>
            <a:xfrm>
              <a:off x="1543062" y="464890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42" name="Rechteck: abgerundete Ecken 241"/>
            <p:cNvSpPr/>
            <p:nvPr/>
          </p:nvSpPr>
          <p:spPr>
            <a:xfrm>
              <a:off x="4554742" y="2559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43" name="Rechteck: abgerundete Ecken 242"/>
            <p:cNvSpPr/>
            <p:nvPr/>
          </p:nvSpPr>
          <p:spPr>
            <a:xfrm>
              <a:off x="4995142" y="2559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44" name="Rechteck: abgerundete Ecken 243"/>
            <p:cNvSpPr/>
            <p:nvPr/>
          </p:nvSpPr>
          <p:spPr>
            <a:xfrm>
              <a:off x="5435542" y="2559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45" name="Rechteck: abgerundete Ecken 244"/>
            <p:cNvSpPr/>
            <p:nvPr/>
          </p:nvSpPr>
          <p:spPr>
            <a:xfrm>
              <a:off x="4114342" y="2559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46" name="Rechteck: abgerundete Ecken 245"/>
            <p:cNvSpPr/>
            <p:nvPr/>
          </p:nvSpPr>
          <p:spPr>
            <a:xfrm>
              <a:off x="3673942" y="2559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47" name="Rechteck: abgerundete Ecken 246"/>
            <p:cNvSpPr/>
            <p:nvPr/>
          </p:nvSpPr>
          <p:spPr>
            <a:xfrm>
              <a:off x="4554742" y="2791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48" name="Rechteck: abgerundete Ecken 247"/>
            <p:cNvSpPr/>
            <p:nvPr/>
          </p:nvSpPr>
          <p:spPr>
            <a:xfrm>
              <a:off x="4995142" y="2791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49" name="Rechteck: abgerundete Ecken 248"/>
            <p:cNvSpPr/>
            <p:nvPr/>
          </p:nvSpPr>
          <p:spPr>
            <a:xfrm>
              <a:off x="5435542" y="2791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50" name="Rechteck: abgerundete Ecken 249"/>
            <p:cNvSpPr/>
            <p:nvPr/>
          </p:nvSpPr>
          <p:spPr>
            <a:xfrm>
              <a:off x="4114342" y="2791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51" name="Rechteck: abgerundete Ecken 250"/>
            <p:cNvSpPr/>
            <p:nvPr/>
          </p:nvSpPr>
          <p:spPr>
            <a:xfrm>
              <a:off x="3673942" y="2791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52" name="Rechteck: abgerundete Ecken 251"/>
            <p:cNvSpPr/>
            <p:nvPr/>
          </p:nvSpPr>
          <p:spPr>
            <a:xfrm>
              <a:off x="4554742" y="302434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53" name="Rechteck: abgerundete Ecken 252"/>
            <p:cNvSpPr/>
            <p:nvPr/>
          </p:nvSpPr>
          <p:spPr>
            <a:xfrm>
              <a:off x="4995142" y="302434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54" name="Rechteck: abgerundete Ecken 253"/>
            <p:cNvSpPr/>
            <p:nvPr/>
          </p:nvSpPr>
          <p:spPr>
            <a:xfrm>
              <a:off x="5435542" y="302434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55" name="Rechteck: abgerundete Ecken 254"/>
            <p:cNvSpPr/>
            <p:nvPr/>
          </p:nvSpPr>
          <p:spPr>
            <a:xfrm>
              <a:off x="4114342" y="302434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56" name="Rechteck: abgerundete Ecken 255"/>
            <p:cNvSpPr/>
            <p:nvPr/>
          </p:nvSpPr>
          <p:spPr>
            <a:xfrm>
              <a:off x="3673942" y="302434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57" name="Rechteck: abgerundete Ecken 256"/>
            <p:cNvSpPr/>
            <p:nvPr/>
          </p:nvSpPr>
          <p:spPr>
            <a:xfrm>
              <a:off x="4570216" y="3258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58" name="Rechteck: abgerundete Ecken 257"/>
            <p:cNvSpPr/>
            <p:nvPr/>
          </p:nvSpPr>
          <p:spPr>
            <a:xfrm>
              <a:off x="5010616" y="3258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59" name="Rechteck: abgerundete Ecken 258"/>
            <p:cNvSpPr/>
            <p:nvPr/>
          </p:nvSpPr>
          <p:spPr>
            <a:xfrm>
              <a:off x="5451016" y="3258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60" name="Rechteck: abgerundete Ecken 259"/>
            <p:cNvSpPr/>
            <p:nvPr/>
          </p:nvSpPr>
          <p:spPr>
            <a:xfrm>
              <a:off x="4129816" y="3258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61" name="Rechteck: abgerundete Ecken 260"/>
            <p:cNvSpPr/>
            <p:nvPr/>
          </p:nvSpPr>
          <p:spPr>
            <a:xfrm>
              <a:off x="3689416" y="3258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62" name="Rechteck: abgerundete Ecken 261"/>
            <p:cNvSpPr/>
            <p:nvPr/>
          </p:nvSpPr>
          <p:spPr>
            <a:xfrm>
              <a:off x="4575530" y="349066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63" name="Rechteck: abgerundete Ecken 262"/>
            <p:cNvSpPr/>
            <p:nvPr/>
          </p:nvSpPr>
          <p:spPr>
            <a:xfrm>
              <a:off x="5015930" y="349066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64" name="Rechteck: abgerundete Ecken 263"/>
            <p:cNvSpPr/>
            <p:nvPr/>
          </p:nvSpPr>
          <p:spPr>
            <a:xfrm>
              <a:off x="5456330" y="349066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65" name="Rechteck: abgerundete Ecken 264"/>
            <p:cNvSpPr/>
            <p:nvPr/>
          </p:nvSpPr>
          <p:spPr>
            <a:xfrm>
              <a:off x="4135130" y="349066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66" name="Rechteck: abgerundete Ecken 265"/>
            <p:cNvSpPr/>
            <p:nvPr/>
          </p:nvSpPr>
          <p:spPr>
            <a:xfrm>
              <a:off x="3694730" y="349066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67" name="Rechteck: abgerundete Ecken 266"/>
            <p:cNvSpPr/>
            <p:nvPr/>
          </p:nvSpPr>
          <p:spPr>
            <a:xfrm>
              <a:off x="4575062" y="371746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68" name="Rechteck: abgerundete Ecken 267"/>
            <p:cNvSpPr/>
            <p:nvPr/>
          </p:nvSpPr>
          <p:spPr>
            <a:xfrm>
              <a:off x="5015462" y="371746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69" name="Rechteck: abgerundete Ecken 268"/>
            <p:cNvSpPr/>
            <p:nvPr/>
          </p:nvSpPr>
          <p:spPr>
            <a:xfrm>
              <a:off x="5455862" y="371746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70" name="Rechteck: abgerundete Ecken 269"/>
            <p:cNvSpPr/>
            <p:nvPr/>
          </p:nvSpPr>
          <p:spPr>
            <a:xfrm>
              <a:off x="4134662" y="371746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71" name="Rechteck: abgerundete Ecken 270"/>
            <p:cNvSpPr/>
            <p:nvPr/>
          </p:nvSpPr>
          <p:spPr>
            <a:xfrm>
              <a:off x="3694262" y="371746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72" name="Rechteck: abgerundete Ecken 271"/>
            <p:cNvSpPr/>
            <p:nvPr/>
          </p:nvSpPr>
          <p:spPr>
            <a:xfrm>
              <a:off x="4575062" y="395002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73" name="Rechteck: abgerundete Ecken 272"/>
            <p:cNvSpPr/>
            <p:nvPr/>
          </p:nvSpPr>
          <p:spPr>
            <a:xfrm>
              <a:off x="5015462" y="395002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74" name="Rechteck: abgerundete Ecken 273"/>
            <p:cNvSpPr/>
            <p:nvPr/>
          </p:nvSpPr>
          <p:spPr>
            <a:xfrm>
              <a:off x="5455862" y="395002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75" name="Rechteck: abgerundete Ecken 274"/>
            <p:cNvSpPr/>
            <p:nvPr/>
          </p:nvSpPr>
          <p:spPr>
            <a:xfrm>
              <a:off x="4134662" y="395002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76" name="Rechteck: abgerundete Ecken 275"/>
            <p:cNvSpPr/>
            <p:nvPr/>
          </p:nvSpPr>
          <p:spPr>
            <a:xfrm>
              <a:off x="3694262" y="395002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77" name="Rechteck: abgerundete Ecken 276"/>
            <p:cNvSpPr/>
            <p:nvPr/>
          </p:nvSpPr>
          <p:spPr>
            <a:xfrm>
              <a:off x="4575062" y="418258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78" name="Rechteck: abgerundete Ecken 277"/>
            <p:cNvSpPr/>
            <p:nvPr/>
          </p:nvSpPr>
          <p:spPr>
            <a:xfrm>
              <a:off x="5015462" y="418258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79" name="Rechteck: abgerundete Ecken 278"/>
            <p:cNvSpPr/>
            <p:nvPr/>
          </p:nvSpPr>
          <p:spPr>
            <a:xfrm>
              <a:off x="5455862" y="418258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0" name="Rechteck: abgerundete Ecken 279"/>
            <p:cNvSpPr/>
            <p:nvPr/>
          </p:nvSpPr>
          <p:spPr>
            <a:xfrm>
              <a:off x="4134662" y="418258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1" name="Rechteck: abgerundete Ecken 280"/>
            <p:cNvSpPr/>
            <p:nvPr/>
          </p:nvSpPr>
          <p:spPr>
            <a:xfrm>
              <a:off x="3694262" y="4182582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2" name="Rechteck: abgerundete Ecken 281"/>
            <p:cNvSpPr/>
            <p:nvPr/>
          </p:nvSpPr>
          <p:spPr>
            <a:xfrm>
              <a:off x="4590536" y="441634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3" name="Rechteck: abgerundete Ecken 282"/>
            <p:cNvSpPr/>
            <p:nvPr/>
          </p:nvSpPr>
          <p:spPr>
            <a:xfrm>
              <a:off x="5030936" y="441634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4" name="Rechteck: abgerundete Ecken 283"/>
            <p:cNvSpPr/>
            <p:nvPr/>
          </p:nvSpPr>
          <p:spPr>
            <a:xfrm>
              <a:off x="5471336" y="441634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5" name="Rechteck: abgerundete Ecken 284"/>
            <p:cNvSpPr/>
            <p:nvPr/>
          </p:nvSpPr>
          <p:spPr>
            <a:xfrm>
              <a:off x="4150136" y="441634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6" name="Rechteck: abgerundete Ecken 285"/>
            <p:cNvSpPr/>
            <p:nvPr/>
          </p:nvSpPr>
          <p:spPr>
            <a:xfrm>
              <a:off x="3709736" y="441634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7" name="Rechteck: abgerundete Ecken 286"/>
            <p:cNvSpPr/>
            <p:nvPr/>
          </p:nvSpPr>
          <p:spPr>
            <a:xfrm>
              <a:off x="4595850" y="464890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8" name="Rechteck: abgerundete Ecken 287"/>
            <p:cNvSpPr/>
            <p:nvPr/>
          </p:nvSpPr>
          <p:spPr>
            <a:xfrm>
              <a:off x="5036250" y="464890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9" name="Rechteck: abgerundete Ecken 288"/>
            <p:cNvSpPr/>
            <p:nvPr/>
          </p:nvSpPr>
          <p:spPr>
            <a:xfrm>
              <a:off x="5476650" y="464890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90" name="Rechteck: abgerundete Ecken 289"/>
            <p:cNvSpPr/>
            <p:nvPr/>
          </p:nvSpPr>
          <p:spPr>
            <a:xfrm>
              <a:off x="4155450" y="464890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91" name="Rechteck: abgerundete Ecken 290"/>
            <p:cNvSpPr/>
            <p:nvPr/>
          </p:nvSpPr>
          <p:spPr>
            <a:xfrm>
              <a:off x="3715050" y="464890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92" name="Rechteck: abgerundete Ecken 291"/>
            <p:cNvSpPr/>
            <p:nvPr/>
          </p:nvSpPr>
          <p:spPr>
            <a:xfrm>
              <a:off x="2434890" y="488266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93" name="Rechteck: abgerundete Ecken 292"/>
            <p:cNvSpPr/>
            <p:nvPr/>
          </p:nvSpPr>
          <p:spPr>
            <a:xfrm>
              <a:off x="2875290" y="488266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94" name="Rechteck: abgerundete Ecken 293"/>
            <p:cNvSpPr/>
            <p:nvPr/>
          </p:nvSpPr>
          <p:spPr>
            <a:xfrm>
              <a:off x="3315690" y="488266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95" name="Rechteck: abgerundete Ecken 294"/>
            <p:cNvSpPr/>
            <p:nvPr/>
          </p:nvSpPr>
          <p:spPr>
            <a:xfrm>
              <a:off x="1994490" y="488266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96" name="Rechteck: abgerundete Ecken 295"/>
            <p:cNvSpPr/>
            <p:nvPr/>
          </p:nvSpPr>
          <p:spPr>
            <a:xfrm>
              <a:off x="1554090" y="488266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97" name="Rechteck: abgerundete Ecken 296"/>
            <p:cNvSpPr/>
            <p:nvPr/>
          </p:nvSpPr>
          <p:spPr>
            <a:xfrm>
              <a:off x="2434890" y="5115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98" name="Rechteck: abgerundete Ecken 297"/>
            <p:cNvSpPr/>
            <p:nvPr/>
          </p:nvSpPr>
          <p:spPr>
            <a:xfrm>
              <a:off x="2875290" y="5115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99" name="Rechteck: abgerundete Ecken 298"/>
            <p:cNvSpPr/>
            <p:nvPr/>
          </p:nvSpPr>
          <p:spPr>
            <a:xfrm>
              <a:off x="3315690" y="5115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0" name="Rechteck: abgerundete Ecken 299"/>
            <p:cNvSpPr/>
            <p:nvPr/>
          </p:nvSpPr>
          <p:spPr>
            <a:xfrm>
              <a:off x="1994490" y="5115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1" name="Rechteck: abgerundete Ecken 300"/>
            <p:cNvSpPr/>
            <p:nvPr/>
          </p:nvSpPr>
          <p:spPr>
            <a:xfrm>
              <a:off x="1554090" y="5115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2" name="Rechteck: abgerundete Ecken 301"/>
            <p:cNvSpPr/>
            <p:nvPr/>
          </p:nvSpPr>
          <p:spPr>
            <a:xfrm>
              <a:off x="2434890" y="5347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3" name="Rechteck: abgerundete Ecken 302"/>
            <p:cNvSpPr/>
            <p:nvPr/>
          </p:nvSpPr>
          <p:spPr>
            <a:xfrm>
              <a:off x="2875290" y="5347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4" name="Rechteck: abgerundete Ecken 303"/>
            <p:cNvSpPr/>
            <p:nvPr/>
          </p:nvSpPr>
          <p:spPr>
            <a:xfrm>
              <a:off x="3315690" y="5347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5" name="Rechteck: abgerundete Ecken 304"/>
            <p:cNvSpPr/>
            <p:nvPr/>
          </p:nvSpPr>
          <p:spPr>
            <a:xfrm>
              <a:off x="1994490" y="5347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6" name="Rechteck: abgerundete Ecken 305"/>
            <p:cNvSpPr/>
            <p:nvPr/>
          </p:nvSpPr>
          <p:spPr>
            <a:xfrm>
              <a:off x="1554090" y="5347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7" name="Rechteck: abgerundete Ecken 306"/>
            <p:cNvSpPr/>
            <p:nvPr/>
          </p:nvSpPr>
          <p:spPr>
            <a:xfrm>
              <a:off x="2450364" y="558154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8" name="Rechteck: abgerundete Ecken 307"/>
            <p:cNvSpPr/>
            <p:nvPr/>
          </p:nvSpPr>
          <p:spPr>
            <a:xfrm>
              <a:off x="2890764" y="558154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9" name="Rechteck: abgerundete Ecken 308"/>
            <p:cNvSpPr/>
            <p:nvPr/>
          </p:nvSpPr>
          <p:spPr>
            <a:xfrm>
              <a:off x="3331164" y="558154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10" name="Rechteck: abgerundete Ecken 309"/>
            <p:cNvSpPr/>
            <p:nvPr/>
          </p:nvSpPr>
          <p:spPr>
            <a:xfrm>
              <a:off x="2009964" y="558154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11" name="Rechteck: abgerundete Ecken 310"/>
            <p:cNvSpPr/>
            <p:nvPr/>
          </p:nvSpPr>
          <p:spPr>
            <a:xfrm>
              <a:off x="1569564" y="558154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12" name="Rechteck: abgerundete Ecken 311"/>
            <p:cNvSpPr/>
            <p:nvPr/>
          </p:nvSpPr>
          <p:spPr>
            <a:xfrm>
              <a:off x="2455678" y="5814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13" name="Rechteck: abgerundete Ecken 312"/>
            <p:cNvSpPr/>
            <p:nvPr/>
          </p:nvSpPr>
          <p:spPr>
            <a:xfrm>
              <a:off x="2896078" y="5814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14" name="Rechteck: abgerundete Ecken 313"/>
            <p:cNvSpPr/>
            <p:nvPr/>
          </p:nvSpPr>
          <p:spPr>
            <a:xfrm>
              <a:off x="3336478" y="5814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15" name="Rechteck: abgerundete Ecken 314"/>
            <p:cNvSpPr/>
            <p:nvPr/>
          </p:nvSpPr>
          <p:spPr>
            <a:xfrm>
              <a:off x="2015278" y="5814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16" name="Rechteck: abgerundete Ecken 315"/>
            <p:cNvSpPr/>
            <p:nvPr/>
          </p:nvSpPr>
          <p:spPr>
            <a:xfrm>
              <a:off x="1574878" y="5814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17" name="Rechteck: abgerundete Ecken 316"/>
            <p:cNvSpPr/>
            <p:nvPr/>
          </p:nvSpPr>
          <p:spPr>
            <a:xfrm>
              <a:off x="2455210" y="604090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18" name="Rechteck: abgerundete Ecken 317"/>
            <p:cNvSpPr/>
            <p:nvPr/>
          </p:nvSpPr>
          <p:spPr>
            <a:xfrm>
              <a:off x="2895610" y="604090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19" name="Rechteck: abgerundete Ecken 318"/>
            <p:cNvSpPr/>
            <p:nvPr/>
          </p:nvSpPr>
          <p:spPr>
            <a:xfrm>
              <a:off x="3336010" y="604090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20" name="Rechteck: abgerundete Ecken 319"/>
            <p:cNvSpPr/>
            <p:nvPr/>
          </p:nvSpPr>
          <p:spPr>
            <a:xfrm>
              <a:off x="2014810" y="604090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21" name="Rechteck: abgerundete Ecken 320"/>
            <p:cNvSpPr/>
            <p:nvPr/>
          </p:nvSpPr>
          <p:spPr>
            <a:xfrm>
              <a:off x="1574410" y="604090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22" name="Rechteck: abgerundete Ecken 321"/>
            <p:cNvSpPr/>
            <p:nvPr/>
          </p:nvSpPr>
          <p:spPr>
            <a:xfrm>
              <a:off x="4606878" y="488266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23" name="Rechteck: abgerundete Ecken 322"/>
            <p:cNvSpPr/>
            <p:nvPr/>
          </p:nvSpPr>
          <p:spPr>
            <a:xfrm>
              <a:off x="5047278" y="488266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24" name="Rechteck: abgerundete Ecken 323"/>
            <p:cNvSpPr/>
            <p:nvPr/>
          </p:nvSpPr>
          <p:spPr>
            <a:xfrm>
              <a:off x="5487678" y="488266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25" name="Rechteck: abgerundete Ecken 324"/>
            <p:cNvSpPr/>
            <p:nvPr/>
          </p:nvSpPr>
          <p:spPr>
            <a:xfrm>
              <a:off x="4166478" y="488266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26" name="Rechteck: abgerundete Ecken 325"/>
            <p:cNvSpPr/>
            <p:nvPr/>
          </p:nvSpPr>
          <p:spPr>
            <a:xfrm>
              <a:off x="3726078" y="488266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27" name="Rechteck: abgerundete Ecken 326"/>
            <p:cNvSpPr/>
            <p:nvPr/>
          </p:nvSpPr>
          <p:spPr>
            <a:xfrm>
              <a:off x="4606878" y="5115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28" name="Rechteck: abgerundete Ecken 327"/>
            <p:cNvSpPr/>
            <p:nvPr/>
          </p:nvSpPr>
          <p:spPr>
            <a:xfrm>
              <a:off x="5047278" y="5115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29" name="Rechteck: abgerundete Ecken 328"/>
            <p:cNvSpPr/>
            <p:nvPr/>
          </p:nvSpPr>
          <p:spPr>
            <a:xfrm>
              <a:off x="5487678" y="5115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30" name="Rechteck: abgerundete Ecken 329"/>
            <p:cNvSpPr/>
            <p:nvPr/>
          </p:nvSpPr>
          <p:spPr>
            <a:xfrm>
              <a:off x="4166478" y="5115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31" name="Rechteck: abgerundete Ecken 330"/>
            <p:cNvSpPr/>
            <p:nvPr/>
          </p:nvSpPr>
          <p:spPr>
            <a:xfrm>
              <a:off x="3726078" y="511522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32" name="Rechteck: abgerundete Ecken 331"/>
            <p:cNvSpPr/>
            <p:nvPr/>
          </p:nvSpPr>
          <p:spPr>
            <a:xfrm>
              <a:off x="4606878" y="5347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33" name="Rechteck: abgerundete Ecken 332"/>
            <p:cNvSpPr/>
            <p:nvPr/>
          </p:nvSpPr>
          <p:spPr>
            <a:xfrm>
              <a:off x="5047278" y="5347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34" name="Rechteck: abgerundete Ecken 333"/>
            <p:cNvSpPr/>
            <p:nvPr/>
          </p:nvSpPr>
          <p:spPr>
            <a:xfrm>
              <a:off x="5487678" y="5347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35" name="Rechteck: abgerundete Ecken 334"/>
            <p:cNvSpPr/>
            <p:nvPr/>
          </p:nvSpPr>
          <p:spPr>
            <a:xfrm>
              <a:off x="4166478" y="5347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36" name="Rechteck: abgerundete Ecken 335"/>
            <p:cNvSpPr/>
            <p:nvPr/>
          </p:nvSpPr>
          <p:spPr>
            <a:xfrm>
              <a:off x="3726078" y="5347784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37" name="Rechteck: abgerundete Ecken 336"/>
            <p:cNvSpPr/>
            <p:nvPr/>
          </p:nvSpPr>
          <p:spPr>
            <a:xfrm>
              <a:off x="4622352" y="558154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38" name="Rechteck: abgerundete Ecken 337"/>
            <p:cNvSpPr/>
            <p:nvPr/>
          </p:nvSpPr>
          <p:spPr>
            <a:xfrm>
              <a:off x="5062752" y="558154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39" name="Rechteck: abgerundete Ecken 338"/>
            <p:cNvSpPr/>
            <p:nvPr/>
          </p:nvSpPr>
          <p:spPr>
            <a:xfrm>
              <a:off x="5503152" y="558154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40" name="Rechteck: abgerundete Ecken 339"/>
            <p:cNvSpPr/>
            <p:nvPr/>
          </p:nvSpPr>
          <p:spPr>
            <a:xfrm>
              <a:off x="4181952" y="558154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41" name="Rechteck: abgerundete Ecken 340"/>
            <p:cNvSpPr/>
            <p:nvPr/>
          </p:nvSpPr>
          <p:spPr>
            <a:xfrm>
              <a:off x="3741552" y="558154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42" name="Rechteck: abgerundete Ecken 341"/>
            <p:cNvSpPr/>
            <p:nvPr/>
          </p:nvSpPr>
          <p:spPr>
            <a:xfrm>
              <a:off x="4627666" y="5814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43" name="Rechteck: abgerundete Ecken 342"/>
            <p:cNvSpPr/>
            <p:nvPr/>
          </p:nvSpPr>
          <p:spPr>
            <a:xfrm>
              <a:off x="5068066" y="5814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44" name="Rechteck: abgerundete Ecken 343"/>
            <p:cNvSpPr/>
            <p:nvPr/>
          </p:nvSpPr>
          <p:spPr>
            <a:xfrm>
              <a:off x="5508466" y="5814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45" name="Rechteck: abgerundete Ecken 344"/>
            <p:cNvSpPr/>
            <p:nvPr/>
          </p:nvSpPr>
          <p:spPr>
            <a:xfrm>
              <a:off x="4187266" y="5814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46" name="Rechteck: abgerundete Ecken 345"/>
            <p:cNvSpPr/>
            <p:nvPr/>
          </p:nvSpPr>
          <p:spPr>
            <a:xfrm>
              <a:off x="3746866" y="5814106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47" name="Rechteck: abgerundete Ecken 346"/>
            <p:cNvSpPr/>
            <p:nvPr/>
          </p:nvSpPr>
          <p:spPr>
            <a:xfrm>
              <a:off x="4627198" y="604090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48" name="Rechteck: abgerundete Ecken 347"/>
            <p:cNvSpPr/>
            <p:nvPr/>
          </p:nvSpPr>
          <p:spPr>
            <a:xfrm>
              <a:off x="5067598" y="604090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49" name="Rechteck: abgerundete Ecken 348"/>
            <p:cNvSpPr/>
            <p:nvPr/>
          </p:nvSpPr>
          <p:spPr>
            <a:xfrm>
              <a:off x="5507998" y="604090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50" name="Rechteck: abgerundete Ecken 349"/>
            <p:cNvSpPr/>
            <p:nvPr/>
          </p:nvSpPr>
          <p:spPr>
            <a:xfrm>
              <a:off x="4186798" y="604090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51" name="Rechteck: abgerundete Ecken 350"/>
            <p:cNvSpPr/>
            <p:nvPr/>
          </p:nvSpPr>
          <p:spPr>
            <a:xfrm>
              <a:off x="3746398" y="6040908"/>
              <a:ext cx="288000" cy="10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Project design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de-CH" dirty="0" err="1"/>
              <a:t>Technicial</a:t>
            </a:r>
            <a:r>
              <a:rPr lang="de-CH" dirty="0"/>
              <a:t> </a:t>
            </a:r>
            <a:r>
              <a:rPr lang="de-CH" dirty="0" err="1"/>
              <a:t>consideration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2385993"/>
              </p:ext>
            </p:extLst>
          </p:nvPr>
        </p:nvGraphicFramePr>
        <p:xfrm>
          <a:off x="-131172" y="2505075"/>
          <a:ext cx="4033870" cy="3169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r>
              <a:rPr lang="de-CH" dirty="0"/>
              <a:t>Administrativ </a:t>
            </a:r>
            <a:r>
              <a:rPr lang="de-CH" dirty="0" err="1"/>
              <a:t>consideration</a:t>
            </a:r>
            <a:endParaRPr lang="de-DE" dirty="0"/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3817857" y="4364609"/>
            <a:ext cx="1080000" cy="1080000"/>
            <a:chOff x="1937688" y="200493"/>
            <a:chExt cx="891523" cy="891523"/>
          </a:xfrm>
          <a:solidFill>
            <a:srgbClr val="FFC000"/>
          </a:solidFill>
        </p:grpSpPr>
        <p:sp>
          <p:nvSpPr>
            <p:cNvPr id="9" name="Ellipse 8"/>
            <p:cNvSpPr/>
            <p:nvPr/>
          </p:nvSpPr>
          <p:spPr>
            <a:xfrm>
              <a:off x="1937688" y="200493"/>
              <a:ext cx="891523" cy="89152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lipse 4"/>
            <p:cNvSpPr txBox="1"/>
            <p:nvPr/>
          </p:nvSpPr>
          <p:spPr>
            <a:xfrm>
              <a:off x="2068249" y="331054"/>
              <a:ext cx="630401" cy="6304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500" dirty="0"/>
                <a:t>Mercury</a:t>
              </a:r>
              <a:endParaRPr lang="de-DE" sz="1500" kern="1200" dirty="0"/>
            </a:p>
          </p:txBody>
        </p:sp>
      </p:grpSp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1345763" y="5134936"/>
            <a:ext cx="1080000" cy="1080000"/>
            <a:chOff x="1937688" y="200493"/>
            <a:chExt cx="891523" cy="891523"/>
          </a:xfrm>
          <a:gradFill flip="none" rotWithShape="1">
            <a:gsLst>
              <a:gs pos="10000">
                <a:srgbClr val="00CC99"/>
              </a:gs>
              <a:gs pos="77411">
                <a:srgbClr val="E9CABA"/>
              </a:gs>
              <a:gs pos="44000">
                <a:schemeClr val="accent5">
                  <a:lumMod val="40000"/>
                  <a:lumOff val="60000"/>
                </a:schemeClr>
              </a:gs>
              <a:gs pos="77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</p:grpSpPr>
        <p:sp>
          <p:nvSpPr>
            <p:cNvPr id="14" name="Ellipse 13"/>
            <p:cNvSpPr/>
            <p:nvPr/>
          </p:nvSpPr>
          <p:spPr>
            <a:xfrm>
              <a:off x="1937688" y="200493"/>
              <a:ext cx="891523" cy="89152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/>
            <p:cNvSpPr txBox="1"/>
            <p:nvPr/>
          </p:nvSpPr>
          <p:spPr>
            <a:xfrm>
              <a:off x="2068249" y="331054"/>
              <a:ext cx="630401" cy="6304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500" kern="1200" dirty="0">
                  <a:solidFill>
                    <a:schemeClr val="tx1"/>
                  </a:solidFill>
                </a:rPr>
                <a:t>Cocktail</a:t>
              </a:r>
              <a:endParaRPr lang="de-DE" sz="1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0" y="6298793"/>
            <a:ext cx="5584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Technical </a:t>
            </a:r>
            <a:r>
              <a:rPr lang="de-CH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complexity</a:t>
            </a:r>
            <a:r>
              <a:rPr lang="de-CH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de-CH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rather</a:t>
            </a:r>
            <a:r>
              <a:rPr lang="de-CH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simple</a:t>
            </a:r>
            <a:endParaRPr lang="de-DE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hteck: abgerundete Ecken 17"/>
          <p:cNvSpPr/>
          <p:nvPr/>
        </p:nvSpPr>
        <p:spPr>
          <a:xfrm>
            <a:off x="6521394" y="2794028"/>
            <a:ext cx="1800000" cy="61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tx1"/>
                </a:solidFill>
              </a:rPr>
              <a:t>Polluters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Pfeil: nach links und rechts 18"/>
          <p:cNvSpPr/>
          <p:nvPr/>
        </p:nvSpPr>
        <p:spPr>
          <a:xfrm>
            <a:off x="8627293" y="2927964"/>
            <a:ext cx="747252" cy="3441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: abgerundete Ecken 19"/>
          <p:cNvSpPr/>
          <p:nvPr/>
        </p:nvSpPr>
        <p:spPr>
          <a:xfrm>
            <a:off x="9680444" y="2794029"/>
            <a:ext cx="1800000" cy="61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Land </a:t>
            </a:r>
            <a:r>
              <a:rPr lang="de-CH" dirty="0" err="1">
                <a:solidFill>
                  <a:schemeClr val="tx1"/>
                </a:solidFill>
              </a:rPr>
              <a:t>owners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: abgerundete Ecken 20"/>
          <p:cNvSpPr/>
          <p:nvPr/>
        </p:nvSpPr>
        <p:spPr>
          <a:xfrm>
            <a:off x="8100919" y="4277656"/>
            <a:ext cx="1800000" cy="61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Administration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Pfeil: nach links und rechts 21"/>
          <p:cNvSpPr/>
          <p:nvPr/>
        </p:nvSpPr>
        <p:spPr>
          <a:xfrm rot="18900000">
            <a:off x="9913154" y="3719728"/>
            <a:ext cx="747252" cy="3441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links und rechts 22"/>
          <p:cNvSpPr/>
          <p:nvPr/>
        </p:nvSpPr>
        <p:spPr>
          <a:xfrm rot="13509151">
            <a:off x="7341812" y="3719351"/>
            <a:ext cx="747252" cy="3441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2" name="Textfeld 351"/>
          <p:cNvSpPr txBox="1"/>
          <p:nvPr/>
        </p:nvSpPr>
        <p:spPr>
          <a:xfrm>
            <a:off x="6261567" y="6300058"/>
            <a:ext cx="61033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Administrativ </a:t>
            </a:r>
            <a:r>
              <a:rPr lang="de-CH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complexity</a:t>
            </a:r>
            <a:r>
              <a:rPr lang="de-CH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de-CH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challenging</a:t>
            </a:r>
            <a:endParaRPr lang="de-DE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9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14375 -0.2143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0139 L 0.0039 -0.3113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-0.00139 L 0.00391 -0.3113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  <p:bldGraphic spid="7" grpId="1">
        <p:bldAsOne/>
      </p:bldGraphic>
      <p:bldP spid="5" grpId="0" build="p"/>
      <p:bldP spid="16" grpId="0"/>
      <p:bldP spid="16" grpId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352" grpId="0" animBg="1"/>
      <p:bldP spid="35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Emotional aspect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690688"/>
            <a:ext cx="10515600" cy="4889994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„The contamination with Mercury jeopardized the health of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my family, especially my children“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concentration below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0,5mg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 TS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soil is considered to be clean, for a concentration between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lang="mr-IN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–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 TS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soil is polluted, but a remediation is not requested.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„The price for the land parcel is caused by the pollution and the entry in the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cadastar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of polluted sites decreased by 50‘000 EURO and even more“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 decontamination (to a concentration below 0.5 mg Hg/kg) of a polluted parcel costs in general less that </a:t>
            </a:r>
            <a:r>
              <a:rPr lang="de-CH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10‘000 EURO.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feil nach rechts 5">
            <a:hlinkClick r:id="rId2" action="ppaction://hlinksldjump"/>
          </p:cNvPr>
          <p:cNvSpPr/>
          <p:nvPr/>
        </p:nvSpPr>
        <p:spPr>
          <a:xfrm>
            <a:off x="10187354" y="3661967"/>
            <a:ext cx="433754" cy="35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responsible or has to pay</a:t>
            </a:r>
            <a:r>
              <a:rPr lang="de-DE" dirty="0"/>
              <a:t>? 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838200" y="1680913"/>
            <a:ext cx="3600000" cy="4215795"/>
          </a:xfrm>
          <a:prstGeom prst="roundRect">
            <a:avLst>
              <a:gd name="adj" fmla="val 560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en-GB" sz="2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Lonza</a:t>
            </a:r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Discharged Hg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dug out sludge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distributed soil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573611" y="1690688"/>
            <a:ext cx="3600000" cy="4206020"/>
          </a:xfrm>
          <a:prstGeom prst="roundRect">
            <a:avLst>
              <a:gd name="adj" fmla="val 560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4">
                  <a:lumMod val="40000"/>
                  <a:lumOff val="60000"/>
                </a:schemeClr>
              </a:gs>
              <a:gs pos="86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Municipalities:</a:t>
            </a: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Maintained canal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distributed soil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8309022" y="1690688"/>
            <a:ext cx="3600000" cy="4206020"/>
          </a:xfrm>
          <a:prstGeom prst="roundRect">
            <a:avLst>
              <a:gd name="adj" fmla="val 560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2">
                  <a:lumMod val="40000"/>
                  <a:lumOff val="60000"/>
                </a:schemeClr>
              </a:gs>
              <a:gs pos="86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Distributers:</a:t>
            </a: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Distributers are unknown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50 years barred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company with  significant turn over left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08185" y="6017440"/>
            <a:ext cx="107148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=&gt; LONZA </a:t>
            </a:r>
            <a:r>
              <a:rPr lang="de-CH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pre-finance</a:t>
            </a:r>
            <a:r>
              <a:rPr lang="de-CH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r>
              <a:rPr lang="de-CH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remediation</a:t>
            </a:r>
            <a:r>
              <a:rPr lang="de-CH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CH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CH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de-CH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CH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r>
              <a:rPr lang="de-CH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0139 L 0.0039 -0.311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Summary</a:t>
            </a:r>
            <a:endParaRPr lang="de-DE" dirty="0"/>
          </a:p>
        </p:txBody>
      </p:sp>
      <p:sp>
        <p:nvSpPr>
          <p:cNvPr id="6" name="Wolke 5"/>
          <p:cNvSpPr/>
          <p:nvPr/>
        </p:nvSpPr>
        <p:spPr>
          <a:xfrm>
            <a:off x="7894943" y="4422068"/>
            <a:ext cx="3720489" cy="1711570"/>
          </a:xfrm>
          <a:prstGeom prst="cloud">
            <a:avLst/>
          </a:prstGeom>
          <a:gradFill>
            <a:gsLst>
              <a:gs pos="1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Administrative complexity</a:t>
            </a:r>
          </a:p>
        </p:txBody>
      </p:sp>
      <p:sp>
        <p:nvSpPr>
          <p:cNvPr id="7" name="Wolke 6"/>
          <p:cNvSpPr/>
          <p:nvPr/>
        </p:nvSpPr>
        <p:spPr>
          <a:xfrm>
            <a:off x="22145" y="1746549"/>
            <a:ext cx="4523874" cy="1711570"/>
          </a:xfrm>
          <a:prstGeom prst="cloud">
            <a:avLst/>
          </a:prstGeom>
          <a:gradFill>
            <a:gsLst>
              <a:gs pos="1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Remediation of contaminated parcels is possible</a:t>
            </a:r>
          </a:p>
        </p:txBody>
      </p:sp>
      <p:sp>
        <p:nvSpPr>
          <p:cNvPr id="8" name="Wolke 7"/>
          <p:cNvSpPr/>
          <p:nvPr/>
        </p:nvSpPr>
        <p:spPr>
          <a:xfrm>
            <a:off x="178051" y="4755771"/>
            <a:ext cx="4523874" cy="1711570"/>
          </a:xfrm>
          <a:prstGeom prst="cloud">
            <a:avLst/>
          </a:prstGeom>
          <a:gradFill>
            <a:gsLst>
              <a:gs pos="1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Difficult to identify all </a:t>
            </a:r>
            <a:r>
              <a:rPr lang="en-GB" sz="2800" dirty="0" err="1">
                <a:solidFill>
                  <a:schemeClr val="tx1"/>
                </a:solidFill>
              </a:rPr>
              <a:t>responsibles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Wolke 8"/>
          <p:cNvSpPr/>
          <p:nvPr/>
        </p:nvSpPr>
        <p:spPr>
          <a:xfrm>
            <a:off x="7493251" y="1248555"/>
            <a:ext cx="4523874" cy="1711570"/>
          </a:xfrm>
          <a:prstGeom prst="cloud">
            <a:avLst/>
          </a:prstGeom>
          <a:gradFill>
            <a:gsLst>
              <a:gs pos="10000">
                <a:srgbClr val="CC99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Residents are emotional involved</a:t>
            </a:r>
          </a:p>
        </p:txBody>
      </p:sp>
      <p:sp>
        <p:nvSpPr>
          <p:cNvPr id="10" name="Wolke 9"/>
          <p:cNvSpPr/>
          <p:nvPr/>
        </p:nvSpPr>
        <p:spPr>
          <a:xfrm>
            <a:off x="3152274" y="2987770"/>
            <a:ext cx="5333029" cy="1711570"/>
          </a:xfrm>
          <a:prstGeom prst="cloud">
            <a:avLst/>
          </a:prstGeom>
          <a:gradFill>
            <a:gsLst>
              <a:gs pos="1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LONZA pre finances investigations and remediation</a:t>
            </a:r>
          </a:p>
        </p:txBody>
      </p:sp>
      <p:sp>
        <p:nvSpPr>
          <p:cNvPr id="11" name="Wolke 10"/>
          <p:cNvSpPr/>
          <p:nvPr/>
        </p:nvSpPr>
        <p:spPr>
          <a:xfrm>
            <a:off x="4056195" y="420986"/>
            <a:ext cx="3720489" cy="1711570"/>
          </a:xfrm>
          <a:prstGeom prst="cloud">
            <a:avLst/>
          </a:prstGeom>
          <a:gradFill>
            <a:gsLst>
              <a:gs pos="10000">
                <a:srgbClr val="0099CC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Heterogeneity of the pollution</a:t>
            </a:r>
          </a:p>
        </p:txBody>
      </p:sp>
    </p:spTree>
    <p:extLst>
      <p:ext uri="{BB962C8B-B14F-4D97-AF65-F5344CB8AC3E}">
        <p14:creationId xmlns:p14="http://schemas.microsoft.com/office/powerpoint/2010/main" val="20773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43" y="543801"/>
            <a:ext cx="9445052" cy="58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3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33" y="453308"/>
            <a:ext cx="10082687" cy="62035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05" y="3727988"/>
            <a:ext cx="4282250" cy="29153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Geographic situation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606" y="4368878"/>
            <a:ext cx="4650866" cy="234172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926432" y="6119747"/>
            <a:ext cx="1008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Sources</a:t>
            </a:r>
            <a:r>
              <a:rPr lang="de-CH" sz="800" dirty="0"/>
              <a:t>: </a:t>
            </a:r>
          </a:p>
          <a:p>
            <a:r>
              <a:rPr lang="de-CH" sz="800" dirty="0" err="1"/>
              <a:t>Map</a:t>
            </a:r>
            <a:r>
              <a:rPr lang="de-CH" sz="800" dirty="0"/>
              <a:t> : 	http://www.apgmontagne.ch/de/werbemarkt/abdeckung/wallis/</a:t>
            </a:r>
          </a:p>
          <a:p>
            <a:r>
              <a:rPr lang="de-CH" sz="800" dirty="0" err="1"/>
              <a:t>Extract</a:t>
            </a:r>
            <a:r>
              <a:rPr lang="de-CH" sz="800" dirty="0"/>
              <a:t> 1: 	http://www.reliefs.ch/schweizerkarte_klein.jpg</a:t>
            </a:r>
          </a:p>
          <a:p>
            <a:r>
              <a:rPr lang="de-CH" sz="800" dirty="0" err="1"/>
              <a:t>Extract</a:t>
            </a:r>
            <a:r>
              <a:rPr lang="de-CH" sz="800" dirty="0"/>
              <a:t> 2: 	https://www.bafu.admin.ch/bafu/de/home/themen/altlasten/fachinformationen/altlastenbearbeitung/stand-der-altlastenbearbeitung-in-der-schweiz.html</a:t>
            </a:r>
          </a:p>
          <a:p>
            <a:r>
              <a:rPr lang="de-CH" sz="800" dirty="0" err="1"/>
              <a:t>Extract</a:t>
            </a:r>
            <a:r>
              <a:rPr lang="de-CH" sz="800" dirty="0"/>
              <a:t> 3: 	https://www.swisstopo.admin.ch/de/home.html</a:t>
            </a:r>
          </a:p>
        </p:txBody>
      </p:sp>
      <p:sp>
        <p:nvSpPr>
          <p:cNvPr id="3" name="Rechteck 2"/>
          <p:cNvSpPr/>
          <p:nvPr/>
        </p:nvSpPr>
        <p:spPr>
          <a:xfrm>
            <a:off x="5696607" y="4908330"/>
            <a:ext cx="840827" cy="46245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/>
          <p:cNvGrpSpPr/>
          <p:nvPr/>
        </p:nvGrpSpPr>
        <p:grpSpPr>
          <a:xfrm>
            <a:off x="1540440" y="1550985"/>
            <a:ext cx="4996994" cy="3819800"/>
            <a:chOff x="1540440" y="1550985"/>
            <a:chExt cx="4996994" cy="3819800"/>
          </a:xfrm>
        </p:grpSpPr>
        <p:pic>
          <p:nvPicPr>
            <p:cNvPr id="9" name="Grafik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0441" y="1573119"/>
              <a:ext cx="4238297" cy="1657209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/>
          </p:nvSpPr>
          <p:spPr>
            <a:xfrm>
              <a:off x="1540441" y="1550985"/>
              <a:ext cx="4238297" cy="167356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r Verbinder 11"/>
            <p:cNvCxnSpPr/>
            <p:nvPr/>
          </p:nvCxnSpPr>
          <p:spPr>
            <a:xfrm>
              <a:off x="5778738" y="1550985"/>
              <a:ext cx="758696" cy="337351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>
              <a:cxnSpLocks/>
            </p:cNvCxnSpPr>
            <p:nvPr/>
          </p:nvCxnSpPr>
          <p:spPr>
            <a:xfrm>
              <a:off x="3591232" y="3230328"/>
              <a:ext cx="2105375" cy="169416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>
              <a:cxnSpLocks/>
            </p:cNvCxnSpPr>
            <p:nvPr/>
          </p:nvCxnSpPr>
          <p:spPr>
            <a:xfrm>
              <a:off x="1540440" y="3224545"/>
              <a:ext cx="4156167" cy="214624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>
              <a:cxnSpLocks/>
            </p:cNvCxnSpPr>
            <p:nvPr/>
          </p:nvCxnSpPr>
          <p:spPr>
            <a:xfrm>
              <a:off x="5778737" y="3224545"/>
              <a:ext cx="585192" cy="1683785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61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7606"/>
            <a:ext cx="10548000" cy="325794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38200" y="6201614"/>
            <a:ext cx="76639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/>
              <a:t>Source: https://www.google.ch/maps/@46.2910986,7.8244467,6055m/data=!3m1!1e3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920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</a:t>
            </a:r>
            <a:r>
              <a:rPr lang="de-DE" dirty="0"/>
              <a:t> </a:t>
            </a:r>
            <a:r>
              <a:rPr lang="en-US" dirty="0"/>
              <a:t>situation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6118"/>
            <a:ext cx="10570590" cy="4133187"/>
          </a:xfrm>
          <a:prstGeom prst="rect">
            <a:avLst/>
          </a:prstGeom>
        </p:spPr>
      </p:pic>
      <p:pic>
        <p:nvPicPr>
          <p:cNvPr id="5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41555"/>
            <a:ext cx="1905000" cy="104775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38200" y="6278393"/>
            <a:ext cx="76639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/>
              <a:t>Source: https://www.vs.ch/documents/19415/1019553/Gesamt%C3%BCberblick+der+Quecksilbergehalte/3f0b4e84-ec54-4530-b6b2-cec5aaf1aaed</a:t>
            </a:r>
            <a:endParaRPr lang="de-DE" sz="800" dirty="0"/>
          </a:p>
        </p:txBody>
      </p:sp>
      <p:sp>
        <p:nvSpPr>
          <p:cNvPr id="8" name="Pfeil nach rechts 7">
            <a:hlinkClick r:id="rId4" action="ppaction://hlinksldjump"/>
          </p:cNvPr>
          <p:cNvSpPr/>
          <p:nvPr/>
        </p:nvSpPr>
        <p:spPr>
          <a:xfrm>
            <a:off x="10975036" y="6142144"/>
            <a:ext cx="433754" cy="35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1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Legal </a:t>
            </a:r>
            <a:r>
              <a:rPr lang="de-CH" dirty="0" err="1"/>
              <a:t>situation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329969"/>
              </p:ext>
            </p:extLst>
          </p:nvPr>
        </p:nvGraphicFramePr>
        <p:xfrm>
          <a:off x="838200" y="1681655"/>
          <a:ext cx="9588063" cy="39413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96021">
                  <a:extLst>
                    <a:ext uri="{9D8B030D-6E8A-4147-A177-3AD203B41FA5}">
                      <a16:colId xmlns:a16="http://schemas.microsoft.com/office/drawing/2014/main" val="1918461622"/>
                    </a:ext>
                  </a:extLst>
                </a:gridCol>
                <a:gridCol w="3196021">
                  <a:extLst>
                    <a:ext uri="{9D8B030D-6E8A-4147-A177-3AD203B41FA5}">
                      <a16:colId xmlns:a16="http://schemas.microsoft.com/office/drawing/2014/main" val="618504648"/>
                    </a:ext>
                  </a:extLst>
                </a:gridCol>
                <a:gridCol w="3196021">
                  <a:extLst>
                    <a:ext uri="{9D8B030D-6E8A-4147-A177-3AD203B41FA5}">
                      <a16:colId xmlns:a16="http://schemas.microsoft.com/office/drawing/2014/main" val="3081327895"/>
                    </a:ext>
                  </a:extLst>
                </a:gridCol>
              </a:tblGrid>
              <a:tr h="878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</a:t>
                      </a:r>
                      <a:r>
                        <a:rPr lang="de-CH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 </a:t>
                      </a:r>
                      <a:r>
                        <a:rPr lang="de-CH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4059920"/>
                  </a:ext>
                </a:extLst>
              </a:tr>
              <a:tr h="1020890">
                <a:tc>
                  <a:txBody>
                    <a:bodyPr/>
                    <a:lstStyle/>
                    <a:p>
                      <a:pPr algn="ctr"/>
                      <a:r>
                        <a:rPr lang="de-CH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de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 0,5 mg / kg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de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 0,5 mg / kg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de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9950390"/>
                  </a:ext>
                </a:extLst>
              </a:tr>
              <a:tr h="1020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de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</a:t>
                      </a:r>
                      <a:r>
                        <a:rPr lang="de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</a:t>
                      </a:r>
                      <a:r>
                        <a:rPr lang="de-CH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2,0 mg / kg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de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</a:t>
                      </a:r>
                      <a:r>
                        <a:rPr lang="de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</a:t>
                      </a:r>
                      <a:r>
                        <a:rPr lang="de-CH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20,0 mg / kg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</a:t>
                      </a:r>
                      <a:r>
                        <a:rPr lang="de-CH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101722"/>
                  </a:ext>
                </a:extLst>
              </a:tr>
              <a:tr h="1020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de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2,0 mg / kg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r>
                        <a:rPr lang="de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20,0 mg / kg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Remediation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28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74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312464" y="2440944"/>
            <a:ext cx="574915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Acetaldehyde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acetaldehyde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ingredience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the production of CH</a:t>
            </a:r>
            <a:r>
              <a:rPr lang="en-AU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A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mercury is needed</a:t>
            </a:r>
          </a:p>
          <a:p>
            <a:r>
              <a:rPr lang="en-A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catalyst. Parts of the mercury were lost and discharged with the waste water. </a:t>
            </a:r>
            <a:br>
              <a:rPr lang="en-A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A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AU" sz="2400" b="1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0" y="1690688"/>
            <a:ext cx="4886325" cy="3581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51" y="3348491"/>
            <a:ext cx="4877054" cy="263842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42680" y="6154735"/>
            <a:ext cx="17059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err="1"/>
              <a:t>Source:http</a:t>
            </a:r>
            <a:r>
              <a:rPr lang="de-CH" sz="800" dirty="0"/>
              <a:t>://history.lonza.com/</a:t>
            </a:r>
            <a:endParaRPr lang="de-DE" sz="8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067" y="2474919"/>
            <a:ext cx="1324564" cy="1275506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6312463" y="1743426"/>
            <a:ext cx="5184391" cy="268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acetaldehyde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(1917 – 2013)</a:t>
            </a:r>
          </a:p>
        </p:txBody>
      </p:sp>
      <p:sp>
        <p:nvSpPr>
          <p:cNvPr id="2" name="Rechteck 1"/>
          <p:cNvSpPr/>
          <p:nvPr/>
        </p:nvSpPr>
        <p:spPr>
          <a:xfrm>
            <a:off x="7084288" y="5041255"/>
            <a:ext cx="3640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de-DE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O =&gt; CH</a:t>
            </a:r>
            <a:r>
              <a:rPr lang="de-DE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</a:p>
        </p:txBody>
      </p:sp>
    </p:spTree>
    <p:extLst>
      <p:ext uri="{BB962C8B-B14F-4D97-AF65-F5344CB8AC3E}">
        <p14:creationId xmlns:p14="http://schemas.microsoft.com/office/powerpoint/2010/main" val="5802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Distribution </a:t>
            </a:r>
            <a:r>
              <a:rPr lang="de-CH" dirty="0" err="1"/>
              <a:t>of</a:t>
            </a:r>
            <a:r>
              <a:rPr lang="de-CH" dirty="0"/>
              <a:t> Mercury – </a:t>
            </a:r>
            <a:r>
              <a:rPr lang="de-CH" dirty="0" err="1"/>
              <a:t>Step</a:t>
            </a:r>
            <a:r>
              <a:rPr lang="de-CH" dirty="0"/>
              <a:t> I 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05" y="3976032"/>
            <a:ext cx="6760360" cy="2513667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>
          <a:xfrm>
            <a:off x="7684167" y="1690688"/>
            <a:ext cx="4442084" cy="4215438"/>
          </a:xfrm>
          <a:prstGeom prst="roundRect">
            <a:avLst>
              <a:gd name="adj" fmla="val 560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I:</a:t>
            </a: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LONZA got an authorisation to use canal for discharge of waste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 flowed downstream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LONZA has discharged Hg-contaminated water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911608" y="2422358"/>
            <a:ext cx="6772559" cy="66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acetaldehyde</a:t>
            </a:r>
            <a:r>
              <a:rPr lang="de-D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1917 – 1970 *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419441" y="6207309"/>
            <a:ext cx="6772559" cy="66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1970 the environmental awareness increased and the environmental laws became more strict.</a:t>
            </a:r>
            <a:endParaRPr lang="de-D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ihandform: Form 40"/>
          <p:cNvSpPr/>
          <p:nvPr/>
        </p:nvSpPr>
        <p:spPr>
          <a:xfrm>
            <a:off x="7332184" y="4627025"/>
            <a:ext cx="1444304" cy="807696"/>
          </a:xfrm>
          <a:custGeom>
            <a:avLst/>
            <a:gdLst>
              <a:gd name="connsiteX0" fmla="*/ 18676 w 339625"/>
              <a:gd name="connsiteY0" fmla="*/ 167539 h 169782"/>
              <a:gd name="connsiteX1" fmla="*/ 339625 w 339625"/>
              <a:gd name="connsiteY1" fmla="*/ 167539 h 169782"/>
              <a:gd name="connsiteX2" fmla="*/ 323476 w 339625"/>
              <a:gd name="connsiteY2" fmla="*/ 161483 h 169782"/>
              <a:gd name="connsiteX3" fmla="*/ 319439 w 339625"/>
              <a:gd name="connsiteY3" fmla="*/ 153409 h 169782"/>
              <a:gd name="connsiteX4" fmla="*/ 307328 w 339625"/>
              <a:gd name="connsiteY4" fmla="*/ 141298 h 169782"/>
              <a:gd name="connsiteX5" fmla="*/ 305309 w 339625"/>
              <a:gd name="connsiteY5" fmla="*/ 115056 h 169782"/>
              <a:gd name="connsiteX6" fmla="*/ 303291 w 339625"/>
              <a:gd name="connsiteY6" fmla="*/ 109001 h 169782"/>
              <a:gd name="connsiteX7" fmla="*/ 301272 w 339625"/>
              <a:gd name="connsiteY7" fmla="*/ 100927 h 169782"/>
              <a:gd name="connsiteX8" fmla="*/ 299254 w 339625"/>
              <a:gd name="connsiteY8" fmla="*/ 80741 h 169782"/>
              <a:gd name="connsiteX9" fmla="*/ 293198 w 339625"/>
              <a:gd name="connsiteY9" fmla="*/ 76704 h 169782"/>
              <a:gd name="connsiteX10" fmla="*/ 285124 w 339625"/>
              <a:gd name="connsiteY10" fmla="*/ 62574 h 169782"/>
              <a:gd name="connsiteX11" fmla="*/ 275031 w 339625"/>
              <a:gd name="connsiteY11" fmla="*/ 50463 h 169782"/>
              <a:gd name="connsiteX12" fmla="*/ 268976 w 339625"/>
              <a:gd name="connsiteY12" fmla="*/ 48445 h 169782"/>
              <a:gd name="connsiteX13" fmla="*/ 264939 w 339625"/>
              <a:gd name="connsiteY13" fmla="*/ 44407 h 169782"/>
              <a:gd name="connsiteX14" fmla="*/ 258883 w 339625"/>
              <a:gd name="connsiteY14" fmla="*/ 40370 h 169782"/>
              <a:gd name="connsiteX15" fmla="*/ 248790 w 339625"/>
              <a:gd name="connsiteY15" fmla="*/ 30278 h 169782"/>
              <a:gd name="connsiteX16" fmla="*/ 242735 w 339625"/>
              <a:gd name="connsiteY16" fmla="*/ 20185 h 169782"/>
              <a:gd name="connsiteX17" fmla="*/ 236679 w 339625"/>
              <a:gd name="connsiteY17" fmla="*/ 18166 h 169782"/>
              <a:gd name="connsiteX18" fmla="*/ 230623 w 339625"/>
              <a:gd name="connsiteY18" fmla="*/ 14129 h 169782"/>
              <a:gd name="connsiteX19" fmla="*/ 214475 w 339625"/>
              <a:gd name="connsiteY19" fmla="*/ 0 h 169782"/>
              <a:gd name="connsiteX20" fmla="*/ 166030 w 339625"/>
              <a:gd name="connsiteY20" fmla="*/ 2018 h 169782"/>
              <a:gd name="connsiteX21" fmla="*/ 157956 w 339625"/>
              <a:gd name="connsiteY21" fmla="*/ 14129 h 169782"/>
              <a:gd name="connsiteX22" fmla="*/ 151900 w 339625"/>
              <a:gd name="connsiteY22" fmla="*/ 20185 h 169782"/>
              <a:gd name="connsiteX23" fmla="*/ 143826 w 339625"/>
              <a:gd name="connsiteY23" fmla="*/ 30278 h 169782"/>
              <a:gd name="connsiteX24" fmla="*/ 135752 w 339625"/>
              <a:gd name="connsiteY24" fmla="*/ 42389 h 169782"/>
              <a:gd name="connsiteX25" fmla="*/ 131715 w 339625"/>
              <a:gd name="connsiteY25" fmla="*/ 48445 h 169782"/>
              <a:gd name="connsiteX26" fmla="*/ 125659 w 339625"/>
              <a:gd name="connsiteY26" fmla="*/ 50463 h 169782"/>
              <a:gd name="connsiteX27" fmla="*/ 119603 w 339625"/>
              <a:gd name="connsiteY27" fmla="*/ 56519 h 169782"/>
              <a:gd name="connsiteX28" fmla="*/ 105474 w 339625"/>
              <a:gd name="connsiteY28" fmla="*/ 64593 h 169782"/>
              <a:gd name="connsiteX29" fmla="*/ 93362 w 339625"/>
              <a:gd name="connsiteY29" fmla="*/ 68630 h 169782"/>
              <a:gd name="connsiteX30" fmla="*/ 81251 w 339625"/>
              <a:gd name="connsiteY30" fmla="*/ 74686 h 169782"/>
              <a:gd name="connsiteX31" fmla="*/ 79233 w 339625"/>
              <a:gd name="connsiteY31" fmla="*/ 80741 h 169782"/>
              <a:gd name="connsiteX32" fmla="*/ 75195 w 339625"/>
              <a:gd name="connsiteY32" fmla="*/ 84778 h 169782"/>
              <a:gd name="connsiteX33" fmla="*/ 65103 w 339625"/>
              <a:gd name="connsiteY33" fmla="*/ 104964 h 169782"/>
              <a:gd name="connsiteX34" fmla="*/ 57029 w 339625"/>
              <a:gd name="connsiteY34" fmla="*/ 106982 h 169782"/>
              <a:gd name="connsiteX35" fmla="*/ 48954 w 339625"/>
              <a:gd name="connsiteY35" fmla="*/ 123131 h 169782"/>
              <a:gd name="connsiteX36" fmla="*/ 46936 w 339625"/>
              <a:gd name="connsiteY36" fmla="*/ 129186 h 169782"/>
              <a:gd name="connsiteX37" fmla="*/ 40880 w 339625"/>
              <a:gd name="connsiteY37" fmla="*/ 131205 h 169782"/>
              <a:gd name="connsiteX38" fmla="*/ 36843 w 339625"/>
              <a:gd name="connsiteY38" fmla="*/ 137260 h 169782"/>
              <a:gd name="connsiteX39" fmla="*/ 18676 w 339625"/>
              <a:gd name="connsiteY39" fmla="*/ 167539 h 16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9625" h="169782">
                <a:moveTo>
                  <a:pt x="18676" y="167539"/>
                </a:moveTo>
                <a:cubicBezTo>
                  <a:pt x="69140" y="172586"/>
                  <a:pt x="232642" y="167539"/>
                  <a:pt x="339625" y="167539"/>
                </a:cubicBezTo>
                <a:cubicBezTo>
                  <a:pt x="334242" y="165520"/>
                  <a:pt x="328186" y="164780"/>
                  <a:pt x="323476" y="161483"/>
                </a:cubicBezTo>
                <a:cubicBezTo>
                  <a:pt x="321011" y="159757"/>
                  <a:pt x="321397" y="155694"/>
                  <a:pt x="319439" y="153409"/>
                </a:cubicBezTo>
                <a:cubicBezTo>
                  <a:pt x="296901" y="127113"/>
                  <a:pt x="322262" y="163696"/>
                  <a:pt x="307328" y="141298"/>
                </a:cubicBezTo>
                <a:cubicBezTo>
                  <a:pt x="306655" y="132551"/>
                  <a:pt x="306397" y="123761"/>
                  <a:pt x="305309" y="115056"/>
                </a:cubicBezTo>
                <a:cubicBezTo>
                  <a:pt x="305045" y="112945"/>
                  <a:pt x="303875" y="111047"/>
                  <a:pt x="303291" y="109001"/>
                </a:cubicBezTo>
                <a:cubicBezTo>
                  <a:pt x="302529" y="106334"/>
                  <a:pt x="301945" y="103618"/>
                  <a:pt x="301272" y="100927"/>
                </a:cubicBezTo>
                <a:cubicBezTo>
                  <a:pt x="300599" y="94198"/>
                  <a:pt x="301392" y="87156"/>
                  <a:pt x="299254" y="80741"/>
                </a:cubicBezTo>
                <a:cubicBezTo>
                  <a:pt x="298487" y="78439"/>
                  <a:pt x="294914" y="78419"/>
                  <a:pt x="293198" y="76704"/>
                </a:cubicBezTo>
                <a:cubicBezTo>
                  <a:pt x="289918" y="73424"/>
                  <a:pt x="287236" y="66270"/>
                  <a:pt x="285124" y="62574"/>
                </a:cubicBezTo>
                <a:cubicBezTo>
                  <a:pt x="282833" y="58565"/>
                  <a:pt x="278884" y="53031"/>
                  <a:pt x="275031" y="50463"/>
                </a:cubicBezTo>
                <a:cubicBezTo>
                  <a:pt x="273261" y="49283"/>
                  <a:pt x="270994" y="49118"/>
                  <a:pt x="268976" y="48445"/>
                </a:cubicBezTo>
                <a:cubicBezTo>
                  <a:pt x="267630" y="47099"/>
                  <a:pt x="266425" y="45596"/>
                  <a:pt x="264939" y="44407"/>
                </a:cubicBezTo>
                <a:cubicBezTo>
                  <a:pt x="263045" y="42891"/>
                  <a:pt x="260599" y="42085"/>
                  <a:pt x="258883" y="40370"/>
                </a:cubicBezTo>
                <a:cubicBezTo>
                  <a:pt x="245425" y="26914"/>
                  <a:pt x="264940" y="41044"/>
                  <a:pt x="248790" y="30278"/>
                </a:cubicBezTo>
                <a:cubicBezTo>
                  <a:pt x="246772" y="26914"/>
                  <a:pt x="245509" y="22959"/>
                  <a:pt x="242735" y="20185"/>
                </a:cubicBezTo>
                <a:cubicBezTo>
                  <a:pt x="241230" y="18680"/>
                  <a:pt x="238582" y="19118"/>
                  <a:pt x="236679" y="18166"/>
                </a:cubicBezTo>
                <a:cubicBezTo>
                  <a:pt x="234509" y="17081"/>
                  <a:pt x="232597" y="15539"/>
                  <a:pt x="230623" y="14129"/>
                </a:cubicBezTo>
                <a:cubicBezTo>
                  <a:pt x="220894" y="7180"/>
                  <a:pt x="223356" y="8881"/>
                  <a:pt x="214475" y="0"/>
                </a:cubicBezTo>
                <a:cubicBezTo>
                  <a:pt x="198327" y="673"/>
                  <a:pt x="182018" y="-351"/>
                  <a:pt x="166030" y="2018"/>
                </a:cubicBezTo>
                <a:cubicBezTo>
                  <a:pt x="158884" y="3077"/>
                  <a:pt x="160568" y="10211"/>
                  <a:pt x="157956" y="14129"/>
                </a:cubicBezTo>
                <a:cubicBezTo>
                  <a:pt x="156372" y="16504"/>
                  <a:pt x="153919" y="18166"/>
                  <a:pt x="151900" y="20185"/>
                </a:cubicBezTo>
                <a:cubicBezTo>
                  <a:pt x="147356" y="33822"/>
                  <a:pt x="153658" y="19042"/>
                  <a:pt x="143826" y="30278"/>
                </a:cubicBezTo>
                <a:cubicBezTo>
                  <a:pt x="140631" y="33929"/>
                  <a:pt x="138443" y="38352"/>
                  <a:pt x="135752" y="42389"/>
                </a:cubicBezTo>
                <a:cubicBezTo>
                  <a:pt x="134406" y="44408"/>
                  <a:pt x="134017" y="47678"/>
                  <a:pt x="131715" y="48445"/>
                </a:cubicBezTo>
                <a:lnTo>
                  <a:pt x="125659" y="50463"/>
                </a:lnTo>
                <a:cubicBezTo>
                  <a:pt x="123640" y="52482"/>
                  <a:pt x="121796" y="54691"/>
                  <a:pt x="119603" y="56519"/>
                </a:cubicBezTo>
                <a:cubicBezTo>
                  <a:pt x="116241" y="59321"/>
                  <a:pt x="109271" y="63074"/>
                  <a:pt x="105474" y="64593"/>
                </a:cubicBezTo>
                <a:cubicBezTo>
                  <a:pt x="101523" y="66173"/>
                  <a:pt x="96903" y="66269"/>
                  <a:pt x="93362" y="68630"/>
                </a:cubicBezTo>
                <a:cubicBezTo>
                  <a:pt x="85537" y="73847"/>
                  <a:pt x="89608" y="71900"/>
                  <a:pt x="81251" y="74686"/>
                </a:cubicBezTo>
                <a:cubicBezTo>
                  <a:pt x="80578" y="76704"/>
                  <a:pt x="80328" y="78917"/>
                  <a:pt x="79233" y="80741"/>
                </a:cubicBezTo>
                <a:cubicBezTo>
                  <a:pt x="78254" y="82373"/>
                  <a:pt x="76046" y="83076"/>
                  <a:pt x="75195" y="84778"/>
                </a:cubicBezTo>
                <a:cubicBezTo>
                  <a:pt x="71370" y="92428"/>
                  <a:pt x="72703" y="99536"/>
                  <a:pt x="65103" y="104964"/>
                </a:cubicBezTo>
                <a:cubicBezTo>
                  <a:pt x="62846" y="106576"/>
                  <a:pt x="59720" y="106309"/>
                  <a:pt x="57029" y="106982"/>
                </a:cubicBezTo>
                <a:cubicBezTo>
                  <a:pt x="49981" y="114028"/>
                  <a:pt x="53593" y="109214"/>
                  <a:pt x="48954" y="123131"/>
                </a:cubicBezTo>
                <a:cubicBezTo>
                  <a:pt x="48281" y="125149"/>
                  <a:pt x="48954" y="128513"/>
                  <a:pt x="46936" y="129186"/>
                </a:cubicBezTo>
                <a:lnTo>
                  <a:pt x="40880" y="131205"/>
                </a:lnTo>
                <a:cubicBezTo>
                  <a:pt x="39534" y="133223"/>
                  <a:pt x="37928" y="135090"/>
                  <a:pt x="36843" y="137260"/>
                </a:cubicBezTo>
                <a:cubicBezTo>
                  <a:pt x="35891" y="139163"/>
                  <a:pt x="-31788" y="162492"/>
                  <a:pt x="18676" y="1675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906" y="3933564"/>
            <a:ext cx="1572797" cy="1386921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896" y="6134126"/>
            <a:ext cx="2928895" cy="3445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Distribution </a:t>
            </a:r>
            <a:r>
              <a:rPr lang="de-CH" dirty="0" err="1"/>
              <a:t>of</a:t>
            </a:r>
            <a:r>
              <a:rPr lang="de-CH" dirty="0"/>
              <a:t> Mercury – </a:t>
            </a:r>
            <a:r>
              <a:rPr lang="de-CH" dirty="0" err="1"/>
              <a:t>Step</a:t>
            </a:r>
            <a:r>
              <a:rPr lang="de-CH" dirty="0"/>
              <a:t> II </a:t>
            </a:r>
            <a:endParaRPr lang="de-DE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838200" y="5416433"/>
            <a:ext cx="7920000" cy="1062270"/>
            <a:chOff x="1440000" y="3240000"/>
            <a:chExt cx="7920000" cy="1062270"/>
          </a:xfrm>
        </p:grpSpPr>
        <p:sp>
          <p:nvSpPr>
            <p:cNvPr id="11" name="Freihandform: Form 10"/>
            <p:cNvSpPr>
              <a:spLocks noChangeAspect="1"/>
            </p:cNvSpPr>
            <p:nvPr/>
          </p:nvSpPr>
          <p:spPr>
            <a:xfrm>
              <a:off x="1440000" y="3240000"/>
              <a:ext cx="7920000" cy="1062270"/>
            </a:xfrm>
            <a:custGeom>
              <a:avLst/>
              <a:gdLst>
                <a:gd name="connsiteX0" fmla="*/ 0 w 5080000"/>
                <a:gd name="connsiteY0" fmla="*/ 8466 h 783166"/>
                <a:gd name="connsiteX1" fmla="*/ 1003300 w 5080000"/>
                <a:gd name="connsiteY1" fmla="*/ 8466 h 783166"/>
                <a:gd name="connsiteX2" fmla="*/ 1003300 w 5080000"/>
                <a:gd name="connsiteY2" fmla="*/ 8466 h 783166"/>
                <a:gd name="connsiteX3" fmla="*/ 1011766 w 5080000"/>
                <a:gd name="connsiteY3" fmla="*/ 46566 h 783166"/>
                <a:gd name="connsiteX4" fmla="*/ 1016000 w 5080000"/>
                <a:gd name="connsiteY4" fmla="*/ 59266 h 783166"/>
                <a:gd name="connsiteX5" fmla="*/ 1020233 w 5080000"/>
                <a:gd name="connsiteY5" fmla="*/ 110066 h 783166"/>
                <a:gd name="connsiteX6" fmla="*/ 1024466 w 5080000"/>
                <a:gd name="connsiteY6" fmla="*/ 266700 h 783166"/>
                <a:gd name="connsiteX7" fmla="*/ 1032933 w 5080000"/>
                <a:gd name="connsiteY7" fmla="*/ 283633 h 783166"/>
                <a:gd name="connsiteX8" fmla="*/ 1037166 w 5080000"/>
                <a:gd name="connsiteY8" fmla="*/ 304800 h 783166"/>
                <a:gd name="connsiteX9" fmla="*/ 1041400 w 5080000"/>
                <a:gd name="connsiteY9" fmla="*/ 317500 h 783166"/>
                <a:gd name="connsiteX10" fmla="*/ 1054100 w 5080000"/>
                <a:gd name="connsiteY10" fmla="*/ 364066 h 783166"/>
                <a:gd name="connsiteX11" fmla="*/ 1058333 w 5080000"/>
                <a:gd name="connsiteY11" fmla="*/ 376766 h 783166"/>
                <a:gd name="connsiteX12" fmla="*/ 1079500 w 5080000"/>
                <a:gd name="connsiteY12" fmla="*/ 410633 h 783166"/>
                <a:gd name="connsiteX13" fmla="*/ 1092200 w 5080000"/>
                <a:gd name="connsiteY13" fmla="*/ 452966 h 783166"/>
                <a:gd name="connsiteX14" fmla="*/ 1104900 w 5080000"/>
                <a:gd name="connsiteY14" fmla="*/ 465666 h 783166"/>
                <a:gd name="connsiteX15" fmla="*/ 1113366 w 5080000"/>
                <a:gd name="connsiteY15" fmla="*/ 486833 h 783166"/>
                <a:gd name="connsiteX16" fmla="*/ 1121833 w 5080000"/>
                <a:gd name="connsiteY16" fmla="*/ 520700 h 783166"/>
                <a:gd name="connsiteX17" fmla="*/ 1138766 w 5080000"/>
                <a:gd name="connsiteY17" fmla="*/ 537633 h 783166"/>
                <a:gd name="connsiteX18" fmla="*/ 1159933 w 5080000"/>
                <a:gd name="connsiteY18" fmla="*/ 563033 h 783166"/>
                <a:gd name="connsiteX19" fmla="*/ 1176866 w 5080000"/>
                <a:gd name="connsiteY19" fmla="*/ 571500 h 783166"/>
                <a:gd name="connsiteX20" fmla="*/ 1198033 w 5080000"/>
                <a:gd name="connsiteY20" fmla="*/ 596900 h 783166"/>
                <a:gd name="connsiteX21" fmla="*/ 1210733 w 5080000"/>
                <a:gd name="connsiteY21" fmla="*/ 601133 h 783166"/>
                <a:gd name="connsiteX22" fmla="*/ 1223433 w 5080000"/>
                <a:gd name="connsiteY22" fmla="*/ 609600 h 783166"/>
                <a:gd name="connsiteX23" fmla="*/ 1274233 w 5080000"/>
                <a:gd name="connsiteY23" fmla="*/ 643466 h 783166"/>
                <a:gd name="connsiteX24" fmla="*/ 1316566 w 5080000"/>
                <a:gd name="connsiteY24" fmla="*/ 656166 h 783166"/>
                <a:gd name="connsiteX25" fmla="*/ 1350433 w 5080000"/>
                <a:gd name="connsiteY25" fmla="*/ 660400 h 783166"/>
                <a:gd name="connsiteX26" fmla="*/ 1507066 w 5080000"/>
                <a:gd name="connsiteY26" fmla="*/ 673100 h 783166"/>
                <a:gd name="connsiteX27" fmla="*/ 1528233 w 5080000"/>
                <a:gd name="connsiteY27" fmla="*/ 681566 h 783166"/>
                <a:gd name="connsiteX28" fmla="*/ 1562100 w 5080000"/>
                <a:gd name="connsiteY28" fmla="*/ 706966 h 783166"/>
                <a:gd name="connsiteX29" fmla="*/ 1629833 w 5080000"/>
                <a:gd name="connsiteY29" fmla="*/ 723900 h 783166"/>
                <a:gd name="connsiteX30" fmla="*/ 1659466 w 5080000"/>
                <a:gd name="connsiteY30" fmla="*/ 749300 h 783166"/>
                <a:gd name="connsiteX31" fmla="*/ 1693333 w 5080000"/>
                <a:gd name="connsiteY31" fmla="*/ 757766 h 783166"/>
                <a:gd name="connsiteX32" fmla="*/ 1714500 w 5080000"/>
                <a:gd name="connsiteY32" fmla="*/ 766233 h 783166"/>
                <a:gd name="connsiteX33" fmla="*/ 1756833 w 5080000"/>
                <a:gd name="connsiteY33" fmla="*/ 770466 h 783166"/>
                <a:gd name="connsiteX34" fmla="*/ 1790700 w 5080000"/>
                <a:gd name="connsiteY34" fmla="*/ 778933 h 783166"/>
                <a:gd name="connsiteX35" fmla="*/ 1816100 w 5080000"/>
                <a:gd name="connsiteY35" fmla="*/ 783166 h 783166"/>
                <a:gd name="connsiteX36" fmla="*/ 2133600 w 5080000"/>
                <a:gd name="connsiteY36" fmla="*/ 778933 h 783166"/>
                <a:gd name="connsiteX37" fmla="*/ 2146300 w 5080000"/>
                <a:gd name="connsiteY37" fmla="*/ 770466 h 783166"/>
                <a:gd name="connsiteX38" fmla="*/ 2239433 w 5080000"/>
                <a:gd name="connsiteY38" fmla="*/ 757766 h 783166"/>
                <a:gd name="connsiteX39" fmla="*/ 2527300 w 5080000"/>
                <a:gd name="connsiteY39" fmla="*/ 745066 h 783166"/>
                <a:gd name="connsiteX40" fmla="*/ 2556933 w 5080000"/>
                <a:gd name="connsiteY40" fmla="*/ 736600 h 783166"/>
                <a:gd name="connsiteX41" fmla="*/ 2569633 w 5080000"/>
                <a:gd name="connsiteY41" fmla="*/ 728133 h 783166"/>
                <a:gd name="connsiteX42" fmla="*/ 2595033 w 5080000"/>
                <a:gd name="connsiteY42" fmla="*/ 715433 h 783166"/>
                <a:gd name="connsiteX43" fmla="*/ 2616200 w 5080000"/>
                <a:gd name="connsiteY43" fmla="*/ 698500 h 783166"/>
                <a:gd name="connsiteX44" fmla="*/ 2641600 w 5080000"/>
                <a:gd name="connsiteY44" fmla="*/ 681566 h 783166"/>
                <a:gd name="connsiteX45" fmla="*/ 2654300 w 5080000"/>
                <a:gd name="connsiteY45" fmla="*/ 673100 h 783166"/>
                <a:gd name="connsiteX46" fmla="*/ 2667000 w 5080000"/>
                <a:gd name="connsiteY46" fmla="*/ 668866 h 783166"/>
                <a:gd name="connsiteX47" fmla="*/ 2700866 w 5080000"/>
                <a:gd name="connsiteY47" fmla="*/ 651933 h 783166"/>
                <a:gd name="connsiteX48" fmla="*/ 2713566 w 5080000"/>
                <a:gd name="connsiteY48" fmla="*/ 643466 h 783166"/>
                <a:gd name="connsiteX49" fmla="*/ 2777066 w 5080000"/>
                <a:gd name="connsiteY49" fmla="*/ 626533 h 783166"/>
                <a:gd name="connsiteX50" fmla="*/ 2798233 w 5080000"/>
                <a:gd name="connsiteY50" fmla="*/ 618066 h 783166"/>
                <a:gd name="connsiteX51" fmla="*/ 2810933 w 5080000"/>
                <a:gd name="connsiteY51" fmla="*/ 613833 h 783166"/>
                <a:gd name="connsiteX52" fmla="*/ 2895600 w 5080000"/>
                <a:gd name="connsiteY52" fmla="*/ 605366 h 783166"/>
                <a:gd name="connsiteX53" fmla="*/ 2946400 w 5080000"/>
                <a:gd name="connsiteY53" fmla="*/ 592666 h 783166"/>
                <a:gd name="connsiteX54" fmla="*/ 2963333 w 5080000"/>
                <a:gd name="connsiteY54" fmla="*/ 579966 h 783166"/>
                <a:gd name="connsiteX55" fmla="*/ 2992966 w 5080000"/>
                <a:gd name="connsiteY55" fmla="*/ 550333 h 783166"/>
                <a:gd name="connsiteX56" fmla="*/ 3014133 w 5080000"/>
                <a:gd name="connsiteY56" fmla="*/ 537633 h 783166"/>
                <a:gd name="connsiteX57" fmla="*/ 3031066 w 5080000"/>
                <a:gd name="connsiteY57" fmla="*/ 512233 h 783166"/>
                <a:gd name="connsiteX58" fmla="*/ 3043766 w 5080000"/>
                <a:gd name="connsiteY58" fmla="*/ 508000 h 783166"/>
                <a:gd name="connsiteX59" fmla="*/ 3060700 w 5080000"/>
                <a:gd name="connsiteY59" fmla="*/ 499533 h 783166"/>
                <a:gd name="connsiteX60" fmla="*/ 3086100 w 5080000"/>
                <a:gd name="connsiteY60" fmla="*/ 474133 h 783166"/>
                <a:gd name="connsiteX61" fmla="*/ 3179233 w 5080000"/>
                <a:gd name="connsiteY61" fmla="*/ 431800 h 783166"/>
                <a:gd name="connsiteX62" fmla="*/ 3204633 w 5080000"/>
                <a:gd name="connsiteY62" fmla="*/ 419100 h 783166"/>
                <a:gd name="connsiteX63" fmla="*/ 3217333 w 5080000"/>
                <a:gd name="connsiteY63" fmla="*/ 414866 h 783166"/>
                <a:gd name="connsiteX64" fmla="*/ 3225800 w 5080000"/>
                <a:gd name="connsiteY64" fmla="*/ 397933 h 783166"/>
                <a:gd name="connsiteX65" fmla="*/ 3234266 w 5080000"/>
                <a:gd name="connsiteY65" fmla="*/ 385233 h 783166"/>
                <a:gd name="connsiteX66" fmla="*/ 3259666 w 5080000"/>
                <a:gd name="connsiteY66" fmla="*/ 355600 h 783166"/>
                <a:gd name="connsiteX67" fmla="*/ 3306233 w 5080000"/>
                <a:gd name="connsiteY67" fmla="*/ 313266 h 783166"/>
                <a:gd name="connsiteX68" fmla="*/ 3335866 w 5080000"/>
                <a:gd name="connsiteY68" fmla="*/ 283633 h 783166"/>
                <a:gd name="connsiteX69" fmla="*/ 3373966 w 5080000"/>
                <a:gd name="connsiteY69" fmla="*/ 241300 h 783166"/>
                <a:gd name="connsiteX70" fmla="*/ 3386666 w 5080000"/>
                <a:gd name="connsiteY70" fmla="*/ 228600 h 783166"/>
                <a:gd name="connsiteX71" fmla="*/ 3412066 w 5080000"/>
                <a:gd name="connsiteY71" fmla="*/ 211666 h 783166"/>
                <a:gd name="connsiteX72" fmla="*/ 3416300 w 5080000"/>
                <a:gd name="connsiteY72" fmla="*/ 198966 h 783166"/>
                <a:gd name="connsiteX73" fmla="*/ 3424766 w 5080000"/>
                <a:gd name="connsiteY73" fmla="*/ 156633 h 783166"/>
                <a:gd name="connsiteX74" fmla="*/ 3437466 w 5080000"/>
                <a:gd name="connsiteY74" fmla="*/ 143933 h 783166"/>
                <a:gd name="connsiteX75" fmla="*/ 3450166 w 5080000"/>
                <a:gd name="connsiteY75" fmla="*/ 0 h 783166"/>
                <a:gd name="connsiteX76" fmla="*/ 5080000 w 5080000"/>
                <a:gd name="connsiteY76" fmla="*/ 12700 h 78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080000" h="783166">
                  <a:moveTo>
                    <a:pt x="0" y="8466"/>
                  </a:moveTo>
                  <a:lnTo>
                    <a:pt x="1003300" y="8466"/>
                  </a:lnTo>
                  <a:lnTo>
                    <a:pt x="1003300" y="8466"/>
                  </a:lnTo>
                  <a:cubicBezTo>
                    <a:pt x="1006122" y="21166"/>
                    <a:pt x="1008611" y="33945"/>
                    <a:pt x="1011766" y="46566"/>
                  </a:cubicBezTo>
                  <a:cubicBezTo>
                    <a:pt x="1012848" y="50895"/>
                    <a:pt x="1015410" y="54843"/>
                    <a:pt x="1016000" y="59266"/>
                  </a:cubicBezTo>
                  <a:cubicBezTo>
                    <a:pt x="1018246" y="76109"/>
                    <a:pt x="1018822" y="93133"/>
                    <a:pt x="1020233" y="110066"/>
                  </a:cubicBezTo>
                  <a:cubicBezTo>
                    <a:pt x="1021644" y="162277"/>
                    <a:pt x="1020654" y="214609"/>
                    <a:pt x="1024466" y="266700"/>
                  </a:cubicBezTo>
                  <a:cubicBezTo>
                    <a:pt x="1024927" y="272994"/>
                    <a:pt x="1030937" y="277646"/>
                    <a:pt x="1032933" y="283633"/>
                  </a:cubicBezTo>
                  <a:cubicBezTo>
                    <a:pt x="1035208" y="290459"/>
                    <a:pt x="1035421" y="297819"/>
                    <a:pt x="1037166" y="304800"/>
                  </a:cubicBezTo>
                  <a:cubicBezTo>
                    <a:pt x="1038248" y="309129"/>
                    <a:pt x="1040318" y="313171"/>
                    <a:pt x="1041400" y="317500"/>
                  </a:cubicBezTo>
                  <a:cubicBezTo>
                    <a:pt x="1053372" y="365384"/>
                    <a:pt x="1035930" y="309555"/>
                    <a:pt x="1054100" y="364066"/>
                  </a:cubicBezTo>
                  <a:cubicBezTo>
                    <a:pt x="1055511" y="368299"/>
                    <a:pt x="1056037" y="372940"/>
                    <a:pt x="1058333" y="376766"/>
                  </a:cubicBezTo>
                  <a:cubicBezTo>
                    <a:pt x="1073651" y="402296"/>
                    <a:pt x="1066469" y="391087"/>
                    <a:pt x="1079500" y="410633"/>
                  </a:cubicBezTo>
                  <a:cubicBezTo>
                    <a:pt x="1081419" y="418308"/>
                    <a:pt x="1088763" y="449529"/>
                    <a:pt x="1092200" y="452966"/>
                  </a:cubicBezTo>
                  <a:lnTo>
                    <a:pt x="1104900" y="465666"/>
                  </a:lnTo>
                  <a:cubicBezTo>
                    <a:pt x="1107722" y="472722"/>
                    <a:pt x="1111182" y="479554"/>
                    <a:pt x="1113366" y="486833"/>
                  </a:cubicBezTo>
                  <a:cubicBezTo>
                    <a:pt x="1114192" y="489585"/>
                    <a:pt x="1117981" y="515308"/>
                    <a:pt x="1121833" y="520700"/>
                  </a:cubicBezTo>
                  <a:cubicBezTo>
                    <a:pt x="1126473" y="527196"/>
                    <a:pt x="1133571" y="531572"/>
                    <a:pt x="1138766" y="537633"/>
                  </a:cubicBezTo>
                  <a:cubicBezTo>
                    <a:pt x="1150492" y="551313"/>
                    <a:pt x="1143709" y="551444"/>
                    <a:pt x="1159933" y="563033"/>
                  </a:cubicBezTo>
                  <a:cubicBezTo>
                    <a:pt x="1165068" y="566701"/>
                    <a:pt x="1171222" y="568678"/>
                    <a:pt x="1176866" y="571500"/>
                  </a:cubicBezTo>
                  <a:cubicBezTo>
                    <a:pt x="1183113" y="580871"/>
                    <a:pt x="1188255" y="590381"/>
                    <a:pt x="1198033" y="596900"/>
                  </a:cubicBezTo>
                  <a:cubicBezTo>
                    <a:pt x="1201746" y="599375"/>
                    <a:pt x="1206500" y="599722"/>
                    <a:pt x="1210733" y="601133"/>
                  </a:cubicBezTo>
                  <a:cubicBezTo>
                    <a:pt x="1214966" y="603955"/>
                    <a:pt x="1219318" y="606607"/>
                    <a:pt x="1223433" y="609600"/>
                  </a:cubicBezTo>
                  <a:cubicBezTo>
                    <a:pt x="1244861" y="625184"/>
                    <a:pt x="1252499" y="634772"/>
                    <a:pt x="1274233" y="643466"/>
                  </a:cubicBezTo>
                  <a:cubicBezTo>
                    <a:pt x="1282303" y="646694"/>
                    <a:pt x="1305870" y="654383"/>
                    <a:pt x="1316566" y="656166"/>
                  </a:cubicBezTo>
                  <a:cubicBezTo>
                    <a:pt x="1327788" y="658036"/>
                    <a:pt x="1339095" y="659455"/>
                    <a:pt x="1350433" y="660400"/>
                  </a:cubicBezTo>
                  <a:cubicBezTo>
                    <a:pt x="1537964" y="676028"/>
                    <a:pt x="1411450" y="662474"/>
                    <a:pt x="1507066" y="673100"/>
                  </a:cubicBezTo>
                  <a:cubicBezTo>
                    <a:pt x="1514122" y="675922"/>
                    <a:pt x="1521761" y="677583"/>
                    <a:pt x="1528233" y="681566"/>
                  </a:cubicBezTo>
                  <a:cubicBezTo>
                    <a:pt x="1540251" y="688961"/>
                    <a:pt x="1548713" y="702504"/>
                    <a:pt x="1562100" y="706966"/>
                  </a:cubicBezTo>
                  <a:cubicBezTo>
                    <a:pt x="1609666" y="722821"/>
                    <a:pt x="1586948" y="717772"/>
                    <a:pt x="1629833" y="723900"/>
                  </a:cubicBezTo>
                  <a:cubicBezTo>
                    <a:pt x="1635912" y="729979"/>
                    <a:pt x="1649336" y="745616"/>
                    <a:pt x="1659466" y="749300"/>
                  </a:cubicBezTo>
                  <a:cubicBezTo>
                    <a:pt x="1670402" y="753277"/>
                    <a:pt x="1682529" y="753444"/>
                    <a:pt x="1693333" y="757766"/>
                  </a:cubicBezTo>
                  <a:cubicBezTo>
                    <a:pt x="1700389" y="760588"/>
                    <a:pt x="1707048" y="764743"/>
                    <a:pt x="1714500" y="766233"/>
                  </a:cubicBezTo>
                  <a:cubicBezTo>
                    <a:pt x="1728406" y="769014"/>
                    <a:pt x="1742722" y="769055"/>
                    <a:pt x="1756833" y="770466"/>
                  </a:cubicBezTo>
                  <a:cubicBezTo>
                    <a:pt x="1768122" y="773288"/>
                    <a:pt x="1779322" y="776495"/>
                    <a:pt x="1790700" y="778933"/>
                  </a:cubicBezTo>
                  <a:cubicBezTo>
                    <a:pt x="1799093" y="780731"/>
                    <a:pt x="1807517" y="783166"/>
                    <a:pt x="1816100" y="783166"/>
                  </a:cubicBezTo>
                  <a:cubicBezTo>
                    <a:pt x="1921943" y="783166"/>
                    <a:pt x="2027767" y="780344"/>
                    <a:pt x="2133600" y="778933"/>
                  </a:cubicBezTo>
                  <a:cubicBezTo>
                    <a:pt x="2137833" y="776111"/>
                    <a:pt x="2141408" y="771864"/>
                    <a:pt x="2146300" y="770466"/>
                  </a:cubicBezTo>
                  <a:cubicBezTo>
                    <a:pt x="2175181" y="762214"/>
                    <a:pt x="2209776" y="760462"/>
                    <a:pt x="2239433" y="757766"/>
                  </a:cubicBezTo>
                  <a:cubicBezTo>
                    <a:pt x="2338281" y="708345"/>
                    <a:pt x="2233929" y="757462"/>
                    <a:pt x="2527300" y="745066"/>
                  </a:cubicBezTo>
                  <a:cubicBezTo>
                    <a:pt x="2537564" y="744632"/>
                    <a:pt x="2547055" y="739422"/>
                    <a:pt x="2556933" y="736600"/>
                  </a:cubicBezTo>
                  <a:cubicBezTo>
                    <a:pt x="2561166" y="733778"/>
                    <a:pt x="2565082" y="730408"/>
                    <a:pt x="2569633" y="728133"/>
                  </a:cubicBezTo>
                  <a:cubicBezTo>
                    <a:pt x="2604687" y="710606"/>
                    <a:pt x="2558636" y="739699"/>
                    <a:pt x="2595033" y="715433"/>
                  </a:cubicBezTo>
                  <a:cubicBezTo>
                    <a:pt x="2610679" y="691966"/>
                    <a:pt x="2594548" y="710529"/>
                    <a:pt x="2616200" y="698500"/>
                  </a:cubicBezTo>
                  <a:cubicBezTo>
                    <a:pt x="2625095" y="693558"/>
                    <a:pt x="2633133" y="687211"/>
                    <a:pt x="2641600" y="681566"/>
                  </a:cubicBezTo>
                  <a:cubicBezTo>
                    <a:pt x="2645833" y="678744"/>
                    <a:pt x="2649473" y="674709"/>
                    <a:pt x="2654300" y="673100"/>
                  </a:cubicBezTo>
                  <a:lnTo>
                    <a:pt x="2667000" y="668866"/>
                  </a:lnTo>
                  <a:cubicBezTo>
                    <a:pt x="2691087" y="644779"/>
                    <a:pt x="2666258" y="664911"/>
                    <a:pt x="2700866" y="651933"/>
                  </a:cubicBezTo>
                  <a:cubicBezTo>
                    <a:pt x="2705630" y="650146"/>
                    <a:pt x="2708842" y="645356"/>
                    <a:pt x="2713566" y="643466"/>
                  </a:cubicBezTo>
                  <a:cubicBezTo>
                    <a:pt x="2728018" y="637685"/>
                    <a:pt x="2763103" y="630830"/>
                    <a:pt x="2777066" y="626533"/>
                  </a:cubicBezTo>
                  <a:cubicBezTo>
                    <a:pt x="2784329" y="624298"/>
                    <a:pt x="2791118" y="620734"/>
                    <a:pt x="2798233" y="618066"/>
                  </a:cubicBezTo>
                  <a:cubicBezTo>
                    <a:pt x="2802411" y="616499"/>
                    <a:pt x="2806508" y="614410"/>
                    <a:pt x="2810933" y="613833"/>
                  </a:cubicBezTo>
                  <a:cubicBezTo>
                    <a:pt x="2839058" y="610165"/>
                    <a:pt x="2867378" y="608188"/>
                    <a:pt x="2895600" y="605366"/>
                  </a:cubicBezTo>
                  <a:cubicBezTo>
                    <a:pt x="2912533" y="601133"/>
                    <a:pt x="2932437" y="603139"/>
                    <a:pt x="2946400" y="592666"/>
                  </a:cubicBezTo>
                  <a:cubicBezTo>
                    <a:pt x="2952044" y="588433"/>
                    <a:pt x="2958112" y="584712"/>
                    <a:pt x="2963333" y="579966"/>
                  </a:cubicBezTo>
                  <a:cubicBezTo>
                    <a:pt x="2973669" y="570569"/>
                    <a:pt x="2980988" y="557520"/>
                    <a:pt x="2992966" y="550333"/>
                  </a:cubicBezTo>
                  <a:lnTo>
                    <a:pt x="3014133" y="537633"/>
                  </a:lnTo>
                  <a:cubicBezTo>
                    <a:pt x="3019777" y="529166"/>
                    <a:pt x="3023871" y="519428"/>
                    <a:pt x="3031066" y="512233"/>
                  </a:cubicBezTo>
                  <a:cubicBezTo>
                    <a:pt x="3034221" y="509078"/>
                    <a:pt x="3039664" y="509758"/>
                    <a:pt x="3043766" y="508000"/>
                  </a:cubicBezTo>
                  <a:cubicBezTo>
                    <a:pt x="3049567" y="505514"/>
                    <a:pt x="3055055" y="502355"/>
                    <a:pt x="3060700" y="499533"/>
                  </a:cubicBezTo>
                  <a:cubicBezTo>
                    <a:pt x="3070168" y="485330"/>
                    <a:pt x="3069134" y="483828"/>
                    <a:pt x="3086100" y="474133"/>
                  </a:cubicBezTo>
                  <a:cubicBezTo>
                    <a:pt x="3155566" y="434438"/>
                    <a:pt x="3133798" y="440886"/>
                    <a:pt x="3179233" y="431800"/>
                  </a:cubicBezTo>
                  <a:cubicBezTo>
                    <a:pt x="3187700" y="427567"/>
                    <a:pt x="3195983" y="422945"/>
                    <a:pt x="3204633" y="419100"/>
                  </a:cubicBezTo>
                  <a:cubicBezTo>
                    <a:pt x="3208711" y="417288"/>
                    <a:pt x="3214178" y="418021"/>
                    <a:pt x="3217333" y="414866"/>
                  </a:cubicBezTo>
                  <a:cubicBezTo>
                    <a:pt x="3221795" y="410404"/>
                    <a:pt x="3222669" y="403412"/>
                    <a:pt x="3225800" y="397933"/>
                  </a:cubicBezTo>
                  <a:cubicBezTo>
                    <a:pt x="3228324" y="393516"/>
                    <a:pt x="3231309" y="389373"/>
                    <a:pt x="3234266" y="385233"/>
                  </a:cubicBezTo>
                  <a:cubicBezTo>
                    <a:pt x="3241367" y="375292"/>
                    <a:pt x="3249776" y="363292"/>
                    <a:pt x="3259666" y="355600"/>
                  </a:cubicBezTo>
                  <a:cubicBezTo>
                    <a:pt x="3316565" y="311344"/>
                    <a:pt x="3254367" y="369454"/>
                    <a:pt x="3306233" y="313266"/>
                  </a:cubicBezTo>
                  <a:cubicBezTo>
                    <a:pt x="3315708" y="303001"/>
                    <a:pt x="3328117" y="295256"/>
                    <a:pt x="3335866" y="283633"/>
                  </a:cubicBezTo>
                  <a:cubicBezTo>
                    <a:pt x="3352082" y="259310"/>
                    <a:pt x="3340735" y="274531"/>
                    <a:pt x="3373966" y="241300"/>
                  </a:cubicBezTo>
                  <a:cubicBezTo>
                    <a:pt x="3378199" y="237067"/>
                    <a:pt x="3381685" y="231921"/>
                    <a:pt x="3386666" y="228600"/>
                  </a:cubicBezTo>
                  <a:lnTo>
                    <a:pt x="3412066" y="211666"/>
                  </a:lnTo>
                  <a:cubicBezTo>
                    <a:pt x="3413477" y="207433"/>
                    <a:pt x="3415297" y="203314"/>
                    <a:pt x="3416300" y="198966"/>
                  </a:cubicBezTo>
                  <a:cubicBezTo>
                    <a:pt x="3419536" y="184944"/>
                    <a:pt x="3414590" y="166809"/>
                    <a:pt x="3424766" y="156633"/>
                  </a:cubicBezTo>
                  <a:lnTo>
                    <a:pt x="3437466" y="143933"/>
                  </a:lnTo>
                  <a:cubicBezTo>
                    <a:pt x="3461322" y="72366"/>
                    <a:pt x="3450166" y="119220"/>
                    <a:pt x="3450166" y="0"/>
                  </a:cubicBezTo>
                  <a:lnTo>
                    <a:pt x="5080000" y="12700"/>
                  </a:lnTo>
                </a:path>
              </a:pathLst>
            </a:custGeom>
            <a:noFill/>
            <a:ln w="444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r Verbinder 11"/>
            <p:cNvCxnSpPr>
              <a:cxnSpLocks/>
              <a:stCxn id="11" idx="6"/>
              <a:endCxn id="11" idx="69"/>
            </p:cNvCxnSpPr>
            <p:nvPr/>
          </p:nvCxnSpPr>
          <p:spPr>
            <a:xfrm flipV="1">
              <a:off x="3037200" y="3567294"/>
              <a:ext cx="3663000" cy="344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leichschenkliges Dreieck 12"/>
            <p:cNvSpPr/>
            <p:nvPr/>
          </p:nvSpPr>
          <p:spPr>
            <a:xfrm rot="10800000">
              <a:off x="5418681" y="3419307"/>
              <a:ext cx="178637" cy="143688"/>
            </a:xfrm>
            <a:prstGeom prst="triangle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r Verbinder 13"/>
            <p:cNvCxnSpPr>
              <a:cxnSpLocks/>
            </p:cNvCxnSpPr>
            <p:nvPr/>
          </p:nvCxnSpPr>
          <p:spPr>
            <a:xfrm>
              <a:off x="5400000" y="3600000"/>
              <a:ext cx="2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>
              <a:cxnSpLocks/>
            </p:cNvCxnSpPr>
            <p:nvPr/>
          </p:nvCxnSpPr>
          <p:spPr>
            <a:xfrm>
              <a:off x="5436000" y="3634820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>
              <a:cxnSpLocks/>
            </p:cNvCxnSpPr>
            <p:nvPr/>
          </p:nvCxnSpPr>
          <p:spPr>
            <a:xfrm>
              <a:off x="5472000" y="3670354"/>
              <a:ext cx="7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feld 42"/>
          <p:cNvSpPr txBox="1"/>
          <p:nvPr/>
        </p:nvSpPr>
        <p:spPr>
          <a:xfrm>
            <a:off x="7792392" y="4832689"/>
            <a:ext cx="6583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800" b="1" dirty="0" err="1"/>
              <a:t>Hg</a:t>
            </a:r>
            <a:endParaRPr lang="de-DE" sz="2800" b="1" dirty="0"/>
          </a:p>
        </p:txBody>
      </p:sp>
      <p:sp>
        <p:nvSpPr>
          <p:cNvPr id="17" name="Abgerundetes Rechteck 16"/>
          <p:cNvSpPr/>
          <p:nvPr/>
        </p:nvSpPr>
        <p:spPr>
          <a:xfrm>
            <a:off x="513419" y="1276097"/>
            <a:ext cx="3960000" cy="3910500"/>
          </a:xfrm>
          <a:prstGeom prst="roundRect">
            <a:avLst>
              <a:gd name="adj" fmla="val 560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4">
                  <a:lumMod val="40000"/>
                  <a:lumOff val="60000"/>
                </a:schemeClr>
              </a:gs>
              <a:gs pos="86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II:</a:t>
            </a: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Municipalities were responsible for maintenance of canal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Hg-contaminated sludge was dug out of the canal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3517 -0.01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feil: nach rechts 21"/>
          <p:cNvSpPr/>
          <p:nvPr/>
        </p:nvSpPr>
        <p:spPr>
          <a:xfrm flipH="1">
            <a:off x="6205908" y="4903392"/>
            <a:ext cx="2215715" cy="215742"/>
          </a:xfrm>
          <a:prstGeom prst="rightArrow">
            <a:avLst>
              <a:gd name="adj1" fmla="val 40232"/>
              <a:gd name="adj2" fmla="val 77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/>
          <p:cNvSpPr/>
          <p:nvPr/>
        </p:nvSpPr>
        <p:spPr>
          <a:xfrm>
            <a:off x="9015984" y="4903393"/>
            <a:ext cx="1336857" cy="207322"/>
          </a:xfrm>
          <a:prstGeom prst="rightArrow">
            <a:avLst>
              <a:gd name="adj1" fmla="val 40232"/>
              <a:gd name="adj2" fmla="val 77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ihandform: Form 40"/>
          <p:cNvSpPr/>
          <p:nvPr/>
        </p:nvSpPr>
        <p:spPr>
          <a:xfrm>
            <a:off x="7961416" y="4562856"/>
            <a:ext cx="1444304" cy="807696"/>
          </a:xfrm>
          <a:custGeom>
            <a:avLst/>
            <a:gdLst>
              <a:gd name="connsiteX0" fmla="*/ 18676 w 339625"/>
              <a:gd name="connsiteY0" fmla="*/ 167539 h 169782"/>
              <a:gd name="connsiteX1" fmla="*/ 339625 w 339625"/>
              <a:gd name="connsiteY1" fmla="*/ 167539 h 169782"/>
              <a:gd name="connsiteX2" fmla="*/ 323476 w 339625"/>
              <a:gd name="connsiteY2" fmla="*/ 161483 h 169782"/>
              <a:gd name="connsiteX3" fmla="*/ 319439 w 339625"/>
              <a:gd name="connsiteY3" fmla="*/ 153409 h 169782"/>
              <a:gd name="connsiteX4" fmla="*/ 307328 w 339625"/>
              <a:gd name="connsiteY4" fmla="*/ 141298 h 169782"/>
              <a:gd name="connsiteX5" fmla="*/ 305309 w 339625"/>
              <a:gd name="connsiteY5" fmla="*/ 115056 h 169782"/>
              <a:gd name="connsiteX6" fmla="*/ 303291 w 339625"/>
              <a:gd name="connsiteY6" fmla="*/ 109001 h 169782"/>
              <a:gd name="connsiteX7" fmla="*/ 301272 w 339625"/>
              <a:gd name="connsiteY7" fmla="*/ 100927 h 169782"/>
              <a:gd name="connsiteX8" fmla="*/ 299254 w 339625"/>
              <a:gd name="connsiteY8" fmla="*/ 80741 h 169782"/>
              <a:gd name="connsiteX9" fmla="*/ 293198 w 339625"/>
              <a:gd name="connsiteY9" fmla="*/ 76704 h 169782"/>
              <a:gd name="connsiteX10" fmla="*/ 285124 w 339625"/>
              <a:gd name="connsiteY10" fmla="*/ 62574 h 169782"/>
              <a:gd name="connsiteX11" fmla="*/ 275031 w 339625"/>
              <a:gd name="connsiteY11" fmla="*/ 50463 h 169782"/>
              <a:gd name="connsiteX12" fmla="*/ 268976 w 339625"/>
              <a:gd name="connsiteY12" fmla="*/ 48445 h 169782"/>
              <a:gd name="connsiteX13" fmla="*/ 264939 w 339625"/>
              <a:gd name="connsiteY13" fmla="*/ 44407 h 169782"/>
              <a:gd name="connsiteX14" fmla="*/ 258883 w 339625"/>
              <a:gd name="connsiteY14" fmla="*/ 40370 h 169782"/>
              <a:gd name="connsiteX15" fmla="*/ 248790 w 339625"/>
              <a:gd name="connsiteY15" fmla="*/ 30278 h 169782"/>
              <a:gd name="connsiteX16" fmla="*/ 242735 w 339625"/>
              <a:gd name="connsiteY16" fmla="*/ 20185 h 169782"/>
              <a:gd name="connsiteX17" fmla="*/ 236679 w 339625"/>
              <a:gd name="connsiteY17" fmla="*/ 18166 h 169782"/>
              <a:gd name="connsiteX18" fmla="*/ 230623 w 339625"/>
              <a:gd name="connsiteY18" fmla="*/ 14129 h 169782"/>
              <a:gd name="connsiteX19" fmla="*/ 214475 w 339625"/>
              <a:gd name="connsiteY19" fmla="*/ 0 h 169782"/>
              <a:gd name="connsiteX20" fmla="*/ 166030 w 339625"/>
              <a:gd name="connsiteY20" fmla="*/ 2018 h 169782"/>
              <a:gd name="connsiteX21" fmla="*/ 157956 w 339625"/>
              <a:gd name="connsiteY21" fmla="*/ 14129 h 169782"/>
              <a:gd name="connsiteX22" fmla="*/ 151900 w 339625"/>
              <a:gd name="connsiteY22" fmla="*/ 20185 h 169782"/>
              <a:gd name="connsiteX23" fmla="*/ 143826 w 339625"/>
              <a:gd name="connsiteY23" fmla="*/ 30278 h 169782"/>
              <a:gd name="connsiteX24" fmla="*/ 135752 w 339625"/>
              <a:gd name="connsiteY24" fmla="*/ 42389 h 169782"/>
              <a:gd name="connsiteX25" fmla="*/ 131715 w 339625"/>
              <a:gd name="connsiteY25" fmla="*/ 48445 h 169782"/>
              <a:gd name="connsiteX26" fmla="*/ 125659 w 339625"/>
              <a:gd name="connsiteY26" fmla="*/ 50463 h 169782"/>
              <a:gd name="connsiteX27" fmla="*/ 119603 w 339625"/>
              <a:gd name="connsiteY27" fmla="*/ 56519 h 169782"/>
              <a:gd name="connsiteX28" fmla="*/ 105474 w 339625"/>
              <a:gd name="connsiteY28" fmla="*/ 64593 h 169782"/>
              <a:gd name="connsiteX29" fmla="*/ 93362 w 339625"/>
              <a:gd name="connsiteY29" fmla="*/ 68630 h 169782"/>
              <a:gd name="connsiteX30" fmla="*/ 81251 w 339625"/>
              <a:gd name="connsiteY30" fmla="*/ 74686 h 169782"/>
              <a:gd name="connsiteX31" fmla="*/ 79233 w 339625"/>
              <a:gd name="connsiteY31" fmla="*/ 80741 h 169782"/>
              <a:gd name="connsiteX32" fmla="*/ 75195 w 339625"/>
              <a:gd name="connsiteY32" fmla="*/ 84778 h 169782"/>
              <a:gd name="connsiteX33" fmla="*/ 65103 w 339625"/>
              <a:gd name="connsiteY33" fmla="*/ 104964 h 169782"/>
              <a:gd name="connsiteX34" fmla="*/ 57029 w 339625"/>
              <a:gd name="connsiteY34" fmla="*/ 106982 h 169782"/>
              <a:gd name="connsiteX35" fmla="*/ 48954 w 339625"/>
              <a:gd name="connsiteY35" fmla="*/ 123131 h 169782"/>
              <a:gd name="connsiteX36" fmla="*/ 46936 w 339625"/>
              <a:gd name="connsiteY36" fmla="*/ 129186 h 169782"/>
              <a:gd name="connsiteX37" fmla="*/ 40880 w 339625"/>
              <a:gd name="connsiteY37" fmla="*/ 131205 h 169782"/>
              <a:gd name="connsiteX38" fmla="*/ 36843 w 339625"/>
              <a:gd name="connsiteY38" fmla="*/ 137260 h 169782"/>
              <a:gd name="connsiteX39" fmla="*/ 18676 w 339625"/>
              <a:gd name="connsiteY39" fmla="*/ 167539 h 16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9625" h="169782">
                <a:moveTo>
                  <a:pt x="18676" y="167539"/>
                </a:moveTo>
                <a:cubicBezTo>
                  <a:pt x="69140" y="172586"/>
                  <a:pt x="232642" y="167539"/>
                  <a:pt x="339625" y="167539"/>
                </a:cubicBezTo>
                <a:cubicBezTo>
                  <a:pt x="334242" y="165520"/>
                  <a:pt x="328186" y="164780"/>
                  <a:pt x="323476" y="161483"/>
                </a:cubicBezTo>
                <a:cubicBezTo>
                  <a:pt x="321011" y="159757"/>
                  <a:pt x="321397" y="155694"/>
                  <a:pt x="319439" y="153409"/>
                </a:cubicBezTo>
                <a:cubicBezTo>
                  <a:pt x="296901" y="127113"/>
                  <a:pt x="322262" y="163696"/>
                  <a:pt x="307328" y="141298"/>
                </a:cubicBezTo>
                <a:cubicBezTo>
                  <a:pt x="306655" y="132551"/>
                  <a:pt x="306397" y="123761"/>
                  <a:pt x="305309" y="115056"/>
                </a:cubicBezTo>
                <a:cubicBezTo>
                  <a:pt x="305045" y="112945"/>
                  <a:pt x="303875" y="111047"/>
                  <a:pt x="303291" y="109001"/>
                </a:cubicBezTo>
                <a:cubicBezTo>
                  <a:pt x="302529" y="106334"/>
                  <a:pt x="301945" y="103618"/>
                  <a:pt x="301272" y="100927"/>
                </a:cubicBezTo>
                <a:cubicBezTo>
                  <a:pt x="300599" y="94198"/>
                  <a:pt x="301392" y="87156"/>
                  <a:pt x="299254" y="80741"/>
                </a:cubicBezTo>
                <a:cubicBezTo>
                  <a:pt x="298487" y="78439"/>
                  <a:pt x="294914" y="78419"/>
                  <a:pt x="293198" y="76704"/>
                </a:cubicBezTo>
                <a:cubicBezTo>
                  <a:pt x="289918" y="73424"/>
                  <a:pt x="287236" y="66270"/>
                  <a:pt x="285124" y="62574"/>
                </a:cubicBezTo>
                <a:cubicBezTo>
                  <a:pt x="282833" y="58565"/>
                  <a:pt x="278884" y="53031"/>
                  <a:pt x="275031" y="50463"/>
                </a:cubicBezTo>
                <a:cubicBezTo>
                  <a:pt x="273261" y="49283"/>
                  <a:pt x="270994" y="49118"/>
                  <a:pt x="268976" y="48445"/>
                </a:cubicBezTo>
                <a:cubicBezTo>
                  <a:pt x="267630" y="47099"/>
                  <a:pt x="266425" y="45596"/>
                  <a:pt x="264939" y="44407"/>
                </a:cubicBezTo>
                <a:cubicBezTo>
                  <a:pt x="263045" y="42891"/>
                  <a:pt x="260599" y="42085"/>
                  <a:pt x="258883" y="40370"/>
                </a:cubicBezTo>
                <a:cubicBezTo>
                  <a:pt x="245425" y="26914"/>
                  <a:pt x="264940" y="41044"/>
                  <a:pt x="248790" y="30278"/>
                </a:cubicBezTo>
                <a:cubicBezTo>
                  <a:pt x="246772" y="26914"/>
                  <a:pt x="245509" y="22959"/>
                  <a:pt x="242735" y="20185"/>
                </a:cubicBezTo>
                <a:cubicBezTo>
                  <a:pt x="241230" y="18680"/>
                  <a:pt x="238582" y="19118"/>
                  <a:pt x="236679" y="18166"/>
                </a:cubicBezTo>
                <a:cubicBezTo>
                  <a:pt x="234509" y="17081"/>
                  <a:pt x="232597" y="15539"/>
                  <a:pt x="230623" y="14129"/>
                </a:cubicBezTo>
                <a:cubicBezTo>
                  <a:pt x="220894" y="7180"/>
                  <a:pt x="223356" y="8881"/>
                  <a:pt x="214475" y="0"/>
                </a:cubicBezTo>
                <a:cubicBezTo>
                  <a:pt x="198327" y="673"/>
                  <a:pt x="182018" y="-351"/>
                  <a:pt x="166030" y="2018"/>
                </a:cubicBezTo>
                <a:cubicBezTo>
                  <a:pt x="158884" y="3077"/>
                  <a:pt x="160568" y="10211"/>
                  <a:pt x="157956" y="14129"/>
                </a:cubicBezTo>
                <a:cubicBezTo>
                  <a:pt x="156372" y="16504"/>
                  <a:pt x="153919" y="18166"/>
                  <a:pt x="151900" y="20185"/>
                </a:cubicBezTo>
                <a:cubicBezTo>
                  <a:pt x="147356" y="33822"/>
                  <a:pt x="153658" y="19042"/>
                  <a:pt x="143826" y="30278"/>
                </a:cubicBezTo>
                <a:cubicBezTo>
                  <a:pt x="140631" y="33929"/>
                  <a:pt x="138443" y="38352"/>
                  <a:pt x="135752" y="42389"/>
                </a:cubicBezTo>
                <a:cubicBezTo>
                  <a:pt x="134406" y="44408"/>
                  <a:pt x="134017" y="47678"/>
                  <a:pt x="131715" y="48445"/>
                </a:cubicBezTo>
                <a:lnTo>
                  <a:pt x="125659" y="50463"/>
                </a:lnTo>
                <a:cubicBezTo>
                  <a:pt x="123640" y="52482"/>
                  <a:pt x="121796" y="54691"/>
                  <a:pt x="119603" y="56519"/>
                </a:cubicBezTo>
                <a:cubicBezTo>
                  <a:pt x="116241" y="59321"/>
                  <a:pt x="109271" y="63074"/>
                  <a:pt x="105474" y="64593"/>
                </a:cubicBezTo>
                <a:cubicBezTo>
                  <a:pt x="101523" y="66173"/>
                  <a:pt x="96903" y="66269"/>
                  <a:pt x="93362" y="68630"/>
                </a:cubicBezTo>
                <a:cubicBezTo>
                  <a:pt x="85537" y="73847"/>
                  <a:pt x="89608" y="71900"/>
                  <a:pt x="81251" y="74686"/>
                </a:cubicBezTo>
                <a:cubicBezTo>
                  <a:pt x="80578" y="76704"/>
                  <a:pt x="80328" y="78917"/>
                  <a:pt x="79233" y="80741"/>
                </a:cubicBezTo>
                <a:cubicBezTo>
                  <a:pt x="78254" y="82373"/>
                  <a:pt x="76046" y="83076"/>
                  <a:pt x="75195" y="84778"/>
                </a:cubicBezTo>
                <a:cubicBezTo>
                  <a:pt x="71370" y="92428"/>
                  <a:pt x="72703" y="99536"/>
                  <a:pt x="65103" y="104964"/>
                </a:cubicBezTo>
                <a:cubicBezTo>
                  <a:pt x="62846" y="106576"/>
                  <a:pt x="59720" y="106309"/>
                  <a:pt x="57029" y="106982"/>
                </a:cubicBezTo>
                <a:cubicBezTo>
                  <a:pt x="49981" y="114028"/>
                  <a:pt x="53593" y="109214"/>
                  <a:pt x="48954" y="123131"/>
                </a:cubicBezTo>
                <a:cubicBezTo>
                  <a:pt x="48281" y="125149"/>
                  <a:pt x="48954" y="128513"/>
                  <a:pt x="46936" y="129186"/>
                </a:cubicBezTo>
                <a:lnTo>
                  <a:pt x="40880" y="131205"/>
                </a:lnTo>
                <a:cubicBezTo>
                  <a:pt x="39534" y="133223"/>
                  <a:pt x="37928" y="135090"/>
                  <a:pt x="36843" y="137260"/>
                </a:cubicBezTo>
                <a:cubicBezTo>
                  <a:pt x="35891" y="139163"/>
                  <a:pt x="-31788" y="162492"/>
                  <a:pt x="18676" y="1675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Distribution </a:t>
            </a:r>
            <a:r>
              <a:rPr lang="de-CH" dirty="0" err="1"/>
              <a:t>of</a:t>
            </a:r>
            <a:r>
              <a:rPr lang="de-CH" dirty="0"/>
              <a:t> Mercury – </a:t>
            </a:r>
            <a:r>
              <a:rPr lang="de-CH" dirty="0" err="1"/>
              <a:t>Step</a:t>
            </a:r>
            <a:r>
              <a:rPr lang="de-CH" dirty="0"/>
              <a:t> III </a:t>
            </a:r>
            <a:endParaRPr lang="de-DE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1467432" y="5352264"/>
            <a:ext cx="7920000" cy="1062270"/>
            <a:chOff x="1440000" y="3240000"/>
            <a:chExt cx="7920000" cy="1062270"/>
          </a:xfrm>
        </p:grpSpPr>
        <p:sp>
          <p:nvSpPr>
            <p:cNvPr id="11" name="Freihandform: Form 10"/>
            <p:cNvSpPr>
              <a:spLocks noChangeAspect="1"/>
            </p:cNvSpPr>
            <p:nvPr/>
          </p:nvSpPr>
          <p:spPr>
            <a:xfrm>
              <a:off x="1440000" y="3240000"/>
              <a:ext cx="7920000" cy="1062270"/>
            </a:xfrm>
            <a:custGeom>
              <a:avLst/>
              <a:gdLst>
                <a:gd name="connsiteX0" fmla="*/ 0 w 5080000"/>
                <a:gd name="connsiteY0" fmla="*/ 8466 h 783166"/>
                <a:gd name="connsiteX1" fmla="*/ 1003300 w 5080000"/>
                <a:gd name="connsiteY1" fmla="*/ 8466 h 783166"/>
                <a:gd name="connsiteX2" fmla="*/ 1003300 w 5080000"/>
                <a:gd name="connsiteY2" fmla="*/ 8466 h 783166"/>
                <a:gd name="connsiteX3" fmla="*/ 1011766 w 5080000"/>
                <a:gd name="connsiteY3" fmla="*/ 46566 h 783166"/>
                <a:gd name="connsiteX4" fmla="*/ 1016000 w 5080000"/>
                <a:gd name="connsiteY4" fmla="*/ 59266 h 783166"/>
                <a:gd name="connsiteX5" fmla="*/ 1020233 w 5080000"/>
                <a:gd name="connsiteY5" fmla="*/ 110066 h 783166"/>
                <a:gd name="connsiteX6" fmla="*/ 1024466 w 5080000"/>
                <a:gd name="connsiteY6" fmla="*/ 266700 h 783166"/>
                <a:gd name="connsiteX7" fmla="*/ 1032933 w 5080000"/>
                <a:gd name="connsiteY7" fmla="*/ 283633 h 783166"/>
                <a:gd name="connsiteX8" fmla="*/ 1037166 w 5080000"/>
                <a:gd name="connsiteY8" fmla="*/ 304800 h 783166"/>
                <a:gd name="connsiteX9" fmla="*/ 1041400 w 5080000"/>
                <a:gd name="connsiteY9" fmla="*/ 317500 h 783166"/>
                <a:gd name="connsiteX10" fmla="*/ 1054100 w 5080000"/>
                <a:gd name="connsiteY10" fmla="*/ 364066 h 783166"/>
                <a:gd name="connsiteX11" fmla="*/ 1058333 w 5080000"/>
                <a:gd name="connsiteY11" fmla="*/ 376766 h 783166"/>
                <a:gd name="connsiteX12" fmla="*/ 1079500 w 5080000"/>
                <a:gd name="connsiteY12" fmla="*/ 410633 h 783166"/>
                <a:gd name="connsiteX13" fmla="*/ 1092200 w 5080000"/>
                <a:gd name="connsiteY13" fmla="*/ 452966 h 783166"/>
                <a:gd name="connsiteX14" fmla="*/ 1104900 w 5080000"/>
                <a:gd name="connsiteY14" fmla="*/ 465666 h 783166"/>
                <a:gd name="connsiteX15" fmla="*/ 1113366 w 5080000"/>
                <a:gd name="connsiteY15" fmla="*/ 486833 h 783166"/>
                <a:gd name="connsiteX16" fmla="*/ 1121833 w 5080000"/>
                <a:gd name="connsiteY16" fmla="*/ 520700 h 783166"/>
                <a:gd name="connsiteX17" fmla="*/ 1138766 w 5080000"/>
                <a:gd name="connsiteY17" fmla="*/ 537633 h 783166"/>
                <a:gd name="connsiteX18" fmla="*/ 1159933 w 5080000"/>
                <a:gd name="connsiteY18" fmla="*/ 563033 h 783166"/>
                <a:gd name="connsiteX19" fmla="*/ 1176866 w 5080000"/>
                <a:gd name="connsiteY19" fmla="*/ 571500 h 783166"/>
                <a:gd name="connsiteX20" fmla="*/ 1198033 w 5080000"/>
                <a:gd name="connsiteY20" fmla="*/ 596900 h 783166"/>
                <a:gd name="connsiteX21" fmla="*/ 1210733 w 5080000"/>
                <a:gd name="connsiteY21" fmla="*/ 601133 h 783166"/>
                <a:gd name="connsiteX22" fmla="*/ 1223433 w 5080000"/>
                <a:gd name="connsiteY22" fmla="*/ 609600 h 783166"/>
                <a:gd name="connsiteX23" fmla="*/ 1274233 w 5080000"/>
                <a:gd name="connsiteY23" fmla="*/ 643466 h 783166"/>
                <a:gd name="connsiteX24" fmla="*/ 1316566 w 5080000"/>
                <a:gd name="connsiteY24" fmla="*/ 656166 h 783166"/>
                <a:gd name="connsiteX25" fmla="*/ 1350433 w 5080000"/>
                <a:gd name="connsiteY25" fmla="*/ 660400 h 783166"/>
                <a:gd name="connsiteX26" fmla="*/ 1507066 w 5080000"/>
                <a:gd name="connsiteY26" fmla="*/ 673100 h 783166"/>
                <a:gd name="connsiteX27" fmla="*/ 1528233 w 5080000"/>
                <a:gd name="connsiteY27" fmla="*/ 681566 h 783166"/>
                <a:gd name="connsiteX28" fmla="*/ 1562100 w 5080000"/>
                <a:gd name="connsiteY28" fmla="*/ 706966 h 783166"/>
                <a:gd name="connsiteX29" fmla="*/ 1629833 w 5080000"/>
                <a:gd name="connsiteY29" fmla="*/ 723900 h 783166"/>
                <a:gd name="connsiteX30" fmla="*/ 1659466 w 5080000"/>
                <a:gd name="connsiteY30" fmla="*/ 749300 h 783166"/>
                <a:gd name="connsiteX31" fmla="*/ 1693333 w 5080000"/>
                <a:gd name="connsiteY31" fmla="*/ 757766 h 783166"/>
                <a:gd name="connsiteX32" fmla="*/ 1714500 w 5080000"/>
                <a:gd name="connsiteY32" fmla="*/ 766233 h 783166"/>
                <a:gd name="connsiteX33" fmla="*/ 1756833 w 5080000"/>
                <a:gd name="connsiteY33" fmla="*/ 770466 h 783166"/>
                <a:gd name="connsiteX34" fmla="*/ 1790700 w 5080000"/>
                <a:gd name="connsiteY34" fmla="*/ 778933 h 783166"/>
                <a:gd name="connsiteX35" fmla="*/ 1816100 w 5080000"/>
                <a:gd name="connsiteY35" fmla="*/ 783166 h 783166"/>
                <a:gd name="connsiteX36" fmla="*/ 2133600 w 5080000"/>
                <a:gd name="connsiteY36" fmla="*/ 778933 h 783166"/>
                <a:gd name="connsiteX37" fmla="*/ 2146300 w 5080000"/>
                <a:gd name="connsiteY37" fmla="*/ 770466 h 783166"/>
                <a:gd name="connsiteX38" fmla="*/ 2239433 w 5080000"/>
                <a:gd name="connsiteY38" fmla="*/ 757766 h 783166"/>
                <a:gd name="connsiteX39" fmla="*/ 2527300 w 5080000"/>
                <a:gd name="connsiteY39" fmla="*/ 745066 h 783166"/>
                <a:gd name="connsiteX40" fmla="*/ 2556933 w 5080000"/>
                <a:gd name="connsiteY40" fmla="*/ 736600 h 783166"/>
                <a:gd name="connsiteX41" fmla="*/ 2569633 w 5080000"/>
                <a:gd name="connsiteY41" fmla="*/ 728133 h 783166"/>
                <a:gd name="connsiteX42" fmla="*/ 2595033 w 5080000"/>
                <a:gd name="connsiteY42" fmla="*/ 715433 h 783166"/>
                <a:gd name="connsiteX43" fmla="*/ 2616200 w 5080000"/>
                <a:gd name="connsiteY43" fmla="*/ 698500 h 783166"/>
                <a:gd name="connsiteX44" fmla="*/ 2641600 w 5080000"/>
                <a:gd name="connsiteY44" fmla="*/ 681566 h 783166"/>
                <a:gd name="connsiteX45" fmla="*/ 2654300 w 5080000"/>
                <a:gd name="connsiteY45" fmla="*/ 673100 h 783166"/>
                <a:gd name="connsiteX46" fmla="*/ 2667000 w 5080000"/>
                <a:gd name="connsiteY46" fmla="*/ 668866 h 783166"/>
                <a:gd name="connsiteX47" fmla="*/ 2700866 w 5080000"/>
                <a:gd name="connsiteY47" fmla="*/ 651933 h 783166"/>
                <a:gd name="connsiteX48" fmla="*/ 2713566 w 5080000"/>
                <a:gd name="connsiteY48" fmla="*/ 643466 h 783166"/>
                <a:gd name="connsiteX49" fmla="*/ 2777066 w 5080000"/>
                <a:gd name="connsiteY49" fmla="*/ 626533 h 783166"/>
                <a:gd name="connsiteX50" fmla="*/ 2798233 w 5080000"/>
                <a:gd name="connsiteY50" fmla="*/ 618066 h 783166"/>
                <a:gd name="connsiteX51" fmla="*/ 2810933 w 5080000"/>
                <a:gd name="connsiteY51" fmla="*/ 613833 h 783166"/>
                <a:gd name="connsiteX52" fmla="*/ 2895600 w 5080000"/>
                <a:gd name="connsiteY52" fmla="*/ 605366 h 783166"/>
                <a:gd name="connsiteX53" fmla="*/ 2946400 w 5080000"/>
                <a:gd name="connsiteY53" fmla="*/ 592666 h 783166"/>
                <a:gd name="connsiteX54" fmla="*/ 2963333 w 5080000"/>
                <a:gd name="connsiteY54" fmla="*/ 579966 h 783166"/>
                <a:gd name="connsiteX55" fmla="*/ 2992966 w 5080000"/>
                <a:gd name="connsiteY55" fmla="*/ 550333 h 783166"/>
                <a:gd name="connsiteX56" fmla="*/ 3014133 w 5080000"/>
                <a:gd name="connsiteY56" fmla="*/ 537633 h 783166"/>
                <a:gd name="connsiteX57" fmla="*/ 3031066 w 5080000"/>
                <a:gd name="connsiteY57" fmla="*/ 512233 h 783166"/>
                <a:gd name="connsiteX58" fmla="*/ 3043766 w 5080000"/>
                <a:gd name="connsiteY58" fmla="*/ 508000 h 783166"/>
                <a:gd name="connsiteX59" fmla="*/ 3060700 w 5080000"/>
                <a:gd name="connsiteY59" fmla="*/ 499533 h 783166"/>
                <a:gd name="connsiteX60" fmla="*/ 3086100 w 5080000"/>
                <a:gd name="connsiteY60" fmla="*/ 474133 h 783166"/>
                <a:gd name="connsiteX61" fmla="*/ 3179233 w 5080000"/>
                <a:gd name="connsiteY61" fmla="*/ 431800 h 783166"/>
                <a:gd name="connsiteX62" fmla="*/ 3204633 w 5080000"/>
                <a:gd name="connsiteY62" fmla="*/ 419100 h 783166"/>
                <a:gd name="connsiteX63" fmla="*/ 3217333 w 5080000"/>
                <a:gd name="connsiteY63" fmla="*/ 414866 h 783166"/>
                <a:gd name="connsiteX64" fmla="*/ 3225800 w 5080000"/>
                <a:gd name="connsiteY64" fmla="*/ 397933 h 783166"/>
                <a:gd name="connsiteX65" fmla="*/ 3234266 w 5080000"/>
                <a:gd name="connsiteY65" fmla="*/ 385233 h 783166"/>
                <a:gd name="connsiteX66" fmla="*/ 3259666 w 5080000"/>
                <a:gd name="connsiteY66" fmla="*/ 355600 h 783166"/>
                <a:gd name="connsiteX67" fmla="*/ 3306233 w 5080000"/>
                <a:gd name="connsiteY67" fmla="*/ 313266 h 783166"/>
                <a:gd name="connsiteX68" fmla="*/ 3335866 w 5080000"/>
                <a:gd name="connsiteY68" fmla="*/ 283633 h 783166"/>
                <a:gd name="connsiteX69" fmla="*/ 3373966 w 5080000"/>
                <a:gd name="connsiteY69" fmla="*/ 241300 h 783166"/>
                <a:gd name="connsiteX70" fmla="*/ 3386666 w 5080000"/>
                <a:gd name="connsiteY70" fmla="*/ 228600 h 783166"/>
                <a:gd name="connsiteX71" fmla="*/ 3412066 w 5080000"/>
                <a:gd name="connsiteY71" fmla="*/ 211666 h 783166"/>
                <a:gd name="connsiteX72" fmla="*/ 3416300 w 5080000"/>
                <a:gd name="connsiteY72" fmla="*/ 198966 h 783166"/>
                <a:gd name="connsiteX73" fmla="*/ 3424766 w 5080000"/>
                <a:gd name="connsiteY73" fmla="*/ 156633 h 783166"/>
                <a:gd name="connsiteX74" fmla="*/ 3437466 w 5080000"/>
                <a:gd name="connsiteY74" fmla="*/ 143933 h 783166"/>
                <a:gd name="connsiteX75" fmla="*/ 3450166 w 5080000"/>
                <a:gd name="connsiteY75" fmla="*/ 0 h 783166"/>
                <a:gd name="connsiteX76" fmla="*/ 5080000 w 5080000"/>
                <a:gd name="connsiteY76" fmla="*/ 12700 h 78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080000" h="783166">
                  <a:moveTo>
                    <a:pt x="0" y="8466"/>
                  </a:moveTo>
                  <a:lnTo>
                    <a:pt x="1003300" y="8466"/>
                  </a:lnTo>
                  <a:lnTo>
                    <a:pt x="1003300" y="8466"/>
                  </a:lnTo>
                  <a:cubicBezTo>
                    <a:pt x="1006122" y="21166"/>
                    <a:pt x="1008611" y="33945"/>
                    <a:pt x="1011766" y="46566"/>
                  </a:cubicBezTo>
                  <a:cubicBezTo>
                    <a:pt x="1012848" y="50895"/>
                    <a:pt x="1015410" y="54843"/>
                    <a:pt x="1016000" y="59266"/>
                  </a:cubicBezTo>
                  <a:cubicBezTo>
                    <a:pt x="1018246" y="76109"/>
                    <a:pt x="1018822" y="93133"/>
                    <a:pt x="1020233" y="110066"/>
                  </a:cubicBezTo>
                  <a:cubicBezTo>
                    <a:pt x="1021644" y="162277"/>
                    <a:pt x="1020654" y="214609"/>
                    <a:pt x="1024466" y="266700"/>
                  </a:cubicBezTo>
                  <a:cubicBezTo>
                    <a:pt x="1024927" y="272994"/>
                    <a:pt x="1030937" y="277646"/>
                    <a:pt x="1032933" y="283633"/>
                  </a:cubicBezTo>
                  <a:cubicBezTo>
                    <a:pt x="1035208" y="290459"/>
                    <a:pt x="1035421" y="297819"/>
                    <a:pt x="1037166" y="304800"/>
                  </a:cubicBezTo>
                  <a:cubicBezTo>
                    <a:pt x="1038248" y="309129"/>
                    <a:pt x="1040318" y="313171"/>
                    <a:pt x="1041400" y="317500"/>
                  </a:cubicBezTo>
                  <a:cubicBezTo>
                    <a:pt x="1053372" y="365384"/>
                    <a:pt x="1035930" y="309555"/>
                    <a:pt x="1054100" y="364066"/>
                  </a:cubicBezTo>
                  <a:cubicBezTo>
                    <a:pt x="1055511" y="368299"/>
                    <a:pt x="1056037" y="372940"/>
                    <a:pt x="1058333" y="376766"/>
                  </a:cubicBezTo>
                  <a:cubicBezTo>
                    <a:pt x="1073651" y="402296"/>
                    <a:pt x="1066469" y="391087"/>
                    <a:pt x="1079500" y="410633"/>
                  </a:cubicBezTo>
                  <a:cubicBezTo>
                    <a:pt x="1081419" y="418308"/>
                    <a:pt x="1088763" y="449529"/>
                    <a:pt x="1092200" y="452966"/>
                  </a:cubicBezTo>
                  <a:lnTo>
                    <a:pt x="1104900" y="465666"/>
                  </a:lnTo>
                  <a:cubicBezTo>
                    <a:pt x="1107722" y="472722"/>
                    <a:pt x="1111182" y="479554"/>
                    <a:pt x="1113366" y="486833"/>
                  </a:cubicBezTo>
                  <a:cubicBezTo>
                    <a:pt x="1114192" y="489585"/>
                    <a:pt x="1117981" y="515308"/>
                    <a:pt x="1121833" y="520700"/>
                  </a:cubicBezTo>
                  <a:cubicBezTo>
                    <a:pt x="1126473" y="527196"/>
                    <a:pt x="1133571" y="531572"/>
                    <a:pt x="1138766" y="537633"/>
                  </a:cubicBezTo>
                  <a:cubicBezTo>
                    <a:pt x="1150492" y="551313"/>
                    <a:pt x="1143709" y="551444"/>
                    <a:pt x="1159933" y="563033"/>
                  </a:cubicBezTo>
                  <a:cubicBezTo>
                    <a:pt x="1165068" y="566701"/>
                    <a:pt x="1171222" y="568678"/>
                    <a:pt x="1176866" y="571500"/>
                  </a:cubicBezTo>
                  <a:cubicBezTo>
                    <a:pt x="1183113" y="580871"/>
                    <a:pt x="1188255" y="590381"/>
                    <a:pt x="1198033" y="596900"/>
                  </a:cubicBezTo>
                  <a:cubicBezTo>
                    <a:pt x="1201746" y="599375"/>
                    <a:pt x="1206500" y="599722"/>
                    <a:pt x="1210733" y="601133"/>
                  </a:cubicBezTo>
                  <a:cubicBezTo>
                    <a:pt x="1214966" y="603955"/>
                    <a:pt x="1219318" y="606607"/>
                    <a:pt x="1223433" y="609600"/>
                  </a:cubicBezTo>
                  <a:cubicBezTo>
                    <a:pt x="1244861" y="625184"/>
                    <a:pt x="1252499" y="634772"/>
                    <a:pt x="1274233" y="643466"/>
                  </a:cubicBezTo>
                  <a:cubicBezTo>
                    <a:pt x="1282303" y="646694"/>
                    <a:pt x="1305870" y="654383"/>
                    <a:pt x="1316566" y="656166"/>
                  </a:cubicBezTo>
                  <a:cubicBezTo>
                    <a:pt x="1327788" y="658036"/>
                    <a:pt x="1339095" y="659455"/>
                    <a:pt x="1350433" y="660400"/>
                  </a:cubicBezTo>
                  <a:cubicBezTo>
                    <a:pt x="1537964" y="676028"/>
                    <a:pt x="1411450" y="662474"/>
                    <a:pt x="1507066" y="673100"/>
                  </a:cubicBezTo>
                  <a:cubicBezTo>
                    <a:pt x="1514122" y="675922"/>
                    <a:pt x="1521761" y="677583"/>
                    <a:pt x="1528233" y="681566"/>
                  </a:cubicBezTo>
                  <a:cubicBezTo>
                    <a:pt x="1540251" y="688961"/>
                    <a:pt x="1548713" y="702504"/>
                    <a:pt x="1562100" y="706966"/>
                  </a:cubicBezTo>
                  <a:cubicBezTo>
                    <a:pt x="1609666" y="722821"/>
                    <a:pt x="1586948" y="717772"/>
                    <a:pt x="1629833" y="723900"/>
                  </a:cubicBezTo>
                  <a:cubicBezTo>
                    <a:pt x="1635912" y="729979"/>
                    <a:pt x="1649336" y="745616"/>
                    <a:pt x="1659466" y="749300"/>
                  </a:cubicBezTo>
                  <a:cubicBezTo>
                    <a:pt x="1670402" y="753277"/>
                    <a:pt x="1682529" y="753444"/>
                    <a:pt x="1693333" y="757766"/>
                  </a:cubicBezTo>
                  <a:cubicBezTo>
                    <a:pt x="1700389" y="760588"/>
                    <a:pt x="1707048" y="764743"/>
                    <a:pt x="1714500" y="766233"/>
                  </a:cubicBezTo>
                  <a:cubicBezTo>
                    <a:pt x="1728406" y="769014"/>
                    <a:pt x="1742722" y="769055"/>
                    <a:pt x="1756833" y="770466"/>
                  </a:cubicBezTo>
                  <a:cubicBezTo>
                    <a:pt x="1768122" y="773288"/>
                    <a:pt x="1779322" y="776495"/>
                    <a:pt x="1790700" y="778933"/>
                  </a:cubicBezTo>
                  <a:cubicBezTo>
                    <a:pt x="1799093" y="780731"/>
                    <a:pt x="1807517" y="783166"/>
                    <a:pt x="1816100" y="783166"/>
                  </a:cubicBezTo>
                  <a:cubicBezTo>
                    <a:pt x="1921943" y="783166"/>
                    <a:pt x="2027767" y="780344"/>
                    <a:pt x="2133600" y="778933"/>
                  </a:cubicBezTo>
                  <a:cubicBezTo>
                    <a:pt x="2137833" y="776111"/>
                    <a:pt x="2141408" y="771864"/>
                    <a:pt x="2146300" y="770466"/>
                  </a:cubicBezTo>
                  <a:cubicBezTo>
                    <a:pt x="2175181" y="762214"/>
                    <a:pt x="2209776" y="760462"/>
                    <a:pt x="2239433" y="757766"/>
                  </a:cubicBezTo>
                  <a:cubicBezTo>
                    <a:pt x="2338281" y="708345"/>
                    <a:pt x="2233929" y="757462"/>
                    <a:pt x="2527300" y="745066"/>
                  </a:cubicBezTo>
                  <a:cubicBezTo>
                    <a:pt x="2537564" y="744632"/>
                    <a:pt x="2547055" y="739422"/>
                    <a:pt x="2556933" y="736600"/>
                  </a:cubicBezTo>
                  <a:cubicBezTo>
                    <a:pt x="2561166" y="733778"/>
                    <a:pt x="2565082" y="730408"/>
                    <a:pt x="2569633" y="728133"/>
                  </a:cubicBezTo>
                  <a:cubicBezTo>
                    <a:pt x="2604687" y="710606"/>
                    <a:pt x="2558636" y="739699"/>
                    <a:pt x="2595033" y="715433"/>
                  </a:cubicBezTo>
                  <a:cubicBezTo>
                    <a:pt x="2610679" y="691966"/>
                    <a:pt x="2594548" y="710529"/>
                    <a:pt x="2616200" y="698500"/>
                  </a:cubicBezTo>
                  <a:cubicBezTo>
                    <a:pt x="2625095" y="693558"/>
                    <a:pt x="2633133" y="687211"/>
                    <a:pt x="2641600" y="681566"/>
                  </a:cubicBezTo>
                  <a:cubicBezTo>
                    <a:pt x="2645833" y="678744"/>
                    <a:pt x="2649473" y="674709"/>
                    <a:pt x="2654300" y="673100"/>
                  </a:cubicBezTo>
                  <a:lnTo>
                    <a:pt x="2667000" y="668866"/>
                  </a:lnTo>
                  <a:cubicBezTo>
                    <a:pt x="2691087" y="644779"/>
                    <a:pt x="2666258" y="664911"/>
                    <a:pt x="2700866" y="651933"/>
                  </a:cubicBezTo>
                  <a:cubicBezTo>
                    <a:pt x="2705630" y="650146"/>
                    <a:pt x="2708842" y="645356"/>
                    <a:pt x="2713566" y="643466"/>
                  </a:cubicBezTo>
                  <a:cubicBezTo>
                    <a:pt x="2728018" y="637685"/>
                    <a:pt x="2763103" y="630830"/>
                    <a:pt x="2777066" y="626533"/>
                  </a:cubicBezTo>
                  <a:cubicBezTo>
                    <a:pt x="2784329" y="624298"/>
                    <a:pt x="2791118" y="620734"/>
                    <a:pt x="2798233" y="618066"/>
                  </a:cubicBezTo>
                  <a:cubicBezTo>
                    <a:pt x="2802411" y="616499"/>
                    <a:pt x="2806508" y="614410"/>
                    <a:pt x="2810933" y="613833"/>
                  </a:cubicBezTo>
                  <a:cubicBezTo>
                    <a:pt x="2839058" y="610165"/>
                    <a:pt x="2867378" y="608188"/>
                    <a:pt x="2895600" y="605366"/>
                  </a:cubicBezTo>
                  <a:cubicBezTo>
                    <a:pt x="2912533" y="601133"/>
                    <a:pt x="2932437" y="603139"/>
                    <a:pt x="2946400" y="592666"/>
                  </a:cubicBezTo>
                  <a:cubicBezTo>
                    <a:pt x="2952044" y="588433"/>
                    <a:pt x="2958112" y="584712"/>
                    <a:pt x="2963333" y="579966"/>
                  </a:cubicBezTo>
                  <a:cubicBezTo>
                    <a:pt x="2973669" y="570569"/>
                    <a:pt x="2980988" y="557520"/>
                    <a:pt x="2992966" y="550333"/>
                  </a:cubicBezTo>
                  <a:lnTo>
                    <a:pt x="3014133" y="537633"/>
                  </a:lnTo>
                  <a:cubicBezTo>
                    <a:pt x="3019777" y="529166"/>
                    <a:pt x="3023871" y="519428"/>
                    <a:pt x="3031066" y="512233"/>
                  </a:cubicBezTo>
                  <a:cubicBezTo>
                    <a:pt x="3034221" y="509078"/>
                    <a:pt x="3039664" y="509758"/>
                    <a:pt x="3043766" y="508000"/>
                  </a:cubicBezTo>
                  <a:cubicBezTo>
                    <a:pt x="3049567" y="505514"/>
                    <a:pt x="3055055" y="502355"/>
                    <a:pt x="3060700" y="499533"/>
                  </a:cubicBezTo>
                  <a:cubicBezTo>
                    <a:pt x="3070168" y="485330"/>
                    <a:pt x="3069134" y="483828"/>
                    <a:pt x="3086100" y="474133"/>
                  </a:cubicBezTo>
                  <a:cubicBezTo>
                    <a:pt x="3155566" y="434438"/>
                    <a:pt x="3133798" y="440886"/>
                    <a:pt x="3179233" y="431800"/>
                  </a:cubicBezTo>
                  <a:cubicBezTo>
                    <a:pt x="3187700" y="427567"/>
                    <a:pt x="3195983" y="422945"/>
                    <a:pt x="3204633" y="419100"/>
                  </a:cubicBezTo>
                  <a:cubicBezTo>
                    <a:pt x="3208711" y="417288"/>
                    <a:pt x="3214178" y="418021"/>
                    <a:pt x="3217333" y="414866"/>
                  </a:cubicBezTo>
                  <a:cubicBezTo>
                    <a:pt x="3221795" y="410404"/>
                    <a:pt x="3222669" y="403412"/>
                    <a:pt x="3225800" y="397933"/>
                  </a:cubicBezTo>
                  <a:cubicBezTo>
                    <a:pt x="3228324" y="393516"/>
                    <a:pt x="3231309" y="389373"/>
                    <a:pt x="3234266" y="385233"/>
                  </a:cubicBezTo>
                  <a:cubicBezTo>
                    <a:pt x="3241367" y="375292"/>
                    <a:pt x="3249776" y="363292"/>
                    <a:pt x="3259666" y="355600"/>
                  </a:cubicBezTo>
                  <a:cubicBezTo>
                    <a:pt x="3316565" y="311344"/>
                    <a:pt x="3254367" y="369454"/>
                    <a:pt x="3306233" y="313266"/>
                  </a:cubicBezTo>
                  <a:cubicBezTo>
                    <a:pt x="3315708" y="303001"/>
                    <a:pt x="3328117" y="295256"/>
                    <a:pt x="3335866" y="283633"/>
                  </a:cubicBezTo>
                  <a:cubicBezTo>
                    <a:pt x="3352082" y="259310"/>
                    <a:pt x="3340735" y="274531"/>
                    <a:pt x="3373966" y="241300"/>
                  </a:cubicBezTo>
                  <a:cubicBezTo>
                    <a:pt x="3378199" y="237067"/>
                    <a:pt x="3381685" y="231921"/>
                    <a:pt x="3386666" y="228600"/>
                  </a:cubicBezTo>
                  <a:lnTo>
                    <a:pt x="3412066" y="211666"/>
                  </a:lnTo>
                  <a:cubicBezTo>
                    <a:pt x="3413477" y="207433"/>
                    <a:pt x="3415297" y="203314"/>
                    <a:pt x="3416300" y="198966"/>
                  </a:cubicBezTo>
                  <a:cubicBezTo>
                    <a:pt x="3419536" y="184944"/>
                    <a:pt x="3414590" y="166809"/>
                    <a:pt x="3424766" y="156633"/>
                  </a:cubicBezTo>
                  <a:lnTo>
                    <a:pt x="3437466" y="143933"/>
                  </a:lnTo>
                  <a:cubicBezTo>
                    <a:pt x="3461322" y="72366"/>
                    <a:pt x="3450166" y="119220"/>
                    <a:pt x="3450166" y="0"/>
                  </a:cubicBezTo>
                  <a:lnTo>
                    <a:pt x="5080000" y="12700"/>
                  </a:lnTo>
                </a:path>
              </a:pathLst>
            </a:custGeom>
            <a:noFill/>
            <a:ln w="444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r Verbinder 11"/>
            <p:cNvCxnSpPr>
              <a:cxnSpLocks/>
              <a:stCxn id="11" idx="6"/>
              <a:endCxn id="11" idx="69"/>
            </p:cNvCxnSpPr>
            <p:nvPr/>
          </p:nvCxnSpPr>
          <p:spPr>
            <a:xfrm flipV="1">
              <a:off x="3037200" y="3567294"/>
              <a:ext cx="3663000" cy="344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leichschenkliges Dreieck 12"/>
            <p:cNvSpPr/>
            <p:nvPr/>
          </p:nvSpPr>
          <p:spPr>
            <a:xfrm rot="10800000">
              <a:off x="5418681" y="3419307"/>
              <a:ext cx="178637" cy="143688"/>
            </a:xfrm>
            <a:prstGeom prst="triangle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r Verbinder 13"/>
            <p:cNvCxnSpPr>
              <a:cxnSpLocks/>
            </p:cNvCxnSpPr>
            <p:nvPr/>
          </p:nvCxnSpPr>
          <p:spPr>
            <a:xfrm>
              <a:off x="5400000" y="3600000"/>
              <a:ext cx="2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>
              <a:cxnSpLocks/>
            </p:cNvCxnSpPr>
            <p:nvPr/>
          </p:nvCxnSpPr>
          <p:spPr>
            <a:xfrm>
              <a:off x="5436000" y="3634820"/>
              <a:ext cx="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>
              <a:cxnSpLocks/>
            </p:cNvCxnSpPr>
            <p:nvPr/>
          </p:nvCxnSpPr>
          <p:spPr>
            <a:xfrm>
              <a:off x="5472000" y="3670354"/>
              <a:ext cx="7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feld 16"/>
          <p:cNvSpPr txBox="1"/>
          <p:nvPr/>
        </p:nvSpPr>
        <p:spPr>
          <a:xfrm>
            <a:off x="8421624" y="4768520"/>
            <a:ext cx="6583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800" b="1" dirty="0" err="1"/>
              <a:t>Hg</a:t>
            </a:r>
            <a:endParaRPr lang="de-DE" sz="28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8421624" y="4707996"/>
            <a:ext cx="6583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800" b="1" dirty="0"/>
              <a:t>?</a:t>
            </a:r>
            <a:endParaRPr lang="de-DE" sz="28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666" y="4380898"/>
            <a:ext cx="1124954" cy="117161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56" y="1757820"/>
            <a:ext cx="2918128" cy="199173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5872" y="4168311"/>
            <a:ext cx="947928" cy="11009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416" y="1757819"/>
            <a:ext cx="2829095" cy="1991739"/>
          </a:xfrm>
          <a:prstGeom prst="rect">
            <a:avLst/>
          </a:prstGeom>
        </p:spPr>
      </p:pic>
      <p:sp>
        <p:nvSpPr>
          <p:cNvPr id="7" name="Pfeil: gebogen 6"/>
          <p:cNvSpPr/>
          <p:nvPr/>
        </p:nvSpPr>
        <p:spPr>
          <a:xfrm rot="16200000">
            <a:off x="3094821" y="3124579"/>
            <a:ext cx="1297629" cy="2674639"/>
          </a:xfrm>
          <a:prstGeom prst="bentArrow">
            <a:avLst>
              <a:gd name="adj1" fmla="val 7166"/>
              <a:gd name="adj2" fmla="val 10819"/>
              <a:gd name="adj3" fmla="val 15135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Pfeil: gebogen 19"/>
          <p:cNvSpPr/>
          <p:nvPr/>
        </p:nvSpPr>
        <p:spPr>
          <a:xfrm rot="10800000" flipV="1">
            <a:off x="10790510" y="2222339"/>
            <a:ext cx="462127" cy="1825471"/>
          </a:xfrm>
          <a:prstGeom prst="bentArrow">
            <a:avLst>
              <a:gd name="adj1" fmla="val 9985"/>
              <a:gd name="adj2" fmla="val 23204"/>
              <a:gd name="adj3" fmla="val 25000"/>
              <a:gd name="adj4" fmla="val 32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3771312" y="1276979"/>
            <a:ext cx="3960000" cy="3518337"/>
          </a:xfrm>
          <a:prstGeom prst="roundRect">
            <a:avLst>
              <a:gd name="adj" fmla="val 560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2">
                  <a:lumMod val="40000"/>
                  <a:lumOff val="60000"/>
                </a:schemeClr>
              </a:gs>
              <a:gs pos="86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III:</a:t>
            </a: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Hg-sludge was distributed to farmland or stabilisation of wetlands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Nobody knows who were the distributers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  <p:bldP spid="41" grpId="0" animBg="1"/>
      <p:bldP spid="17" grpId="0"/>
      <p:bldP spid="18" grpId="0"/>
      <p:bldP spid="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486</Words>
  <Application>Microsoft Office PowerPoint</Application>
  <PresentationFormat>Widescreen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Mangal</vt:lpstr>
      <vt:lpstr>Office Theme</vt:lpstr>
      <vt:lpstr>Mercury contamination in the Canton Valais, Switzerland</vt:lpstr>
      <vt:lpstr>Geographic situation</vt:lpstr>
      <vt:lpstr>Location</vt:lpstr>
      <vt:lpstr>Current situation</vt:lpstr>
      <vt:lpstr>Legal situation</vt:lpstr>
      <vt:lpstr>What is the problem?</vt:lpstr>
      <vt:lpstr>Distribution of Mercury – Step I </vt:lpstr>
      <vt:lpstr>Distribution of Mercury – Step II </vt:lpstr>
      <vt:lpstr>Distribution of Mercury – Step III </vt:lpstr>
      <vt:lpstr>What happened between 1917 – 1970?</vt:lpstr>
      <vt:lpstr>Project design</vt:lpstr>
      <vt:lpstr>Emotional aspect</vt:lpstr>
      <vt:lpstr>Who is responsible or has to pay? </vt:lpstr>
      <vt:lpstr>Summary</vt:lpstr>
      <vt:lpstr>PowerPoint Presentation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Schoppe Ingo BAFU</dc:creator>
  <cp:lastModifiedBy>Klavs Brangulis</cp:lastModifiedBy>
  <cp:revision>62</cp:revision>
  <dcterms:created xsi:type="dcterms:W3CDTF">2017-05-11T14:05:25Z</dcterms:created>
  <dcterms:modified xsi:type="dcterms:W3CDTF">2017-06-05T06:35:57Z</dcterms:modified>
</cp:coreProperties>
</file>