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51" r:id="rId2"/>
  </p:sldMasterIdLst>
  <p:notesMasterIdLst>
    <p:notesMasterId r:id="rId46"/>
  </p:notesMasterIdLst>
  <p:handoutMasterIdLst>
    <p:handoutMasterId r:id="rId47"/>
  </p:handoutMasterIdLst>
  <p:sldIdLst>
    <p:sldId id="258" r:id="rId3"/>
    <p:sldId id="296" r:id="rId4"/>
    <p:sldId id="259" r:id="rId5"/>
    <p:sldId id="261" r:id="rId6"/>
    <p:sldId id="308" r:id="rId7"/>
    <p:sldId id="260" r:id="rId8"/>
    <p:sldId id="262" r:id="rId9"/>
    <p:sldId id="263" r:id="rId10"/>
    <p:sldId id="265" r:id="rId11"/>
    <p:sldId id="264" r:id="rId12"/>
    <p:sldId id="266" r:id="rId13"/>
    <p:sldId id="268" r:id="rId14"/>
    <p:sldId id="269" r:id="rId15"/>
    <p:sldId id="267" r:id="rId16"/>
    <p:sldId id="270" r:id="rId17"/>
    <p:sldId id="273" r:id="rId18"/>
    <p:sldId id="278" r:id="rId19"/>
    <p:sldId id="276" r:id="rId20"/>
    <p:sldId id="281" r:id="rId21"/>
    <p:sldId id="280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309" r:id="rId31"/>
    <p:sldId id="292" r:id="rId32"/>
    <p:sldId id="293" r:id="rId33"/>
    <p:sldId id="294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295" r:id="rId45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DEF3"/>
    <a:srgbClr val="D2D2E4"/>
    <a:srgbClr val="C0C0DA"/>
    <a:srgbClr val="A8A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40" autoAdjust="0"/>
    <p:restoredTop sz="94689" autoAdjust="0"/>
  </p:normalViewPr>
  <p:slideViewPr>
    <p:cSldViewPr>
      <p:cViewPr varScale="1">
        <p:scale>
          <a:sx n="123" d="100"/>
          <a:sy n="123" d="100"/>
        </p:scale>
        <p:origin x="85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24" y="-114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977" cy="512143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650" y="0"/>
            <a:ext cx="3076976" cy="512143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321CEBA1-8EBE-4E31-AA4D-50C5C449ACC0}" type="datetimeFigureOut">
              <a:rPr lang="de-DE" smtClean="0"/>
              <a:t>05.06.2017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0824"/>
            <a:ext cx="3076977" cy="512142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650" y="9720824"/>
            <a:ext cx="3076976" cy="512142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3B188F00-288B-47B2-B1D4-AD4F16F383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963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0397114F-4811-4DFF-AE3C-65067BFC9BD1}" type="datetimeFigureOut">
              <a:rPr lang="de-DE" smtClean="0"/>
              <a:t>05.06.2017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3" tIns="47732" rIns="95463" bIns="4773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5463" tIns="47732" rIns="95463" bIns="47732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57DC5027-5220-4F08-9FC2-905203E9B67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34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g"/><Relationship Id="rId4" Type="http://schemas.openxmlformats.org/officeDocument/2006/relationships/image" Target="../media/image2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l"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22.03.2017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H. Wallner                              Soil Contamination Study Meeting  -  Antalya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 b="0" baseline="0">
                <a:solidFill>
                  <a:schemeClr val="bg1"/>
                </a:solidFill>
              </a:defRPr>
            </a:lvl1pPr>
          </a:lstStyle>
          <a:p>
            <a:fld id="{AD5E1E1C-AEA5-450C-A4DD-F9915C2EF401}" type="slidenum">
              <a:rPr lang="de-DE" smtClean="0"/>
              <a:pPr/>
              <a:t>‹#›</a:t>
            </a:fld>
            <a:r>
              <a:rPr lang="de-DE"/>
              <a:t> von 49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938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l"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22.03.2017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H. Wallner                              Soil Contamination Study Meeting  -  Antalya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 b="0" baseline="0">
                <a:solidFill>
                  <a:schemeClr val="bg1"/>
                </a:solidFill>
              </a:defRPr>
            </a:lvl1pPr>
          </a:lstStyle>
          <a:p>
            <a:fld id="{AD5E1E1C-AEA5-450C-A4DD-F9915C2EF401}" type="slidenum">
              <a:rPr lang="de-DE" smtClean="0"/>
              <a:pPr/>
              <a:t>‹#›</a:t>
            </a:fld>
            <a:r>
              <a:rPr lang="de-DE"/>
              <a:t> von 49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619"/>
            <a:ext cx="3470460" cy="540000"/>
          </a:xfrm>
          <a:prstGeom prst="rect">
            <a:avLst/>
          </a:prstGeom>
        </p:spPr>
      </p:pic>
      <p:sp>
        <p:nvSpPr>
          <p:cNvPr id="16" name="Textfeld 15"/>
          <p:cNvSpPr txBox="1"/>
          <p:nvPr userDrawn="1"/>
        </p:nvSpPr>
        <p:spPr>
          <a:xfrm>
            <a:off x="3707904" y="252000"/>
            <a:ext cx="5328592" cy="288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22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22.03.2017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H. Wallner                             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Contamination</a:t>
            </a:r>
            <a:r>
              <a:rPr lang="de-DE" dirty="0"/>
              <a:t> Study Meeting  -  Antalya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58202" y="6357600"/>
            <a:ext cx="1187624" cy="3636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22.03.2017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H. Wallner                             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Contamination</a:t>
            </a:r>
            <a:r>
              <a:rPr lang="de-DE" dirty="0"/>
              <a:t> Study Meeting  -  Antalya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58202" y="6357600"/>
            <a:ext cx="1187624" cy="3636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>
                <a:alpha val="5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90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lv-LV" dirty="0"/>
              <a:t>1.06</a:t>
            </a:r>
            <a:r>
              <a:rPr lang="de-DE" dirty="0"/>
              <a:t>.2017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 dirty="0"/>
              <a:t>1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151620" y="2016885"/>
            <a:ext cx="6840760" cy="1493358"/>
          </a:xfrm>
          <a:prstGeom prst="rect">
            <a:avLst/>
          </a:prstGeom>
          <a:noFill/>
          <a:ln w="127000">
            <a:solidFill>
              <a:schemeClr val="accent1">
                <a:alpha val="0"/>
              </a:schemeClr>
            </a:solidFill>
          </a:ln>
          <a:effectLst>
            <a:glow rad="63500">
              <a:srgbClr val="00B050"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lv-LV" sz="3200" b="1" i="1" dirty="0" err="1"/>
              <a:t>Remediation</a:t>
            </a:r>
            <a:r>
              <a:rPr lang="lv-LV" sz="3200" b="1" i="1" dirty="0"/>
              <a:t> </a:t>
            </a:r>
            <a:r>
              <a:rPr lang="lv-LV" sz="3200" b="1" i="1" dirty="0" err="1"/>
              <a:t>of</a:t>
            </a:r>
            <a:r>
              <a:rPr lang="lv-LV" sz="3200" b="1" i="1" dirty="0"/>
              <a:t> </a:t>
            </a:r>
            <a:r>
              <a:rPr lang="lv-LV" sz="3200" b="1" i="1" dirty="0" err="1"/>
              <a:t>historically</a:t>
            </a:r>
            <a:r>
              <a:rPr lang="lv-LV" sz="3200" b="1" i="1" dirty="0"/>
              <a:t> </a:t>
            </a:r>
            <a:r>
              <a:rPr lang="lv-LV" sz="3200" b="1" i="1" dirty="0" err="1"/>
              <a:t>polluted</a:t>
            </a:r>
            <a:r>
              <a:rPr lang="lv-LV" sz="3200" b="1" i="1" dirty="0"/>
              <a:t> </a:t>
            </a:r>
            <a:r>
              <a:rPr lang="lv-LV" sz="3200" b="1" i="1" dirty="0" err="1"/>
              <a:t>sites</a:t>
            </a:r>
            <a:r>
              <a:rPr lang="lv-LV" sz="3200" b="1" i="1" dirty="0"/>
              <a:t> </a:t>
            </a:r>
            <a:r>
              <a:rPr lang="lv-LV" sz="3200" b="1" i="1" dirty="0" err="1"/>
              <a:t>in</a:t>
            </a:r>
            <a:r>
              <a:rPr lang="lv-LV" sz="3200" b="1" i="1" dirty="0"/>
              <a:t> Sarkandaugava</a:t>
            </a:r>
            <a:endParaRPr lang="de-DE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79712" y="4437112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Dr. Henning Wallner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68" y="929652"/>
            <a:ext cx="4681728" cy="728472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2663788" y="3576144"/>
            <a:ext cx="6987645" cy="13885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800" dirty="0"/>
              <a:t>PERFORMANCE AND GENERAL RESULTS</a:t>
            </a:r>
          </a:p>
        </p:txBody>
      </p:sp>
    </p:spTree>
    <p:extLst>
      <p:ext uri="{BB962C8B-B14F-4D97-AF65-F5344CB8AC3E}">
        <p14:creationId xmlns:p14="http://schemas.microsoft.com/office/powerpoint/2010/main" val="190556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\\eko\faili\Sarkandaugava\Nosleguma zinojums\Timelapse\Woodison terminals\Woodison terminal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6850"/>
            <a:ext cx="9132540" cy="51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10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48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eko\faili\Sarkandaugava\Nosleguma zinojums\Timelapse\Woodison terminals\Woodison terminal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" y="908719"/>
            <a:ext cx="9142264" cy="51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11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823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eko\faili\Sarkandaugava\Nosleguma zinojums\Timelapse\Woodison terminals\Woodison terminals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" y="8367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12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7242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eko\faili\Sarkandaugava\Nosleguma zinojums\Timelapse\Woodison terminals\Woodison terminals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13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123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eko\faili\Sarkandaugava\Nosleguma zinojums\Timelapse\Woodison terminals\Woodison terminals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14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1802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eko\faili\Sarkandaugava\Nosleguma zinojums\Timelapse\Woodison terminals\Woodison terminals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15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3821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eko\faili\Sarkandaugava\Nosleguma zinojums\Timelapse\Woodison terminals\Woodison terminals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8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16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851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2" name="Picture 2" descr="\\eko\faili\Sarkandaugava\Nosleguma zinojums\Timelapse\Woodison terminals\Woodison terminals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98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17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113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eko\faili\Sarkandaugava\Nosleguma zinojums\Timelapse\Woodison terminals\Woodison terminals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" y="764703"/>
            <a:ext cx="9142512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18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24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eko\faili\Sarkandaugava\Nosleguma zinojums\Timelapse\VL Bunkering\VL BUNKERING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95736" y="603340"/>
            <a:ext cx="10018713" cy="10354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/>
              <a:t>Timelapse Site II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19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216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u="sng" dirty="0" err="1"/>
              <a:t>About</a:t>
            </a:r>
            <a:r>
              <a:rPr lang="de-DE" sz="1600" u="sng" dirty="0"/>
              <a:t> INTERGEO</a:t>
            </a:r>
          </a:p>
          <a:p>
            <a:pPr marL="0" indent="0">
              <a:buNone/>
            </a:pPr>
            <a:endParaRPr lang="de-DE" sz="1600" u="sng" dirty="0"/>
          </a:p>
          <a:p>
            <a:endParaRPr lang="de-DE" sz="1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5E1E1C-AEA5-450C-A4DD-F9915C2EF401}" type="slidenum">
              <a:rPr lang="de-DE" smtClean="0"/>
              <a:pPr/>
              <a:t>2</a:t>
            </a:fld>
            <a:r>
              <a:rPr lang="de-DE" dirty="0"/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323528" y="1568981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INTERGEO is an independent company represented on four continents (in more than 20 countries) offering engineering and consulting services for environment and planning. We work for a number of clients in both the public and private sectors and provide our clients with goal-oriented, sustainable, economic and innovative answers to their questions. INTERGEO offers expert knowledge and expertise in a number of areas, including the Investigation and Remediation of Soil and Groundwater, Engineering Geology, Environmental Protection and Work Safety as well as Waste Management.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INTERGEO has performed over 10.000 soil and groundwater investigations in Europe and overseas since being founded in Salzburg (Austria) in 1983. We provide a single source for all services – from the investigation to the detailed remediation action plan.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0223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eko\faili\Sarkandaugava\Nosleguma zinojums\Timelapse\VL Bunkering\VL BUNKERING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20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82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79512" y="6097324"/>
            <a:ext cx="3168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 err="1">
                <a:solidFill>
                  <a:srgbClr val="9BBB59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Figure</a:t>
            </a:r>
            <a:r>
              <a:rPr lang="de-DE" altLang="de-DE" sz="1000" dirty="0">
                <a:solidFill>
                  <a:srgbClr val="9BBB59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 9:</a:t>
            </a:r>
            <a:r>
              <a:rPr lang="de-DE" altLang="de-DE" sz="10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altLang="de-DE" sz="10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contaminant-concentration</a:t>
            </a:r>
            <a:r>
              <a:rPr lang="de-DE" altLang="de-DE" sz="10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altLang="de-DE" sz="10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vc</a:t>
            </a:r>
            <a:r>
              <a:rPr lang="de-DE" altLang="de-DE" sz="10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. </a:t>
            </a:r>
            <a:r>
              <a:rPr lang="de-DE" altLang="de-DE" sz="10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depth</a:t>
            </a:r>
            <a:endParaRPr lang="de-DE" altLang="de-DE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" name="Picture 2" descr="\\eko\faili\Sarkandaugava\Nosleguma zinojums\Timelapse\VL Bunkering\VL BUNKERINGS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21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1846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eko\faili\Sarkandaugava\Nosleguma zinojums\Timelapse\VL Bunkering\VL BUNKERINGS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" y="737594"/>
            <a:ext cx="9137204" cy="513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22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332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eko\faili\Sarkandaugava\Nosleguma zinojums\Timelapse\VL Bunkering\VL BUNKERINGS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78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23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64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eko\faili\Sarkandaugava\Nosleguma zinojums\Timelapse\VL Bunkering\VL BUNKERINGS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78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24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81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eko\faili\Sarkandaugava\Nosleguma zinojums\Timelapse\VL Bunkering\VL BUNKERINGS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7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25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5504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409433" y="670514"/>
            <a:ext cx="10018713" cy="1432262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600" b="1" dirty="0" err="1"/>
              <a:t>Results</a:t>
            </a:r>
            <a:r>
              <a:rPr lang="lv-LV" sz="3600" b="1" dirty="0"/>
              <a:t> - </a:t>
            </a:r>
            <a:r>
              <a:rPr lang="lv-LV" sz="3600" b="1" dirty="0" err="1"/>
              <a:t>groundwater</a:t>
            </a:r>
            <a:r>
              <a:rPr lang="lv-LV" sz="3600" b="1" dirty="0"/>
              <a:t> </a:t>
            </a:r>
            <a:r>
              <a:rPr lang="lv-LV" sz="3600" b="1" dirty="0" err="1"/>
              <a:t>remediation</a:t>
            </a:r>
            <a:endParaRPr lang="lv-LV" sz="3600" b="1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43920" y="1735907"/>
            <a:ext cx="3582719" cy="4320480"/>
          </a:xfrm>
        </p:spPr>
        <p:txBody>
          <a:bodyPr>
            <a:normAutofit fontScale="47500" lnSpcReduction="20000"/>
          </a:bodyPr>
          <a:lstStyle/>
          <a:p>
            <a:r>
              <a:rPr lang="lv-LV" dirty="0"/>
              <a:t>Recovered </a:t>
            </a:r>
            <a:r>
              <a:rPr lang="lv-LV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1165 t</a:t>
            </a:r>
            <a:r>
              <a:rPr lang="lv-LV" dirty="0"/>
              <a:t> of floating oil products;</a:t>
            </a:r>
          </a:p>
          <a:p>
            <a:r>
              <a:rPr lang="lv-LV" dirty="0"/>
              <a:t>Regenerated </a:t>
            </a:r>
            <a:r>
              <a:rPr lang="lv-LV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905`000 m3 </a:t>
            </a:r>
            <a:r>
              <a:rPr lang="lv-LV" dirty="0"/>
              <a:t>contaminated groundwaters with mobile GTP; </a:t>
            </a:r>
            <a:endParaRPr lang="lv-LV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dirty="0"/>
              <a:t>Cleaned – up derelict infrastructure;</a:t>
            </a:r>
          </a:p>
          <a:p>
            <a:r>
              <a:rPr lang="lv-LV" dirty="0"/>
              <a:t>Improved environmental quality in remediation territory;</a:t>
            </a:r>
          </a:p>
          <a:p>
            <a:r>
              <a:rPr lang="lv-LV" dirty="0" err="1"/>
              <a:t>Minimized</a:t>
            </a:r>
            <a:r>
              <a:rPr lang="lv-LV" dirty="0"/>
              <a:t> risks of contamination migration outside the remediation zone;</a:t>
            </a:r>
          </a:p>
          <a:p>
            <a:r>
              <a:rPr lang="lv-LV" dirty="0"/>
              <a:t>Reduced risks on human health and negative influence on NATURA 2000 protection zone;</a:t>
            </a:r>
          </a:p>
          <a:p>
            <a:r>
              <a:rPr lang="lv-LV" dirty="0"/>
              <a:t>Further remediation possibilities for residue contamination and  possible new oil spills. </a:t>
            </a:r>
          </a:p>
        </p:txBody>
      </p:sp>
      <p:pic>
        <p:nvPicPr>
          <p:cNvPr id="17" name="Picture 16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96" y="2097852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43" y="2872104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43" y="3768575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43" y="4602293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96" y="5427046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84" y="2097852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31" y="2872104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31" y="3768575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31" y="4602293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84" y="5427046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19" y="2097852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66" y="2872104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66" y="3768575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66" y="4602293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19" y="5427046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60" y="2097852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07" y="2872104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07" y="3768575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07" y="4602293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60" y="5427046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72" y="1299993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07" y="1299993"/>
            <a:ext cx="814628" cy="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4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42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26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402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396552" y="764704"/>
            <a:ext cx="10018713" cy="113403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Treatment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soil</a:t>
            </a:r>
            <a:endParaRPr lang="lv-LV" b="1" dirty="0"/>
          </a:p>
        </p:txBody>
      </p:sp>
      <p:pic>
        <p:nvPicPr>
          <p:cNvPr id="16" name="Picture 15" descr="C:\Users\KristapsP\Desktop\Grunts reports_Bunkerings\Grunts ekskavācija_foto\20160609_1332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1563"/>
            <a:ext cx="3816424" cy="3322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\\eko\faili\InterGeo\CITI\Foto_Naura darbs\DSC04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1563"/>
            <a:ext cx="4419293" cy="33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20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27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8280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48144" y="807575"/>
            <a:ext cx="8663735" cy="1106395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Results</a:t>
            </a:r>
            <a:r>
              <a:rPr lang="lv-LV" b="1" dirty="0"/>
              <a:t> – </a:t>
            </a:r>
            <a:r>
              <a:rPr lang="lv-LV" b="1" dirty="0" err="1"/>
              <a:t>soil</a:t>
            </a:r>
            <a:r>
              <a:rPr lang="lv-LV" b="1" dirty="0"/>
              <a:t> </a:t>
            </a:r>
            <a:r>
              <a:rPr lang="lv-LV" b="1" dirty="0" err="1"/>
              <a:t>remediation</a:t>
            </a:r>
            <a:endParaRPr lang="lv-LV" b="1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-5928" y="1946953"/>
            <a:ext cx="2664296" cy="2960960"/>
          </a:xfrm>
        </p:spPr>
        <p:txBody>
          <a:bodyPr/>
          <a:lstStyle/>
          <a:p>
            <a:r>
              <a:rPr lang="lv-LV" sz="2400" dirty="0"/>
              <a:t>Ex situ: </a:t>
            </a:r>
            <a:r>
              <a:rPr lang="lv-LV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1`600 t</a:t>
            </a:r>
          </a:p>
          <a:p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situ: </a:t>
            </a:r>
            <a:r>
              <a:rPr lang="lv-LV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 t, </a:t>
            </a:r>
          </a:p>
          <a:p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of TPH</a:t>
            </a:r>
            <a:r>
              <a:rPr lang="lv-LV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4-5 </a:t>
            </a: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times. </a:t>
            </a:r>
            <a:r>
              <a:rPr lang="lv-LV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9" name="Picture 2" descr="http://webmail.intergeo.com/webmail/api/download/attachment/intergeo.com/baltic/4532c9cc-e5f6-4ce5-9212-1ac7b8eec0d6/3776/0-1/soil%20chart.bmp?version=33089&amp;sid=1510084ccddda8c516363e999f9c17a7bfab4f4a93a94169e7c72d1fdeda4a6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51145"/>
            <a:ext cx="5960334" cy="37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2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2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28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0302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lv-LV" dirty="0"/>
              <a:t>1.06</a:t>
            </a:r>
            <a:r>
              <a:rPr lang="de-DE" dirty="0"/>
              <a:t>.2017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H. Wallner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5E1E1C-AEA5-450C-A4DD-F9915C2EF401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3" y="908720"/>
            <a:ext cx="778400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8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raivon\Downloads\Plans kopejais I II III iecirk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02" y="1556792"/>
            <a:ext cx="4783620" cy="45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11377" y="655004"/>
            <a:ext cx="8337270" cy="504056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Location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sites</a:t>
            </a:r>
            <a:endParaRPr lang="lv-LV" b="1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3953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329345" y="737929"/>
            <a:ext cx="10018713" cy="1322294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Suggestions</a:t>
            </a:r>
            <a:r>
              <a:rPr lang="lv-LV" b="1" dirty="0"/>
              <a:t> </a:t>
            </a:r>
            <a:r>
              <a:rPr lang="lv-LV" b="1" dirty="0" err="1"/>
              <a:t>after</a:t>
            </a:r>
            <a:r>
              <a:rPr lang="lv-LV" b="1" dirty="0"/>
              <a:t> </a:t>
            </a:r>
            <a:r>
              <a:rPr lang="lv-LV" b="1" dirty="0" err="1"/>
              <a:t>remediation</a:t>
            </a:r>
            <a:endParaRPr lang="lv-LV" b="1" dirty="0"/>
          </a:p>
        </p:txBody>
      </p:sp>
      <p:graphicFrame>
        <p:nvGraphicFramePr>
          <p:cNvPr id="1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240642"/>
              </p:ext>
            </p:extLst>
          </p:nvPr>
        </p:nvGraphicFramePr>
        <p:xfrm>
          <a:off x="0" y="1916832"/>
          <a:ext cx="9158536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9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516">
                <a:tc>
                  <a:txBody>
                    <a:bodyPr/>
                    <a:lstStyle/>
                    <a:p>
                      <a:r>
                        <a:rPr lang="lv-LV" dirty="0"/>
                        <a:t>SITE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SITE II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932">
                <a:tc>
                  <a:txBody>
                    <a:bodyPr/>
                    <a:lstStyle/>
                    <a:p>
                      <a:r>
                        <a:rPr lang="lv-LV" b="0" dirty="0"/>
                        <a:t>Periodi</a:t>
                      </a:r>
                      <a:r>
                        <a:rPr lang="lv-LV" b="0" baseline="0" dirty="0"/>
                        <a:t>c pump&amp;treat activities of oil products in areas with negative geological conditions</a:t>
                      </a:r>
                      <a:endParaRPr lang="lv-LV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0" dirty="0"/>
                        <a:t>Periodi</a:t>
                      </a:r>
                      <a:r>
                        <a:rPr lang="lv-LV" b="0" baseline="0" dirty="0"/>
                        <a:t>c pump&amp;treat activities of oil products from drainage system</a:t>
                      </a:r>
                      <a:endParaRPr lang="lv-LV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932">
                <a:tc>
                  <a:txBody>
                    <a:bodyPr/>
                    <a:lstStyle/>
                    <a:p>
                      <a:r>
                        <a:rPr lang="lv-LV" b="0" dirty="0"/>
                        <a:t>Clean-up</a:t>
                      </a:r>
                      <a:r>
                        <a:rPr lang="lv-LV" b="0" baseline="0" dirty="0"/>
                        <a:t> of areas with relatively «new contamination»</a:t>
                      </a:r>
                      <a:endParaRPr lang="lv-LV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0" dirty="0"/>
                        <a:t>Clean-up</a:t>
                      </a:r>
                      <a:r>
                        <a:rPr lang="lv-LV" b="0" baseline="0" dirty="0"/>
                        <a:t> of areas with relatively «new contamination»</a:t>
                      </a:r>
                      <a:endParaRPr lang="lv-LV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5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0" dirty="0"/>
                        <a:t>Continious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0" dirty="0"/>
                        <a:t>Continious monitoring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516">
                <a:tc>
                  <a:txBody>
                    <a:bodyPr/>
                    <a:lstStyle/>
                    <a:p>
                      <a:r>
                        <a:rPr lang="lv-LV" b="0" dirty="0"/>
                        <a:t>Territory</a:t>
                      </a:r>
                      <a:r>
                        <a:rPr lang="lv-LV" b="0" baseline="0" dirty="0"/>
                        <a:t> operator environmental control</a:t>
                      </a:r>
                      <a:endParaRPr lang="lv-LV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0" dirty="0"/>
                        <a:t>Territory</a:t>
                      </a:r>
                      <a:r>
                        <a:rPr lang="lv-LV" b="0" baseline="0" dirty="0"/>
                        <a:t> operator environmental control</a:t>
                      </a:r>
                      <a:endParaRPr lang="lv-LV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516">
                <a:tc>
                  <a:txBody>
                    <a:bodyPr/>
                    <a:lstStyle/>
                    <a:p>
                      <a:r>
                        <a:rPr lang="lv-LV" b="0" dirty="0"/>
                        <a:t>Detailed oil</a:t>
                      </a:r>
                      <a:r>
                        <a:rPr lang="lv-LV" b="0" baseline="0" dirty="0"/>
                        <a:t> source investigations</a:t>
                      </a:r>
                      <a:endParaRPr lang="lv-LV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0" dirty="0"/>
                        <a:t>Detailed oil</a:t>
                      </a:r>
                      <a:r>
                        <a:rPr lang="lv-LV" b="0" baseline="0" dirty="0"/>
                        <a:t> source investigations</a:t>
                      </a:r>
                      <a:endParaRPr lang="lv-LV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5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0" dirty="0"/>
                        <a:t>Management of remaining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="0" dirty="0"/>
                        <a:t>Management of remaining infrastructure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3932">
                <a:tc>
                  <a:txBody>
                    <a:bodyPr/>
                    <a:lstStyle/>
                    <a:p>
                      <a:r>
                        <a:rPr lang="lv-LV" b="0" dirty="0"/>
                        <a:t>If</a:t>
                      </a:r>
                      <a:r>
                        <a:rPr lang="lv-LV" b="0" baseline="0" dirty="0"/>
                        <a:t> necessary, operation of coastline wells to prevent residue contamination migration</a:t>
                      </a:r>
                      <a:endParaRPr lang="lv-LV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0" dirty="0"/>
                        <a:t>If</a:t>
                      </a:r>
                      <a:r>
                        <a:rPr lang="lv-LV" b="0" baseline="0" dirty="0"/>
                        <a:t> necessary, operation of coastline wells to prevent residue contamination migration</a:t>
                      </a:r>
                      <a:endParaRPr lang="lv-LV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2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2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30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565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-324544" y="836712"/>
            <a:ext cx="10018713" cy="1752599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Site</a:t>
            </a:r>
            <a:r>
              <a:rPr lang="lv-LV" b="1" dirty="0"/>
              <a:t> III (OVI </a:t>
            </a:r>
            <a:r>
              <a:rPr lang="lv-LV" b="1" dirty="0" err="1"/>
              <a:t>Riga</a:t>
            </a:r>
            <a:r>
              <a:rPr lang="lv-LV" b="1" dirty="0"/>
              <a:t>)</a:t>
            </a:r>
          </a:p>
        </p:txBody>
      </p:sp>
      <p:graphicFrame>
        <p:nvGraphicFramePr>
          <p:cNvPr id="1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186923"/>
              </p:ext>
            </p:extLst>
          </p:nvPr>
        </p:nvGraphicFramePr>
        <p:xfrm>
          <a:off x="979377" y="2132856"/>
          <a:ext cx="7401270" cy="2957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635">
                  <a:extLst>
                    <a:ext uri="{9D8B030D-6E8A-4147-A177-3AD203B41FA5}">
                      <a16:colId xmlns:a16="http://schemas.microsoft.com/office/drawing/2014/main" val="2537798478"/>
                    </a:ext>
                  </a:extLst>
                </a:gridCol>
                <a:gridCol w="3700635">
                  <a:extLst>
                    <a:ext uri="{9D8B030D-6E8A-4147-A177-3AD203B41FA5}">
                      <a16:colId xmlns:a16="http://schemas.microsoft.com/office/drawing/2014/main" val="1965763039"/>
                    </a:ext>
                  </a:extLst>
                </a:gridCol>
              </a:tblGrid>
              <a:tr h="427248">
                <a:tc>
                  <a:txBody>
                    <a:bodyPr/>
                    <a:lstStyle/>
                    <a:p>
                      <a:r>
                        <a:rPr lang="lv-LV" sz="2400" dirty="0" err="1"/>
                        <a:t>General</a:t>
                      </a:r>
                      <a:r>
                        <a:rPr lang="lv-LV" sz="2400" dirty="0"/>
                        <a:t> </a:t>
                      </a:r>
                      <a:r>
                        <a:rPr lang="lv-LV" sz="2400" dirty="0" err="1"/>
                        <a:t>facts</a:t>
                      </a:r>
                      <a:r>
                        <a:rPr lang="lv-LV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620715"/>
                  </a:ext>
                </a:extLst>
              </a:tr>
              <a:tr h="762943">
                <a:tc>
                  <a:txBody>
                    <a:bodyPr/>
                    <a:lstStyle/>
                    <a:p>
                      <a:r>
                        <a:rPr lang="lv-LV" sz="2400" b="1" i="1" dirty="0"/>
                        <a:t>Project </a:t>
                      </a:r>
                      <a:r>
                        <a:rPr lang="lv-LV" sz="2400" b="1" i="1" dirty="0" err="1"/>
                        <a:t>execution</a:t>
                      </a:r>
                      <a:r>
                        <a:rPr lang="lv-LV" sz="2400" b="1" i="1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 err="1"/>
                        <a:t>May</a:t>
                      </a:r>
                      <a:r>
                        <a:rPr lang="lv-LV" sz="2400" dirty="0"/>
                        <a:t> 2014 – </a:t>
                      </a:r>
                      <a:r>
                        <a:rPr lang="lv-LV" sz="2400" dirty="0" err="1"/>
                        <a:t>May</a:t>
                      </a:r>
                      <a:r>
                        <a:rPr lang="lv-LV" sz="2400" dirty="0"/>
                        <a:t>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768654"/>
                  </a:ext>
                </a:extLst>
              </a:tr>
              <a:tr h="427248">
                <a:tc>
                  <a:txBody>
                    <a:bodyPr/>
                    <a:lstStyle/>
                    <a:p>
                      <a:r>
                        <a:rPr lang="lv-LV" sz="2400" b="1" i="1" dirty="0" err="1">
                          <a:solidFill>
                            <a:schemeClr val="tx1"/>
                          </a:solidFill>
                        </a:rPr>
                        <a:t>Area</a:t>
                      </a:r>
                      <a:r>
                        <a:rPr lang="lv-LV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v-LV" sz="2400" b="1" i="1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lv-LV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v-LV" sz="2400" b="1" i="1" dirty="0" err="1">
                          <a:solidFill>
                            <a:schemeClr val="tx1"/>
                          </a:solidFill>
                        </a:rPr>
                        <a:t>contamination</a:t>
                      </a:r>
                      <a:r>
                        <a:rPr lang="lv-LV" sz="2400" b="1" i="1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>
                          <a:solidFill>
                            <a:schemeClr val="tx1"/>
                          </a:solidFill>
                        </a:rPr>
                        <a:t>2,5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617655"/>
                  </a:ext>
                </a:extLst>
              </a:tr>
              <a:tr h="427248">
                <a:tc>
                  <a:txBody>
                    <a:bodyPr/>
                    <a:lstStyle/>
                    <a:p>
                      <a:r>
                        <a:rPr lang="lv-LV" sz="2400" b="1" i="1" dirty="0" err="1"/>
                        <a:t>Technical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design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projects</a:t>
                      </a:r>
                      <a:r>
                        <a:rPr lang="lv-LV" sz="2400" b="1" i="1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350241"/>
                  </a:ext>
                </a:extLst>
              </a:tr>
              <a:tr h="427248">
                <a:tc>
                  <a:txBody>
                    <a:bodyPr/>
                    <a:lstStyle/>
                    <a:p>
                      <a:r>
                        <a:rPr lang="lv-LV" sz="2400" b="1" i="1" dirty="0" err="1"/>
                        <a:t>Groundwater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remediation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wells</a:t>
                      </a:r>
                      <a:r>
                        <a:rPr lang="lv-LV" sz="2400" b="1" i="1" dirty="0"/>
                        <a:t>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lv-LV" sz="2400" dirty="0"/>
                        <a:t>7 + 3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868102"/>
                  </a:ext>
                </a:extLst>
              </a:tr>
            </a:tbl>
          </a:graphicData>
        </a:graphic>
      </p:graphicFrame>
      <p:sp>
        <p:nvSpPr>
          <p:cNvPr id="19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2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2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31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9441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04863" y="774190"/>
            <a:ext cx="8550298" cy="1376380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Treatment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groundwater</a:t>
            </a:r>
            <a:endParaRPr lang="lv-LV" b="1" dirty="0"/>
          </a:p>
        </p:txBody>
      </p:sp>
      <p:pic>
        <p:nvPicPr>
          <p:cNvPr id="10" name="Picture 9" descr="\\eko\faili\Projekti\OVI Riga\Fotofiksacija\02.06.2016 Objekta apsekošana\20160602_1112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895205"/>
            <a:ext cx="4284476" cy="321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\\eko\faili\Projekti\OVI Riga\Fotofiksacija\14.07.2015 rivsiena, raksanas darbi, konteineri\DSC027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895205"/>
            <a:ext cx="4363029" cy="32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32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659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9497" y="567705"/>
            <a:ext cx="9044503" cy="680404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Barrier</a:t>
            </a:r>
            <a:r>
              <a:rPr lang="lv-LV" b="1" dirty="0"/>
              <a:t> </a:t>
            </a:r>
            <a:r>
              <a:rPr lang="lv-LV" b="1" dirty="0" err="1"/>
              <a:t>wall</a:t>
            </a:r>
            <a:r>
              <a:rPr lang="lv-LV" b="1" dirty="0"/>
              <a:t> (</a:t>
            </a:r>
            <a:r>
              <a:rPr lang="lv-LV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376 m</a:t>
            </a:r>
            <a:r>
              <a:rPr lang="lv-LV" b="1" dirty="0"/>
              <a:t>) </a:t>
            </a:r>
          </a:p>
        </p:txBody>
      </p:sp>
      <p:pic>
        <p:nvPicPr>
          <p:cNvPr id="12" name="Picture 4" descr="http://webmail.intergeo.com/webmail/api/download/attachment/intergeo.com/baltic/4532c9cc-e5f6-4ce5-9212-1ac7b8eec0d6/3783/0-1/screenshot.png?version=33135&amp;sid=8e25bd37225afea60fd2e55fc3cfb41bec74b869378c487a9ef5912e0208d66f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40444" cy="47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33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45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eko\faili\Sarkandaugava\Nosleguma zinojums\Timelapse\OVI Riga\OVI_RIG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779912" y="572312"/>
            <a:ext cx="6906484" cy="75193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/>
              <a:t>Timelapse Site III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34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0029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\\eko\faili\Sarkandaugava\Nosleguma zinojums\Timelapse\OVI Riga\OVI_RIG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" y="736897"/>
            <a:ext cx="9138444" cy="51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35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152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eko\faili\Sarkandaugava\Nosleguma zinojums\Timelapse\OVI Riga\OVI_RIGA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78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36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6061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eko\faili\Sarkandaugava\Nosleguma zinojums\Timelapse\OVI Riga\OVI_RIGA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6" y="9087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37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9062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eko\faili\Sarkandaugava\Nosleguma zinojums\Timelapse\OVI Riga\OVI_RIGA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38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722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eko\faili\Sarkandaugava\Nosleguma zinojums\Timelapse\OVI Riga\OVI_RIG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8" y="908720"/>
            <a:ext cx="9148508" cy="514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39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237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827584" y="1484784"/>
            <a:ext cx="7543800" cy="3886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000" dirty="0"/>
              <a:t>GEOLOGY/STRATIGRAPHY</a:t>
            </a:r>
          </a:p>
          <a:p>
            <a:pPr marL="0" indent="0">
              <a:buNone/>
            </a:pPr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err="1"/>
              <a:t>Pleistocen</a:t>
            </a:r>
            <a:r>
              <a:rPr lang="de-DE" sz="2000" dirty="0"/>
              <a:t>, </a:t>
            </a:r>
            <a:r>
              <a:rPr lang="de-DE" sz="2000" dirty="0" err="1"/>
              <a:t>Holocen</a:t>
            </a:r>
            <a:r>
              <a:rPr lang="de-DE" sz="2000" dirty="0"/>
              <a:t> (</a:t>
            </a:r>
            <a:r>
              <a:rPr lang="de-DE" sz="2000" dirty="0" err="1"/>
              <a:t>Quaternary</a:t>
            </a:r>
            <a:r>
              <a:rPr lang="de-DE" sz="2000" dirty="0"/>
              <a:t>): </a:t>
            </a:r>
            <a:r>
              <a:rPr lang="de-DE" sz="2000" dirty="0" err="1"/>
              <a:t>glacigenous</a:t>
            </a:r>
            <a:r>
              <a:rPr lang="de-DE" sz="2000" dirty="0"/>
              <a:t>, </a:t>
            </a:r>
            <a:r>
              <a:rPr lang="de-DE" sz="2000" dirty="0" err="1"/>
              <a:t>limnological</a:t>
            </a:r>
            <a:r>
              <a:rPr lang="de-DE" sz="2000" dirty="0"/>
              <a:t>  </a:t>
            </a:r>
            <a:r>
              <a:rPr lang="de-DE" sz="2000" dirty="0" err="1"/>
              <a:t>and</a:t>
            </a:r>
            <a:r>
              <a:rPr lang="de-DE" sz="2000" dirty="0"/>
              <a:t> fluviatile </a:t>
            </a:r>
            <a:r>
              <a:rPr lang="de-DE" sz="2000" dirty="0" err="1"/>
              <a:t>sediments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a </a:t>
            </a:r>
            <a:r>
              <a:rPr lang="de-DE" sz="2000" dirty="0" err="1"/>
              <a:t>thickness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46 m</a:t>
            </a:r>
          </a:p>
          <a:p>
            <a:pPr marL="0" indent="0">
              <a:buNone/>
            </a:pPr>
            <a:r>
              <a:rPr lang="de-DE" sz="2000" dirty="0"/>
              <a:t>	</a:t>
            </a:r>
            <a:r>
              <a:rPr lang="de-DE" sz="1500" dirty="0" err="1"/>
              <a:t>fine</a:t>
            </a:r>
            <a:r>
              <a:rPr lang="de-DE" sz="1500" dirty="0"/>
              <a:t> </a:t>
            </a:r>
            <a:r>
              <a:rPr lang="de-DE" sz="1500" dirty="0" err="1"/>
              <a:t>grained</a:t>
            </a:r>
            <a:r>
              <a:rPr lang="de-DE" sz="1500" dirty="0"/>
              <a:t> </a:t>
            </a:r>
            <a:r>
              <a:rPr lang="de-DE" sz="1500" dirty="0" err="1"/>
              <a:t>sand</a:t>
            </a:r>
            <a:r>
              <a:rPr lang="de-DE" sz="1500" dirty="0"/>
              <a:t>, </a:t>
            </a:r>
            <a:r>
              <a:rPr lang="de-DE" sz="1500" dirty="0" err="1"/>
              <a:t>silty</a:t>
            </a:r>
            <a:r>
              <a:rPr lang="de-DE" sz="1500" dirty="0"/>
              <a:t> (ca. 8 m) </a:t>
            </a:r>
            <a:r>
              <a:rPr lang="de-DE" sz="1500" dirty="0">
                <a:sym typeface="Wingdings" panose="05000000000000000000" pitchFamily="2" charset="2"/>
              </a:rPr>
              <a:t> „alluvial“, fluviatile</a:t>
            </a:r>
          </a:p>
          <a:p>
            <a:pPr marL="0" indent="0">
              <a:buNone/>
            </a:pPr>
            <a:r>
              <a:rPr lang="de-DE" sz="1500" dirty="0">
                <a:sym typeface="Wingdings" panose="05000000000000000000" pitchFamily="2" charset="2"/>
              </a:rPr>
              <a:t>	</a:t>
            </a:r>
            <a:r>
              <a:rPr lang="de-DE" sz="1500" dirty="0" err="1">
                <a:sym typeface="Wingdings" panose="05000000000000000000" pitchFamily="2" charset="2"/>
              </a:rPr>
              <a:t>fine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grained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sand</a:t>
            </a:r>
            <a:r>
              <a:rPr lang="de-DE" sz="1500" dirty="0">
                <a:sym typeface="Wingdings" panose="05000000000000000000" pitchFamily="2" charset="2"/>
              </a:rPr>
              <a:t> (ca. 40 m)  </a:t>
            </a:r>
            <a:r>
              <a:rPr lang="de-DE" sz="1500" dirty="0" err="1">
                <a:sym typeface="Wingdings" panose="05000000000000000000" pitchFamily="2" charset="2"/>
              </a:rPr>
              <a:t>limnoglacial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sediments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of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the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baltic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ice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lake</a:t>
            </a:r>
            <a:endParaRPr lang="de-DE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1500" dirty="0">
                <a:sym typeface="Wingdings" panose="05000000000000000000" pitchFamily="2" charset="2"/>
              </a:rPr>
              <a:t>	</a:t>
            </a:r>
            <a:r>
              <a:rPr lang="de-DE" sz="1500" dirty="0" err="1">
                <a:sym typeface="Wingdings" panose="05000000000000000000" pitchFamily="2" charset="2"/>
              </a:rPr>
              <a:t>poorly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sorted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gravely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sand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to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silty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sand</a:t>
            </a:r>
            <a:r>
              <a:rPr lang="de-DE" sz="1500" dirty="0">
                <a:sym typeface="Wingdings" panose="05000000000000000000" pitchFamily="2" charset="2"/>
              </a:rPr>
              <a:t> (ca. 5 m)  </a:t>
            </a:r>
            <a:r>
              <a:rPr lang="de-DE" sz="1500" dirty="0" err="1">
                <a:sym typeface="Wingdings" panose="05000000000000000000" pitchFamily="2" charset="2"/>
              </a:rPr>
              <a:t>moraine</a:t>
            </a:r>
            <a:endParaRPr lang="de-DE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1500" dirty="0">
              <a:sym typeface="Wingdings" panose="05000000000000000000" pitchFamily="2" charset="2"/>
            </a:endParaRPr>
          </a:p>
          <a:p>
            <a:pPr lvl="0">
              <a:buFont typeface="Wingdings" pitchFamily="2" charset="2"/>
              <a:buChar char="Ø"/>
            </a:pPr>
            <a:r>
              <a:rPr lang="de-DE" sz="2000" dirty="0"/>
              <a:t>„</a:t>
            </a:r>
            <a:r>
              <a:rPr lang="de-DE" sz="2000" dirty="0" err="1"/>
              <a:t>Devonian</a:t>
            </a:r>
            <a:r>
              <a:rPr lang="de-DE" sz="2000" dirty="0"/>
              <a:t> </a:t>
            </a:r>
            <a:r>
              <a:rPr lang="de-DE" sz="2000" dirty="0" err="1"/>
              <a:t>sandstones</a:t>
            </a:r>
            <a:r>
              <a:rPr lang="de-DE" sz="2000" dirty="0"/>
              <a:t>“ (ca. 270 m)</a:t>
            </a:r>
          </a:p>
          <a:p>
            <a:pPr lvl="0">
              <a:buFont typeface="Wingdings" pitchFamily="2" charset="2"/>
              <a:buChar char="Ø"/>
            </a:pPr>
            <a:endParaRPr lang="de-DE" sz="2000" dirty="0"/>
          </a:p>
          <a:p>
            <a:pPr lvl="0">
              <a:buFont typeface="Wingdings" pitchFamily="2" charset="2"/>
              <a:buChar char="Ø"/>
            </a:pPr>
            <a:r>
              <a:rPr lang="lv-LV" sz="2000" dirty="0">
                <a:sym typeface="Wingdings" panose="05000000000000000000" pitchFamily="2" charset="2"/>
              </a:rPr>
              <a:t>East </a:t>
            </a:r>
            <a:r>
              <a:rPr lang="lv-LV" sz="2000" dirty="0" err="1">
                <a:sym typeface="Wingdings" panose="05000000000000000000" pitchFamily="2" charset="2"/>
              </a:rPr>
              <a:t>European</a:t>
            </a:r>
            <a:r>
              <a:rPr lang="lv-LV" sz="2000" dirty="0">
                <a:sym typeface="Wingdings" panose="05000000000000000000" pitchFamily="2" charset="2"/>
              </a:rPr>
              <a:t> </a:t>
            </a:r>
            <a:r>
              <a:rPr lang="lv-LV" sz="2000" dirty="0" err="1">
                <a:sym typeface="Wingdings" panose="05000000000000000000" pitchFamily="2" charset="2"/>
              </a:rPr>
              <a:t>platform</a:t>
            </a:r>
            <a:endParaRPr lang="de-DE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4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4812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329345" y="729120"/>
            <a:ext cx="10018713" cy="1073710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600" b="1" dirty="0" err="1"/>
              <a:t>Results</a:t>
            </a:r>
            <a:r>
              <a:rPr lang="lv-LV" sz="3600" b="1" dirty="0"/>
              <a:t> - </a:t>
            </a:r>
            <a:r>
              <a:rPr lang="lv-LV" sz="3600" b="1" dirty="0" err="1"/>
              <a:t>groundwater</a:t>
            </a:r>
            <a:r>
              <a:rPr lang="lv-LV" sz="3600" b="1" dirty="0"/>
              <a:t> </a:t>
            </a:r>
            <a:r>
              <a:rPr lang="lv-LV" sz="3600" b="1" dirty="0" err="1"/>
              <a:t>remediation</a:t>
            </a:r>
            <a:endParaRPr lang="lv-LV" sz="36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1412777"/>
            <a:ext cx="5256584" cy="4695023"/>
          </a:xfrm>
        </p:spPr>
        <p:txBody>
          <a:bodyPr>
            <a:normAutofit fontScale="62500" lnSpcReduction="20000"/>
          </a:bodyPr>
          <a:lstStyle/>
          <a:p>
            <a:r>
              <a:rPr lang="lv-LV" dirty="0"/>
              <a:t>Recovered </a:t>
            </a:r>
            <a:r>
              <a:rPr lang="lv-LV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580 t</a:t>
            </a:r>
            <a:r>
              <a:rPr lang="lv-LV" dirty="0"/>
              <a:t> of floating oil products;</a:t>
            </a:r>
          </a:p>
          <a:p>
            <a:r>
              <a:rPr lang="lv-LV" dirty="0"/>
              <a:t>Reached reduction level of floating oil products – </a:t>
            </a:r>
            <a:r>
              <a:rPr lang="lv-LV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74%</a:t>
            </a:r>
            <a:r>
              <a:rPr lang="lv-LV" dirty="0"/>
              <a:t>;</a:t>
            </a:r>
          </a:p>
          <a:p>
            <a:r>
              <a:rPr lang="lv-LV" dirty="0"/>
              <a:t>Regenerated </a:t>
            </a:r>
            <a:r>
              <a:rPr lang="lv-LV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100`000 m3 </a:t>
            </a:r>
            <a:r>
              <a:rPr lang="lv-LV" dirty="0"/>
              <a:t>contaminated groundwaters with mobile GTP; </a:t>
            </a:r>
            <a:endParaRPr lang="lv-LV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dirty="0"/>
              <a:t>Stopped oil product migration into Sarkandaugava;</a:t>
            </a:r>
          </a:p>
          <a:p>
            <a:r>
              <a:rPr lang="lv-LV" dirty="0"/>
              <a:t>Improved environmental quality in remediation territory;</a:t>
            </a:r>
          </a:p>
          <a:p>
            <a:r>
              <a:rPr lang="lv-LV" dirty="0"/>
              <a:t>Reduced risks on human health and negative influence on NATURA 2000 protection zone;</a:t>
            </a:r>
          </a:p>
          <a:p>
            <a:r>
              <a:rPr lang="lv-LV" dirty="0"/>
              <a:t>Further remediation possibilities for residue contamination and  possible new oil spills. </a:t>
            </a:r>
          </a:p>
        </p:txBody>
      </p:sp>
      <p:pic>
        <p:nvPicPr>
          <p:cNvPr id="9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62183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53" y="2177971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00" y="2952223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00" y="3848694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00" y="4682412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94" y="2177971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41" y="2952223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41" y="3848694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ebmail.intergeo.com/webmail/api/download/attachment/intergeo.com/baltic/4532c9cc-e5f6-4ce5-9212-1ac7b8eec0d6/3772/0-1/cisterna_simbols2.png?version=33063&amp;sid=af4d29d7dc0842e37f0bd78d32abeae3ace8fc59db76eb842af0a3483f9d3673&amp;mode=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41" y="4682412"/>
            <a:ext cx="1425388" cy="14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20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40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1296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468560" y="532717"/>
            <a:ext cx="10018713" cy="1107141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Treatment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soil</a:t>
            </a:r>
            <a:endParaRPr lang="lv-LV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9513" y="1190740"/>
            <a:ext cx="4968552" cy="1518180"/>
          </a:xfrm>
        </p:spPr>
        <p:txBody>
          <a:bodyPr/>
          <a:lstStyle/>
          <a:p>
            <a:r>
              <a:rPr lang="lv-LV" sz="2400" dirty="0"/>
              <a:t>Ex situ: </a:t>
            </a:r>
            <a:r>
              <a:rPr lang="lv-LV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5`700 t</a:t>
            </a:r>
          </a:p>
          <a:p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situ: </a:t>
            </a:r>
            <a:r>
              <a:rPr lang="lv-LV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 t, </a:t>
            </a: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of TPH</a:t>
            </a:r>
            <a:r>
              <a:rPr lang="lv-LV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4-5 </a:t>
            </a: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times. </a:t>
            </a:r>
            <a:r>
              <a:rPr lang="lv-LV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" name="Picture 2" descr="C:\Users\raivon\Desktop\vesturiski-piesarnota-vieta-sarkandaugava-463789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0" y="2662977"/>
            <a:ext cx="4282061" cy="32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62977"/>
            <a:ext cx="4351684" cy="33099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41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77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329345" y="692696"/>
            <a:ext cx="10018713" cy="1322294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/>
              <a:t>Suggestions</a:t>
            </a:r>
            <a:r>
              <a:rPr lang="lv-LV" b="1" dirty="0"/>
              <a:t> </a:t>
            </a:r>
            <a:r>
              <a:rPr lang="lv-LV" b="1" dirty="0" err="1"/>
              <a:t>after</a:t>
            </a:r>
            <a:r>
              <a:rPr lang="lv-LV" b="1" dirty="0"/>
              <a:t> </a:t>
            </a:r>
            <a:r>
              <a:rPr lang="lv-LV" b="1" dirty="0" err="1"/>
              <a:t>remediation</a:t>
            </a:r>
            <a:endParaRPr lang="lv-LV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9512" y="1988598"/>
            <a:ext cx="8964488" cy="3528392"/>
          </a:xfrm>
        </p:spPr>
        <p:txBody>
          <a:bodyPr>
            <a:normAutofit/>
          </a:bodyPr>
          <a:lstStyle/>
          <a:p>
            <a:pPr fontAlgn="t"/>
            <a:r>
              <a:rPr lang="lv-LV" sz="3000" dirty="0"/>
              <a:t>Continious Pump&amp;treat activities for floating oil products;  </a:t>
            </a:r>
          </a:p>
          <a:p>
            <a:pPr fontAlgn="t"/>
            <a:r>
              <a:rPr lang="lv-LV" sz="3000" dirty="0"/>
              <a:t>Management of drainage system;</a:t>
            </a:r>
          </a:p>
          <a:p>
            <a:r>
              <a:rPr lang="lv-LV" sz="3000" dirty="0"/>
              <a:t>Continious monitoring;</a:t>
            </a:r>
          </a:p>
          <a:p>
            <a:r>
              <a:rPr lang="lv-LV" sz="3000" dirty="0"/>
              <a:t>Management of remaining infrastructure;</a:t>
            </a:r>
          </a:p>
          <a:p>
            <a:r>
              <a:rPr lang="lv-LV" sz="3000" dirty="0"/>
              <a:t>Clean-up of river base material. 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42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329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259632" y="5512206"/>
            <a:ext cx="6840760" cy="589072"/>
          </a:xfrm>
          <a:prstGeom prst="rect">
            <a:avLst/>
          </a:prstGeom>
          <a:noFill/>
          <a:ln w="127000">
            <a:solidFill>
              <a:schemeClr val="accent1">
                <a:alpha val="0"/>
              </a:schemeClr>
            </a:solidFill>
          </a:ln>
          <a:effectLst>
            <a:glow rad="63500">
              <a:srgbClr val="00B050"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 err="1"/>
              <a:t>Thank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your</a:t>
            </a:r>
            <a:r>
              <a:rPr lang="de-DE" sz="2400" dirty="0"/>
              <a:t> Attention!</a:t>
            </a:r>
            <a:endParaRPr lang="de-DE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4664"/>
            <a:ext cx="4681728" cy="728472"/>
          </a:xfrm>
          <a:prstGeom prst="rect">
            <a:avLst/>
          </a:prstGeom>
        </p:spPr>
      </p:pic>
      <p:pic>
        <p:nvPicPr>
          <p:cNvPr id="7" name="Picture 2" descr="C:\Users\raivon\Downloads\IMG_358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54" y="1253146"/>
            <a:ext cx="5653076" cy="42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43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543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lv-LV" dirty="0"/>
              <a:t>1.06</a:t>
            </a:r>
            <a:r>
              <a:rPr lang="de-DE" dirty="0"/>
              <a:t>.2017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H. Wallner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5E1E1C-AEA5-450C-A4DD-F9915C2EF401}" type="slidenum">
              <a:rPr lang="de-DE" smtClean="0"/>
              <a:pPr/>
              <a:t>5</a:t>
            </a:fld>
            <a:r>
              <a:rPr lang="de-DE" dirty="0"/>
              <a:t> 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914400" y="1268760"/>
            <a:ext cx="7543800" cy="3886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000" dirty="0"/>
              <a:t>HYDROGEOLOGY</a:t>
            </a:r>
          </a:p>
          <a:p>
            <a:pPr marL="0" indent="0">
              <a:buNone/>
            </a:pPr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err="1"/>
              <a:t>porous</a:t>
            </a:r>
            <a:r>
              <a:rPr lang="de-DE" sz="2000" dirty="0"/>
              <a:t> </a:t>
            </a:r>
            <a:r>
              <a:rPr lang="de-DE" sz="2000" dirty="0" err="1"/>
              <a:t>aquifer</a:t>
            </a:r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err="1"/>
              <a:t>unconfined</a:t>
            </a:r>
            <a:r>
              <a:rPr lang="de-DE" sz="2000" dirty="0"/>
              <a:t> </a:t>
            </a:r>
            <a:r>
              <a:rPr lang="de-DE" sz="2000" dirty="0" err="1"/>
              <a:t>system</a:t>
            </a:r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err="1"/>
              <a:t>aquifer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subdivided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a </a:t>
            </a:r>
            <a:r>
              <a:rPr lang="de-DE" sz="2000" dirty="0" err="1"/>
              <a:t>silty</a:t>
            </a:r>
            <a:r>
              <a:rPr lang="de-DE" sz="2000" dirty="0"/>
              <a:t> </a:t>
            </a:r>
            <a:r>
              <a:rPr lang="de-DE" sz="2000" dirty="0" err="1"/>
              <a:t>layer</a:t>
            </a:r>
            <a:r>
              <a:rPr lang="de-DE" sz="2000" dirty="0"/>
              <a:t> </a:t>
            </a:r>
            <a:r>
              <a:rPr lang="de-DE" sz="2000" dirty="0" err="1"/>
              <a:t>into</a:t>
            </a:r>
            <a:r>
              <a:rPr lang="de-DE" sz="2000" dirty="0"/>
              <a:t> 2 sub-</a:t>
            </a:r>
            <a:r>
              <a:rPr lang="de-DE" sz="2000" dirty="0" err="1"/>
              <a:t>aquifers</a:t>
            </a:r>
            <a:r>
              <a:rPr lang="de-DE" sz="2000" dirty="0"/>
              <a:t> (A1, A2) </a:t>
            </a:r>
            <a:r>
              <a:rPr lang="de-DE" sz="2000" dirty="0" err="1"/>
              <a:t>with</a:t>
            </a:r>
            <a:r>
              <a:rPr lang="de-DE" sz="2000" dirty="0"/>
              <a:t> a </a:t>
            </a:r>
            <a:r>
              <a:rPr lang="de-DE" sz="2000" dirty="0" err="1"/>
              <a:t>thickness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ca. 20 m (</a:t>
            </a:r>
            <a:r>
              <a:rPr lang="de-DE" sz="2000" dirty="0" err="1"/>
              <a:t>depending</a:t>
            </a:r>
            <a:r>
              <a:rPr lang="de-DE" sz="20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err="1"/>
              <a:t>confining</a:t>
            </a:r>
            <a:r>
              <a:rPr lang="de-DE" sz="2000" dirty="0"/>
              <a:t> </a:t>
            </a:r>
            <a:r>
              <a:rPr lang="de-DE" sz="2000" dirty="0" err="1"/>
              <a:t>bed</a:t>
            </a:r>
            <a:r>
              <a:rPr lang="de-DE" sz="2000" dirty="0"/>
              <a:t> (</a:t>
            </a:r>
            <a:r>
              <a:rPr lang="de-DE" sz="2000" dirty="0" err="1"/>
              <a:t>aquiclude</a:t>
            </a:r>
            <a:r>
              <a:rPr lang="de-DE" sz="2000" dirty="0"/>
              <a:t>) 20 </a:t>
            </a:r>
            <a:r>
              <a:rPr lang="de-DE" sz="2000" dirty="0" err="1"/>
              <a:t>to</a:t>
            </a:r>
            <a:r>
              <a:rPr lang="de-DE" sz="2000" dirty="0"/>
              <a:t> 40 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err="1"/>
              <a:t>aquifer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hydraulically</a:t>
            </a:r>
            <a:r>
              <a:rPr lang="de-DE" sz="2000" dirty="0"/>
              <a:t> </a:t>
            </a:r>
            <a:r>
              <a:rPr lang="de-DE" sz="2000" dirty="0" err="1"/>
              <a:t>connected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receiving</a:t>
            </a:r>
            <a:r>
              <a:rPr lang="de-DE" sz="2000" dirty="0"/>
              <a:t> </a:t>
            </a:r>
            <a:r>
              <a:rPr lang="de-DE" sz="2000" dirty="0" err="1"/>
              <a:t>watercourse</a:t>
            </a:r>
            <a:r>
              <a:rPr lang="de-DE" sz="20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GW-Level ca. 2,0 </a:t>
            </a:r>
            <a:r>
              <a:rPr lang="de-DE" sz="2000" dirty="0" err="1"/>
              <a:t>to</a:t>
            </a:r>
            <a:r>
              <a:rPr lang="de-DE" sz="2000" dirty="0"/>
              <a:t> 3,5 m (</a:t>
            </a:r>
            <a:r>
              <a:rPr lang="de-DE" sz="2000" dirty="0" err="1"/>
              <a:t>bgl</a:t>
            </a:r>
            <a:r>
              <a:rPr lang="de-DE" sz="2000" dirty="0"/>
              <a:t>)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80" y="4797152"/>
            <a:ext cx="48482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32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498303" y="1111079"/>
            <a:ext cx="5178315" cy="1752599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b="1" dirty="0" err="1"/>
              <a:t>Remediation</a:t>
            </a:r>
            <a:r>
              <a:rPr lang="lv-LV" sz="4000" b="1" dirty="0"/>
              <a:t> </a:t>
            </a:r>
            <a:r>
              <a:rPr lang="lv-LV" sz="4000" b="1" dirty="0" err="1"/>
              <a:t>background</a:t>
            </a:r>
            <a:endParaRPr lang="lv-LV" sz="4000" b="1" dirty="0"/>
          </a:p>
        </p:txBody>
      </p:sp>
      <p:pic>
        <p:nvPicPr>
          <p:cNvPr id="9" name="Picture 8" descr="20150427_0936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" y="3746820"/>
            <a:ext cx="3929942" cy="2455293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" name="Picture 9" descr="C:\Users\raivon\Desktop\Foto no Normunda\DSC0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76" y="3741519"/>
            <a:ext cx="4592928" cy="245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raivon\Desktop\WP_20131209_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418" y="1190888"/>
            <a:ext cx="4510037" cy="23308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91364" y="3682562"/>
            <a:ext cx="2660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 err="1">
                <a:solidFill>
                  <a:srgbClr val="FF0000"/>
                </a:solidFill>
                <a:latin typeface="+mj-lt"/>
              </a:rPr>
              <a:t>Site</a:t>
            </a:r>
            <a:r>
              <a:rPr lang="lv-LV" sz="4000" b="1" dirty="0">
                <a:solidFill>
                  <a:srgbClr val="FF0000"/>
                </a:solidFill>
                <a:latin typeface="+mj-lt"/>
              </a:rPr>
              <a:t> 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1960" y="3682562"/>
            <a:ext cx="2660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 err="1">
                <a:solidFill>
                  <a:srgbClr val="FF0000"/>
                </a:solidFill>
                <a:latin typeface="+mj-lt"/>
              </a:rPr>
              <a:t>Site</a:t>
            </a:r>
            <a:r>
              <a:rPr lang="lv-LV" sz="4000" b="1" dirty="0">
                <a:solidFill>
                  <a:srgbClr val="FF0000"/>
                </a:solidFill>
                <a:latin typeface="+mj-lt"/>
              </a:rPr>
              <a:t> III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3968" y="1133775"/>
            <a:ext cx="2660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 err="1">
                <a:solidFill>
                  <a:srgbClr val="FF0000"/>
                </a:solidFill>
                <a:latin typeface="+mj-lt"/>
              </a:rPr>
              <a:t>Site</a:t>
            </a:r>
            <a:r>
              <a:rPr lang="lv-LV" sz="4000" b="1" dirty="0">
                <a:solidFill>
                  <a:srgbClr val="FF0000"/>
                </a:solidFill>
                <a:latin typeface="+mj-lt"/>
              </a:rPr>
              <a:t> I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6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959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53863" y="692696"/>
            <a:ext cx="7252298" cy="1230928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600" b="1" dirty="0" err="1"/>
              <a:t>Site</a:t>
            </a:r>
            <a:r>
              <a:rPr lang="lv-LV" sz="3600" b="1" dirty="0"/>
              <a:t> I </a:t>
            </a:r>
            <a:r>
              <a:rPr lang="lv-LV" sz="3600" b="1" dirty="0" err="1"/>
              <a:t>and</a:t>
            </a:r>
            <a:r>
              <a:rPr lang="lv-LV" sz="3600" b="1" dirty="0"/>
              <a:t> </a:t>
            </a:r>
            <a:r>
              <a:rPr lang="lv-LV" sz="3600" b="1" dirty="0" err="1"/>
              <a:t>Site</a:t>
            </a:r>
            <a:r>
              <a:rPr lang="lv-LV" sz="3600" b="1" dirty="0"/>
              <a:t> II (</a:t>
            </a:r>
            <a:r>
              <a:rPr lang="lv-LV" sz="3600" b="1" dirty="0" err="1"/>
              <a:t>Woodison</a:t>
            </a:r>
            <a:r>
              <a:rPr lang="lv-LV" sz="3600" b="1" dirty="0"/>
              <a:t> Terminal, </a:t>
            </a:r>
            <a:r>
              <a:rPr lang="lv-LV" sz="3600" b="1" dirty="0" err="1"/>
              <a:t>Eko</a:t>
            </a:r>
            <a:r>
              <a:rPr lang="lv-LV" sz="3600" b="1" dirty="0"/>
              <a:t> Osta, VL </a:t>
            </a:r>
            <a:r>
              <a:rPr lang="lv-LV" sz="3600" b="1" dirty="0" err="1"/>
              <a:t>Bunkerings</a:t>
            </a:r>
            <a:r>
              <a:rPr lang="lv-LV" sz="3600" b="1" dirty="0"/>
              <a:t>, OVI)</a:t>
            </a: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195131"/>
              </p:ext>
            </p:extLst>
          </p:nvPr>
        </p:nvGraphicFramePr>
        <p:xfrm>
          <a:off x="629306" y="2271135"/>
          <a:ext cx="7920882" cy="373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1">
                  <a:extLst>
                    <a:ext uri="{9D8B030D-6E8A-4147-A177-3AD203B41FA5}">
                      <a16:colId xmlns:a16="http://schemas.microsoft.com/office/drawing/2014/main" val="2537798478"/>
                    </a:ext>
                  </a:extLst>
                </a:gridCol>
                <a:gridCol w="3960441">
                  <a:extLst>
                    <a:ext uri="{9D8B030D-6E8A-4147-A177-3AD203B41FA5}">
                      <a16:colId xmlns:a16="http://schemas.microsoft.com/office/drawing/2014/main" val="1965763039"/>
                    </a:ext>
                  </a:extLst>
                </a:gridCol>
              </a:tblGrid>
              <a:tr h="302469">
                <a:tc>
                  <a:txBody>
                    <a:bodyPr/>
                    <a:lstStyle/>
                    <a:p>
                      <a:r>
                        <a:rPr lang="lv-LV" sz="2400" dirty="0" err="1"/>
                        <a:t>General</a:t>
                      </a:r>
                      <a:r>
                        <a:rPr lang="lv-LV" sz="2400" dirty="0"/>
                        <a:t> </a:t>
                      </a:r>
                      <a:r>
                        <a:rPr lang="lv-LV" sz="2400" dirty="0" err="1"/>
                        <a:t>facts</a:t>
                      </a:r>
                      <a:r>
                        <a:rPr lang="lv-LV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620715"/>
                  </a:ext>
                </a:extLst>
              </a:tr>
              <a:tr h="544445">
                <a:tc>
                  <a:txBody>
                    <a:bodyPr/>
                    <a:lstStyle/>
                    <a:p>
                      <a:r>
                        <a:rPr lang="lv-LV" sz="2400" b="1" i="1" dirty="0"/>
                        <a:t>Project </a:t>
                      </a:r>
                      <a:r>
                        <a:rPr lang="lv-LV" sz="2400" b="1" i="1" dirty="0" err="1"/>
                        <a:t>execution</a:t>
                      </a:r>
                      <a:r>
                        <a:rPr lang="lv-LV" sz="2400" b="1" i="1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/>
                        <a:t>Feb. 2013 – Feb.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768654"/>
                  </a:ext>
                </a:extLst>
              </a:tr>
              <a:tr h="544445">
                <a:tc>
                  <a:txBody>
                    <a:bodyPr/>
                    <a:lstStyle/>
                    <a:p>
                      <a:r>
                        <a:rPr lang="lv-LV" sz="2400" b="1" i="1" dirty="0" err="1">
                          <a:solidFill>
                            <a:schemeClr val="tx1"/>
                          </a:solidFill>
                        </a:rPr>
                        <a:t>Area</a:t>
                      </a:r>
                      <a:r>
                        <a:rPr lang="lv-LV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v-LV" sz="2400" b="1" i="1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lv-LV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v-LV" sz="2400" b="1" i="1" dirty="0" err="1">
                          <a:solidFill>
                            <a:schemeClr val="tx1"/>
                          </a:solidFill>
                        </a:rPr>
                        <a:t>contamination</a:t>
                      </a:r>
                      <a:r>
                        <a:rPr lang="lv-LV" sz="2400" b="1" i="1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>
                          <a:solidFill>
                            <a:schemeClr val="tx1"/>
                          </a:solidFill>
                        </a:rPr>
                        <a:t>5,5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617655"/>
                  </a:ext>
                </a:extLst>
              </a:tr>
              <a:tr h="544445">
                <a:tc>
                  <a:txBody>
                    <a:bodyPr/>
                    <a:lstStyle/>
                    <a:p>
                      <a:r>
                        <a:rPr lang="lv-LV" sz="2400" b="1" i="1" dirty="0" err="1"/>
                        <a:t>Technical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design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projects</a:t>
                      </a:r>
                      <a:r>
                        <a:rPr lang="lv-LV" sz="2400" b="1" i="1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350241"/>
                  </a:ext>
                </a:extLst>
              </a:tr>
              <a:tr h="544445">
                <a:tc>
                  <a:txBody>
                    <a:bodyPr/>
                    <a:lstStyle/>
                    <a:p>
                      <a:r>
                        <a:rPr lang="lv-LV" sz="2400" b="1" i="1" dirty="0" err="1"/>
                        <a:t>Groundwater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remediation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wells</a:t>
                      </a:r>
                      <a:r>
                        <a:rPr lang="lv-LV" sz="2400" b="1" i="1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868102"/>
                  </a:ext>
                </a:extLst>
              </a:tr>
              <a:tr h="544445">
                <a:tc>
                  <a:txBody>
                    <a:bodyPr/>
                    <a:lstStyle/>
                    <a:p>
                      <a:r>
                        <a:rPr lang="lv-LV" sz="2400" b="1" i="1" dirty="0" err="1"/>
                        <a:t>Soil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clean-up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infiltration</a:t>
                      </a:r>
                      <a:r>
                        <a:rPr lang="lv-LV" sz="2400" b="1" i="1" dirty="0"/>
                        <a:t> </a:t>
                      </a:r>
                      <a:r>
                        <a:rPr lang="lv-LV" sz="2400" b="1" i="1" dirty="0" err="1"/>
                        <a:t>wells</a:t>
                      </a:r>
                      <a:r>
                        <a:rPr lang="lv-LV" sz="2400" b="1" i="1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400" dirty="0"/>
                        <a:t>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911575"/>
                  </a:ext>
                </a:extLst>
              </a:tr>
            </a:tbl>
          </a:graphicData>
        </a:graphic>
      </p:graphicFrame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7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91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00312" y="928216"/>
            <a:ext cx="7559400" cy="1352806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Treatment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groundwater</a:t>
            </a:r>
            <a:endParaRPr lang="lv-LV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17" y="1772816"/>
            <a:ext cx="5711590" cy="4285388"/>
          </a:xfrm>
          <a:prstGeom prst="rect">
            <a:avLst/>
          </a:prstGeom>
        </p:spPr>
      </p:pic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8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872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0326" y="586149"/>
            <a:ext cx="8339371" cy="1528382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 err="1"/>
              <a:t>Treatment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groundwater</a:t>
            </a:r>
            <a:endParaRPr lang="lv-LV" b="1" dirty="0"/>
          </a:p>
        </p:txBody>
      </p:sp>
      <p:pic>
        <p:nvPicPr>
          <p:cNvPr id="13" name="Picture 12" descr="\\eko\faili\Sarkandaugava\Varavīksne Sarkandaugavā un melns ūdens\20160727_1420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02" y="1350340"/>
            <a:ext cx="6159218" cy="4841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atumsplatzhalter 2"/>
          <p:cNvSpPr>
            <a:spLocks noGrp="1"/>
          </p:cNvSpPr>
          <p:nvPr>
            <p:ph type="dt" sz="half" idx="2"/>
          </p:nvPr>
        </p:nvSpPr>
        <p:spPr>
          <a:xfrm>
            <a:off x="0" y="6356350"/>
            <a:ext cx="1403648" cy="365125"/>
          </a:xfrm>
        </p:spPr>
        <p:txBody>
          <a:bodyPr/>
          <a:lstStyle/>
          <a:p>
            <a:r>
              <a:rPr lang="lv-LV" dirty="0"/>
              <a:t>1</a:t>
            </a:r>
            <a:r>
              <a:rPr lang="de-DE" dirty="0"/>
              <a:t>.0</a:t>
            </a:r>
            <a:r>
              <a:rPr lang="lv-LV" dirty="0"/>
              <a:t>6</a:t>
            </a:r>
            <a:r>
              <a:rPr lang="de-DE" dirty="0"/>
              <a:t>.2017</a:t>
            </a: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3648" y="6356350"/>
            <a:ext cx="6552728" cy="365125"/>
          </a:xfrm>
        </p:spPr>
        <p:txBody>
          <a:bodyPr/>
          <a:lstStyle/>
          <a:p>
            <a:r>
              <a:rPr lang="de-DE" dirty="0"/>
              <a:t>H. Wallner</a:t>
            </a:r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956376" y="6357600"/>
            <a:ext cx="1187624" cy="363600"/>
          </a:xfrm>
        </p:spPr>
        <p:txBody>
          <a:bodyPr/>
          <a:lstStyle/>
          <a:p>
            <a:fld id="{AD5E1E1C-AEA5-450C-A4DD-F9915C2EF401}" type="slidenum">
              <a:rPr lang="de-DE" smtClean="0"/>
              <a:pPr/>
              <a:t>9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6688825"/>
      </p:ext>
    </p:extLst>
  </p:cSld>
  <p:clrMapOvr>
    <a:masterClrMapping/>
  </p:clrMapOvr>
</p:sld>
</file>

<file path=ppt/theme/theme1.xml><?xml version="1.0" encoding="utf-8"?>
<a:theme xmlns:a="http://schemas.openxmlformats.org/drawingml/2006/main" name="Folie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olie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VorlageHenning2</Template>
  <TotalTime>169</TotalTime>
  <Words>1022</Words>
  <Application>Microsoft Office PowerPoint</Application>
  <PresentationFormat>On-screen Show (4:3)</PresentationFormat>
  <Paragraphs>242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Tahoma</vt:lpstr>
      <vt:lpstr>Times New Roman</vt:lpstr>
      <vt:lpstr>Wingdings</vt:lpstr>
      <vt:lpstr>Folie1</vt:lpstr>
      <vt:lpstr>1_Folie1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Henning.Wallner</dc:creator>
  <cp:lastModifiedBy>Klavs Brangulis</cp:lastModifiedBy>
  <cp:revision>531</cp:revision>
  <cp:lastPrinted>2017-03-20T10:16:53Z</cp:lastPrinted>
  <dcterms:created xsi:type="dcterms:W3CDTF">2015-02-13T10:14:00Z</dcterms:created>
  <dcterms:modified xsi:type="dcterms:W3CDTF">2017-06-05T06:32:41Z</dcterms:modified>
</cp:coreProperties>
</file>