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257" r:id="rId2"/>
    <p:sldId id="316" r:id="rId3"/>
    <p:sldId id="318" r:id="rId4"/>
    <p:sldId id="321" r:id="rId5"/>
    <p:sldId id="338" r:id="rId6"/>
    <p:sldId id="339" r:id="rId7"/>
    <p:sldId id="345" r:id="rId8"/>
    <p:sldId id="315" r:id="rId9"/>
    <p:sldId id="322" r:id="rId10"/>
    <p:sldId id="317" r:id="rId11"/>
    <p:sldId id="323" r:id="rId12"/>
    <p:sldId id="325" r:id="rId13"/>
    <p:sldId id="333" r:id="rId14"/>
    <p:sldId id="314" r:id="rId15"/>
    <p:sldId id="319" r:id="rId16"/>
    <p:sldId id="326" r:id="rId17"/>
    <p:sldId id="327" r:id="rId18"/>
    <p:sldId id="295" r:id="rId19"/>
    <p:sldId id="296" r:id="rId20"/>
    <p:sldId id="297" r:id="rId21"/>
    <p:sldId id="299" r:id="rId22"/>
    <p:sldId id="290" r:id="rId23"/>
    <p:sldId id="334" r:id="rId24"/>
    <p:sldId id="292" r:id="rId25"/>
    <p:sldId id="300" r:id="rId26"/>
    <p:sldId id="302" r:id="rId27"/>
    <p:sldId id="301" r:id="rId28"/>
    <p:sldId id="289" r:id="rId29"/>
    <p:sldId id="306" r:id="rId30"/>
    <p:sldId id="305" r:id="rId31"/>
    <p:sldId id="307" r:id="rId32"/>
    <p:sldId id="336" r:id="rId33"/>
    <p:sldId id="337" r:id="rId34"/>
    <p:sldId id="341" r:id="rId35"/>
    <p:sldId id="308" r:id="rId36"/>
    <p:sldId id="343" r:id="rId37"/>
    <p:sldId id="344" r:id="rId38"/>
    <p:sldId id="310" r:id="rId39"/>
  </p:sldIdLst>
  <p:sldSz cx="9144000" cy="6858000" type="screen4x3"/>
  <p:notesSz cx="6797675" cy="9926638"/>
  <p:defaultTextStyle>
    <a:defPPr>
      <a:defRPr lang="it-CH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>
      <p:cViewPr varScale="1">
        <p:scale>
          <a:sx n="130" d="100"/>
          <a:sy n="130" d="100"/>
        </p:scale>
        <p:origin x="1116" y="132"/>
      </p:cViewPr>
      <p:guideLst>
        <p:guide orient="horz" pos="2160"/>
        <p:guide pos="2880"/>
        <p:guide orient="horz" pos="2260"/>
        <p:guide pos="29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it-CH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CH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it-CH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746934-A12B-414D-983B-608F57DDD7C8}" type="slidenum">
              <a:rPr lang="it-CH" altLang="en-US"/>
              <a:pPr/>
              <a:t>‹#›</a:t>
            </a:fld>
            <a:endParaRPr lang="it-CH" altLang="en-US"/>
          </a:p>
        </p:txBody>
      </p:sp>
    </p:spTree>
    <p:extLst>
      <p:ext uri="{BB962C8B-B14F-4D97-AF65-F5344CB8AC3E}">
        <p14:creationId xmlns:p14="http://schemas.microsoft.com/office/powerpoint/2010/main" val="1937596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it-CH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CH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CH" altLang="en-US"/>
              <a:t>Fare clic per modificare gli stili del testo dello schema</a:t>
            </a:r>
          </a:p>
          <a:p>
            <a:pPr lvl="1"/>
            <a:r>
              <a:rPr lang="it-CH" altLang="en-US"/>
              <a:t>Secondo livello</a:t>
            </a:r>
          </a:p>
          <a:p>
            <a:pPr lvl="2"/>
            <a:r>
              <a:rPr lang="it-CH" altLang="en-US"/>
              <a:t>Terzo livello</a:t>
            </a:r>
          </a:p>
          <a:p>
            <a:pPr lvl="3"/>
            <a:r>
              <a:rPr lang="it-CH" altLang="en-US"/>
              <a:t>Quarto livello</a:t>
            </a:r>
          </a:p>
          <a:p>
            <a:pPr lvl="4"/>
            <a:r>
              <a:rPr lang="it-CH" altLang="en-US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it-CH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E8352B-0B54-42B2-995F-0B9DB54A39FC}" type="slidenum">
              <a:rPr lang="it-CH" altLang="en-US"/>
              <a:pPr/>
              <a:t>‹#›</a:t>
            </a:fld>
            <a:endParaRPr lang="it-CH" altLang="en-US"/>
          </a:p>
        </p:txBody>
      </p:sp>
    </p:spTree>
    <p:extLst>
      <p:ext uri="{BB962C8B-B14F-4D97-AF65-F5344CB8AC3E}">
        <p14:creationId xmlns:p14="http://schemas.microsoft.com/office/powerpoint/2010/main" val="4010540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F3A6F-E48A-43CC-A3F7-C49875BE9E50}" type="slidenum">
              <a:rPr lang="it-CH" altLang="en-US"/>
              <a:pPr/>
              <a:t>1</a:t>
            </a:fld>
            <a:endParaRPr lang="it-CH" altLang="en-US" dirty="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 dirty="0"/>
          </a:p>
        </p:txBody>
      </p:sp>
    </p:spTree>
    <p:extLst>
      <p:ext uri="{BB962C8B-B14F-4D97-AF65-F5344CB8AC3E}">
        <p14:creationId xmlns:p14="http://schemas.microsoft.com/office/powerpoint/2010/main" val="3766893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10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3888010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11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3280940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12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2198693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13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2931643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14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3232734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15</a:t>
            </a:fld>
            <a:endParaRPr lang="it-CH" altLang="en-US" dirty="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 dirty="0"/>
          </a:p>
        </p:txBody>
      </p:sp>
    </p:spTree>
    <p:extLst>
      <p:ext uri="{BB962C8B-B14F-4D97-AF65-F5344CB8AC3E}">
        <p14:creationId xmlns:p14="http://schemas.microsoft.com/office/powerpoint/2010/main" val="177515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16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2607975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17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2803177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18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153880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19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556879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2</a:t>
            </a:fld>
            <a:endParaRPr lang="it-CH" altLang="en-US" dirty="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 dirty="0"/>
          </a:p>
        </p:txBody>
      </p:sp>
    </p:spTree>
    <p:extLst>
      <p:ext uri="{BB962C8B-B14F-4D97-AF65-F5344CB8AC3E}">
        <p14:creationId xmlns:p14="http://schemas.microsoft.com/office/powerpoint/2010/main" val="3366384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20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3653199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21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40539787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22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3014725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23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40462312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24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7577565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25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3693071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26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20211722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27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30456394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28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6746356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29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366097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3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4913827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30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28906844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31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8844310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32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21443381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33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2179881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34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5376242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35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0909370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36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35299135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37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5942699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38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1226411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4</a:t>
            </a:fld>
            <a:endParaRPr lang="it-CH" altLang="en-US" dirty="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 dirty="0"/>
          </a:p>
        </p:txBody>
      </p:sp>
    </p:spTree>
    <p:extLst>
      <p:ext uri="{BB962C8B-B14F-4D97-AF65-F5344CB8AC3E}">
        <p14:creationId xmlns:p14="http://schemas.microsoft.com/office/powerpoint/2010/main" val="539152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5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676351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6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389496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7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4053902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8</a:t>
            </a:fld>
            <a:endParaRPr lang="it-CH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/>
          </a:p>
        </p:txBody>
      </p:sp>
    </p:spTree>
    <p:extLst>
      <p:ext uri="{BB962C8B-B14F-4D97-AF65-F5344CB8AC3E}">
        <p14:creationId xmlns:p14="http://schemas.microsoft.com/office/powerpoint/2010/main" val="2947563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650A1-0372-419F-883E-666BF3A31422}" type="slidenum">
              <a:rPr lang="it-CH" altLang="en-US"/>
              <a:pPr/>
              <a:t>9</a:t>
            </a:fld>
            <a:endParaRPr lang="it-CH" altLang="en-US" dirty="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CH" altLang="en-US" dirty="0"/>
          </a:p>
        </p:txBody>
      </p:sp>
    </p:spTree>
    <p:extLst>
      <p:ext uri="{BB962C8B-B14F-4D97-AF65-F5344CB8AC3E}">
        <p14:creationId xmlns:p14="http://schemas.microsoft.com/office/powerpoint/2010/main" val="3851249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image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11500" y="933450"/>
            <a:ext cx="5726113" cy="1055688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it-IT" altLang="en-US" noProof="0"/>
              <a:t>Fare clic per modificare lo stile del titolo</a:t>
            </a:r>
            <a:endParaRPr lang="it-CH" altLang="en-US" noProof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11500" y="2547938"/>
            <a:ext cx="5726113" cy="2301875"/>
          </a:xfrm>
        </p:spPr>
        <p:txBody>
          <a:bodyPr/>
          <a:lstStyle>
            <a:lvl1pPr algn="r">
              <a:spcBef>
                <a:spcPct val="0"/>
              </a:spcBef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altLang="en-US" noProof="0"/>
              <a:t>Fare clic per modificare lo stile del sottotitolo dello schema</a:t>
            </a:r>
            <a:endParaRPr lang="it-CH" altLang="en-US" noProof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379538" y="3906838"/>
            <a:ext cx="17526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it-CH" altLang="en-US"/>
              <a:t>www.csd.ch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C5F85A-DA12-48CA-BA41-0622DD3DD8DA}" type="slidenum">
              <a:rPr lang="it-CH" altLang="en-US"/>
              <a:pPr/>
              <a:t>‹#›</a:t>
            </a:fld>
            <a:r>
              <a:rPr lang="it-CH" altLang="en-US"/>
              <a:t> | www.csd.ch</a:t>
            </a:r>
          </a:p>
        </p:txBody>
      </p:sp>
    </p:spTree>
    <p:extLst>
      <p:ext uri="{BB962C8B-B14F-4D97-AF65-F5344CB8AC3E}">
        <p14:creationId xmlns:p14="http://schemas.microsoft.com/office/powerpoint/2010/main" val="323375653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86575" y="166688"/>
            <a:ext cx="1951038" cy="5422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33463" y="166688"/>
            <a:ext cx="5700712" cy="5422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D5EDEC-B1E1-4196-8806-52C1393FF253}" type="slidenum">
              <a:rPr lang="it-CH" altLang="en-US"/>
              <a:pPr/>
              <a:t>‹#›</a:t>
            </a:fld>
            <a:r>
              <a:rPr lang="it-CH" altLang="en-US"/>
              <a:t> | www.csd.ch</a:t>
            </a:r>
          </a:p>
        </p:txBody>
      </p:sp>
    </p:spTree>
    <p:extLst>
      <p:ext uri="{BB962C8B-B14F-4D97-AF65-F5344CB8AC3E}">
        <p14:creationId xmlns:p14="http://schemas.microsoft.com/office/powerpoint/2010/main" val="377400788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33463" y="166688"/>
            <a:ext cx="7804150" cy="493712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42988" y="1195388"/>
            <a:ext cx="7794625" cy="21209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42988" y="3468688"/>
            <a:ext cx="7794625" cy="21209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166688" y="6532563"/>
            <a:ext cx="6276975" cy="255587"/>
          </a:xfrm>
        </p:spPr>
        <p:txBody>
          <a:bodyPr/>
          <a:lstStyle>
            <a:lvl1pPr>
              <a:defRPr/>
            </a:lvl1pPr>
          </a:lstStyle>
          <a:p>
            <a:fld id="{F4286A40-E45A-4179-A26B-7B6B0D05A84A}" type="slidenum">
              <a:rPr lang="it-CH" altLang="en-US"/>
              <a:pPr/>
              <a:t>‹#›</a:t>
            </a:fld>
            <a:r>
              <a:rPr lang="it-CH" altLang="en-US"/>
              <a:t> | www.csd.ch</a:t>
            </a:r>
          </a:p>
        </p:txBody>
      </p:sp>
    </p:spTree>
    <p:extLst>
      <p:ext uri="{BB962C8B-B14F-4D97-AF65-F5344CB8AC3E}">
        <p14:creationId xmlns:p14="http://schemas.microsoft.com/office/powerpoint/2010/main" val="295209045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33463" y="166688"/>
            <a:ext cx="7804150" cy="493712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042988" y="1195388"/>
            <a:ext cx="7794625" cy="21209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42988" y="3468688"/>
            <a:ext cx="7794625" cy="21209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166688" y="6532563"/>
            <a:ext cx="6276975" cy="255587"/>
          </a:xfrm>
        </p:spPr>
        <p:txBody>
          <a:bodyPr/>
          <a:lstStyle>
            <a:lvl1pPr>
              <a:defRPr/>
            </a:lvl1pPr>
          </a:lstStyle>
          <a:p>
            <a:fld id="{24C40E4A-2BD1-45E7-88E7-D67736BC78F2}" type="slidenum">
              <a:rPr lang="it-CH" altLang="en-US"/>
              <a:pPr/>
              <a:t>‹#›</a:t>
            </a:fld>
            <a:r>
              <a:rPr lang="it-CH" altLang="en-US"/>
              <a:t> | www.csd.ch</a:t>
            </a:r>
          </a:p>
        </p:txBody>
      </p:sp>
    </p:spTree>
    <p:extLst>
      <p:ext uri="{BB962C8B-B14F-4D97-AF65-F5344CB8AC3E}">
        <p14:creationId xmlns:p14="http://schemas.microsoft.com/office/powerpoint/2010/main" val="173347455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33463" y="166688"/>
            <a:ext cx="7804150" cy="493712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042988" y="1195388"/>
            <a:ext cx="3821112" cy="4394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16500" y="1195388"/>
            <a:ext cx="3821113" cy="4394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166688" y="6532563"/>
            <a:ext cx="6276975" cy="255587"/>
          </a:xfrm>
        </p:spPr>
        <p:txBody>
          <a:bodyPr/>
          <a:lstStyle>
            <a:lvl1pPr>
              <a:defRPr/>
            </a:lvl1pPr>
          </a:lstStyle>
          <a:p>
            <a:fld id="{095CDB9B-86AD-442C-93D4-513B43FB5210}" type="slidenum">
              <a:rPr lang="it-CH" altLang="en-US"/>
              <a:pPr/>
              <a:t>‹#›</a:t>
            </a:fld>
            <a:r>
              <a:rPr lang="it-CH" altLang="en-US"/>
              <a:t> | www.csd.ch</a:t>
            </a:r>
          </a:p>
        </p:txBody>
      </p:sp>
    </p:spTree>
    <p:extLst>
      <p:ext uri="{BB962C8B-B14F-4D97-AF65-F5344CB8AC3E}">
        <p14:creationId xmlns:p14="http://schemas.microsoft.com/office/powerpoint/2010/main" val="120427881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A9D796-6BE2-4388-B403-635F94DCD35F}" type="slidenum">
              <a:rPr lang="it-CH" altLang="en-US"/>
              <a:pPr/>
              <a:t>‹#›</a:t>
            </a:fld>
            <a:r>
              <a:rPr lang="it-CH" altLang="en-US"/>
              <a:t> | www.csd.ch</a:t>
            </a:r>
          </a:p>
        </p:txBody>
      </p:sp>
    </p:spTree>
    <p:extLst>
      <p:ext uri="{BB962C8B-B14F-4D97-AF65-F5344CB8AC3E}">
        <p14:creationId xmlns:p14="http://schemas.microsoft.com/office/powerpoint/2010/main" val="189257895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8AD937-271E-491E-AD41-8CFF88FA814D}" type="slidenum">
              <a:rPr lang="it-CH" altLang="en-US"/>
              <a:pPr/>
              <a:t>‹#›</a:t>
            </a:fld>
            <a:r>
              <a:rPr lang="it-CH" altLang="en-US"/>
              <a:t> | www.csd.ch</a:t>
            </a:r>
          </a:p>
        </p:txBody>
      </p:sp>
    </p:spTree>
    <p:extLst>
      <p:ext uri="{BB962C8B-B14F-4D97-AF65-F5344CB8AC3E}">
        <p14:creationId xmlns:p14="http://schemas.microsoft.com/office/powerpoint/2010/main" val="77832199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42988" y="1195388"/>
            <a:ext cx="3821112" cy="4394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16500" y="1195388"/>
            <a:ext cx="3821113" cy="4394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FDFA13-2D0D-442D-A782-3AE3D7C4313F}" type="slidenum">
              <a:rPr lang="it-CH" altLang="en-US"/>
              <a:pPr/>
              <a:t>‹#›</a:t>
            </a:fld>
            <a:r>
              <a:rPr lang="it-CH" altLang="en-US"/>
              <a:t> | www.csd.ch</a:t>
            </a:r>
          </a:p>
        </p:txBody>
      </p:sp>
    </p:spTree>
    <p:extLst>
      <p:ext uri="{BB962C8B-B14F-4D97-AF65-F5344CB8AC3E}">
        <p14:creationId xmlns:p14="http://schemas.microsoft.com/office/powerpoint/2010/main" val="45814498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5B15E2-828F-4565-970A-6718563060FC}" type="slidenum">
              <a:rPr lang="it-CH" altLang="en-US"/>
              <a:pPr/>
              <a:t>‹#›</a:t>
            </a:fld>
            <a:r>
              <a:rPr lang="it-CH" altLang="en-US"/>
              <a:t> | www.csd.ch</a:t>
            </a:r>
          </a:p>
        </p:txBody>
      </p:sp>
    </p:spTree>
    <p:extLst>
      <p:ext uri="{BB962C8B-B14F-4D97-AF65-F5344CB8AC3E}">
        <p14:creationId xmlns:p14="http://schemas.microsoft.com/office/powerpoint/2010/main" val="116954002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CFE179-2DFE-40AA-A050-18EC638371A8}" type="slidenum">
              <a:rPr lang="it-CH" altLang="en-US"/>
              <a:pPr/>
              <a:t>‹#›</a:t>
            </a:fld>
            <a:r>
              <a:rPr lang="it-CH" altLang="en-US"/>
              <a:t> | www.csd.ch</a:t>
            </a:r>
          </a:p>
        </p:txBody>
      </p:sp>
    </p:spTree>
    <p:extLst>
      <p:ext uri="{BB962C8B-B14F-4D97-AF65-F5344CB8AC3E}">
        <p14:creationId xmlns:p14="http://schemas.microsoft.com/office/powerpoint/2010/main" val="160772712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9AB228-C41C-462F-97EA-2B804B492FAF}" type="slidenum">
              <a:rPr lang="it-CH" altLang="en-US"/>
              <a:pPr/>
              <a:t>‹#›</a:t>
            </a:fld>
            <a:r>
              <a:rPr lang="it-CH" altLang="en-US"/>
              <a:t> | www.csd.ch</a:t>
            </a:r>
          </a:p>
        </p:txBody>
      </p:sp>
    </p:spTree>
    <p:extLst>
      <p:ext uri="{BB962C8B-B14F-4D97-AF65-F5344CB8AC3E}">
        <p14:creationId xmlns:p14="http://schemas.microsoft.com/office/powerpoint/2010/main" val="22091713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3FC357-7E69-467B-8DB1-1465D3D9C5FB}" type="slidenum">
              <a:rPr lang="it-CH" altLang="en-US"/>
              <a:pPr/>
              <a:t>‹#›</a:t>
            </a:fld>
            <a:r>
              <a:rPr lang="it-CH" altLang="en-US"/>
              <a:t> | www.csd.ch</a:t>
            </a:r>
          </a:p>
        </p:txBody>
      </p:sp>
    </p:spTree>
    <p:extLst>
      <p:ext uri="{BB962C8B-B14F-4D97-AF65-F5344CB8AC3E}">
        <p14:creationId xmlns:p14="http://schemas.microsoft.com/office/powerpoint/2010/main" val="185915485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9250D0-DCF0-4172-BA1E-C1132D261F3D}" type="slidenum">
              <a:rPr lang="it-CH" altLang="en-US"/>
              <a:pPr/>
              <a:t>‹#›</a:t>
            </a:fld>
            <a:r>
              <a:rPr lang="it-CH" altLang="en-US"/>
              <a:t> | www.csd.ch</a:t>
            </a:r>
          </a:p>
        </p:txBody>
      </p:sp>
    </p:spTree>
    <p:extLst>
      <p:ext uri="{BB962C8B-B14F-4D97-AF65-F5344CB8AC3E}">
        <p14:creationId xmlns:p14="http://schemas.microsoft.com/office/powerpoint/2010/main" val="38223936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image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33463" y="166688"/>
            <a:ext cx="78041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CH" altLang="en-US"/>
              <a:t>Titelmasterformat durch Klicken bearbeiten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5388"/>
            <a:ext cx="7794625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CH" altLang="en-US"/>
              <a:t>Textmasterformate durch Klicken bearbeiten</a:t>
            </a:r>
          </a:p>
          <a:p>
            <a:pPr lvl="1"/>
            <a:r>
              <a:rPr lang="it-CH" altLang="en-US"/>
              <a:t>Zweite Ebene</a:t>
            </a:r>
          </a:p>
          <a:p>
            <a:pPr lvl="2"/>
            <a:r>
              <a:rPr lang="it-CH" altLang="en-US"/>
              <a:t>Dritte Ebene</a:t>
            </a:r>
          </a:p>
          <a:p>
            <a:pPr lvl="3"/>
            <a:r>
              <a:rPr lang="it-CH" altLang="en-US"/>
              <a:t>Vierte Ebene</a:t>
            </a:r>
          </a:p>
          <a:p>
            <a:pPr lvl="4"/>
            <a:r>
              <a:rPr lang="it-CH" altLang="en-US"/>
              <a:t>Fünfte Ebene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6688" y="6532563"/>
            <a:ext cx="627697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858199C2-A975-4B5A-936A-07D9B2D60E10}" type="slidenum">
              <a:rPr lang="it-CH" altLang="en-US"/>
              <a:pPr/>
              <a:t>‹#›</a:t>
            </a:fld>
            <a:r>
              <a:rPr lang="it-CH" altLang="en-US"/>
              <a:t> | www.csd.ch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>
    <p:fade/>
  </p:transition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1" fontAlgn="base" hangingPunct="1">
        <a:spcBef>
          <a:spcPts val="2000"/>
        </a:spcBef>
        <a:spcAft>
          <a:spcPct val="0"/>
        </a:spcAft>
        <a:defRPr sz="2000" b="1" kern="1200">
          <a:solidFill>
            <a:srgbClr val="00254A"/>
          </a:solidFill>
          <a:latin typeface="+mn-lt"/>
          <a:ea typeface="+mn-ea"/>
          <a:cs typeface="+mn-cs"/>
        </a:defRPr>
      </a:lvl1pPr>
      <a:lvl2pPr marL="182563" indent="-180975" algn="l" rtl="0" eaLnBrk="1" fontAlgn="base" hangingPunct="1">
        <a:spcBef>
          <a:spcPts val="2000"/>
        </a:spcBef>
        <a:spcAft>
          <a:spcPct val="0"/>
        </a:spcAft>
        <a:buClr>
          <a:srgbClr val="6E6E6E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3038" algn="l" rtl="0" eaLnBrk="1" fontAlgn="base" hangingPunct="1">
        <a:spcBef>
          <a:spcPct val="20000"/>
        </a:spcBef>
        <a:spcAft>
          <a:spcPct val="0"/>
        </a:spcAft>
        <a:buClr>
          <a:srgbClr val="6E6E6E"/>
        </a:buClr>
        <a:buSzPct val="90000"/>
        <a:buFont typeface="Arial" panose="020B0604020202020204" pitchFamily="34" charset="0"/>
        <a:buChar char="‒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74625" algn="l" rtl="0" eaLnBrk="1" fontAlgn="base" hangingPunct="1">
        <a:spcBef>
          <a:spcPct val="20000"/>
        </a:spcBef>
        <a:spcAft>
          <a:spcPct val="0"/>
        </a:spcAft>
        <a:buClr>
          <a:srgbClr val="6E6E6E"/>
        </a:buClr>
        <a:buSzPct val="90000"/>
        <a:buFont typeface="Arial" panose="020B0604020202020204" pitchFamily="34" charset="0"/>
        <a:buChar char="‒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712788" indent="-163513" algn="l" rtl="0" eaLnBrk="1" fontAlgn="base" hangingPunct="1">
        <a:spcBef>
          <a:spcPct val="20000"/>
        </a:spcBef>
        <a:spcAft>
          <a:spcPct val="0"/>
        </a:spcAft>
        <a:buClr>
          <a:srgbClr val="6E6E6E"/>
        </a:buClr>
        <a:buSzPct val="90000"/>
        <a:buFont typeface="Arial" panose="020B0604020202020204" pitchFamily="34" charset="0"/>
        <a:buChar char="‒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CH" altLang="en-US" dirty="0"/>
              <a:t>www.csd.ch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3174" y="933450"/>
            <a:ext cx="6194439" cy="1055688"/>
          </a:xfrm>
        </p:spPr>
        <p:txBody>
          <a:bodyPr/>
          <a:lstStyle/>
          <a:p>
            <a:r>
              <a:rPr lang="en-US" altLang="en-US" dirty="0"/>
              <a:t>S</a:t>
            </a:r>
            <a:r>
              <a:rPr lang="bs-Latn-BA" altLang="en-US" dirty="0"/>
              <a:t>TATE</a:t>
            </a:r>
            <a:r>
              <a:rPr lang="en-US" altLang="en-US" dirty="0"/>
              <a:t> E</a:t>
            </a:r>
            <a:r>
              <a:rPr lang="bs-Latn-BA" altLang="en-US" dirty="0"/>
              <a:t>NVIRONMENTAL</a:t>
            </a:r>
            <a:r>
              <a:rPr lang="en-US" altLang="en-US" dirty="0"/>
              <a:t> S</a:t>
            </a:r>
            <a:r>
              <a:rPr lang="bs-Latn-BA" altLang="en-US" dirty="0"/>
              <a:t>ERVICE</a:t>
            </a:r>
            <a:r>
              <a:rPr lang="en-US" altLang="en-US" dirty="0"/>
              <a:t> </a:t>
            </a:r>
            <a:r>
              <a:rPr lang="bs-Latn-BA" altLang="en-US" dirty="0"/>
              <a:t>OF</a:t>
            </a:r>
            <a:r>
              <a:rPr lang="en-US" altLang="en-US" dirty="0"/>
              <a:t> </a:t>
            </a:r>
            <a:r>
              <a:rPr lang="bs-Latn-BA" altLang="en-US" dirty="0"/>
              <a:t>THE</a:t>
            </a:r>
            <a:r>
              <a:rPr lang="en-US" altLang="en-US" dirty="0"/>
              <a:t> R</a:t>
            </a:r>
            <a:r>
              <a:rPr lang="bs-Latn-BA" altLang="en-US" dirty="0"/>
              <a:t>EPUBLIC</a:t>
            </a:r>
            <a:r>
              <a:rPr lang="en-US" altLang="en-US" dirty="0"/>
              <a:t> </a:t>
            </a:r>
            <a:r>
              <a:rPr lang="bs-Latn-BA" altLang="en-US" dirty="0"/>
              <a:t>OF</a:t>
            </a:r>
            <a:r>
              <a:rPr lang="en-US" altLang="en-US" dirty="0"/>
              <a:t> L</a:t>
            </a:r>
            <a:r>
              <a:rPr lang="bs-Latn-BA" altLang="en-US" dirty="0"/>
              <a:t>ATVIA</a:t>
            </a:r>
            <a:endParaRPr lang="fr-CH" alt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0" y="2547938"/>
            <a:ext cx="5726114" cy="2301875"/>
          </a:xfrm>
        </p:spPr>
        <p:txBody>
          <a:bodyPr/>
          <a:lstStyle/>
          <a:p>
            <a:pPr algn="l"/>
            <a:r>
              <a:rPr lang="fr-CH" altLang="en-US" sz="2400" dirty="0"/>
              <a:t>PROPOSAL ON:</a:t>
            </a:r>
          </a:p>
          <a:p>
            <a:pPr marL="457200" indent="-457200" algn="l">
              <a:buFont typeface="+mj-lt"/>
              <a:buAutoNum type="arabicPeriod"/>
            </a:pPr>
            <a:r>
              <a:rPr lang="fr-CH" altLang="en-US" sz="2400" dirty="0"/>
              <a:t>POST REMEDIATION MONITORING CONCEPT</a:t>
            </a:r>
          </a:p>
          <a:p>
            <a:pPr marL="457200" indent="-457200" algn="l">
              <a:buFont typeface="+mj-lt"/>
              <a:buAutoNum type="arabicPeriod"/>
            </a:pPr>
            <a:r>
              <a:rPr lang="fr-CH" altLang="en-US" sz="2400" dirty="0"/>
              <a:t>DATA MANAGEMENT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379538" y="4195763"/>
            <a:ext cx="1536278" cy="16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fr-CH" altLang="en-US" sz="1200" dirty="0"/>
              <a:t>Riga – 01.06.2017</a:t>
            </a:r>
            <a:endParaRPr lang="it-CH" altLang="en-US" sz="12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10</a:t>
            </a:fld>
            <a:r>
              <a:rPr lang="it-CH" altLang="en-US"/>
              <a:t> | www.csd.ch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/>
              <a:t>Post </a:t>
            </a:r>
            <a:r>
              <a:rPr lang="fr-CH" altLang="en-US" dirty="0" err="1"/>
              <a:t>remediation</a:t>
            </a:r>
            <a:r>
              <a:rPr lang="fr-CH" altLang="en-US" dirty="0"/>
              <a:t> monitoring concept</a:t>
            </a:r>
            <a:endParaRPr lang="it-CH" altLang="en-US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7" y="1391928"/>
            <a:ext cx="5901603" cy="4104804"/>
          </a:xfrm>
          <a:prstGeom prst="rect">
            <a:avLst/>
          </a:prstGeom>
        </p:spPr>
      </p:pic>
      <p:sp>
        <p:nvSpPr>
          <p:cNvPr id="8" name="TextBox 4"/>
          <p:cNvSpPr txBox="1">
            <a:spLocks noGrp="1"/>
          </p:cNvSpPr>
          <p:nvPr>
            <p:ph type="body" idx="1"/>
          </p:nvPr>
        </p:nvSpPr>
        <p:spPr>
          <a:xfrm>
            <a:off x="359222" y="1916832"/>
            <a:ext cx="3529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0" dirty="0">
                <a:solidFill>
                  <a:srgbClr val="FF0000"/>
                </a:solidFill>
              </a:rPr>
              <a:t>1:“</a:t>
            </a:r>
            <a:r>
              <a:rPr lang="nl-NL" sz="1600" b="0" dirty="0" err="1">
                <a:solidFill>
                  <a:srgbClr val="FF0000"/>
                </a:solidFill>
              </a:rPr>
              <a:t>what</a:t>
            </a:r>
            <a:r>
              <a:rPr lang="nl-NL" sz="1600" b="0" dirty="0">
                <a:solidFill>
                  <a:srgbClr val="FF0000"/>
                </a:solidFill>
              </a:rPr>
              <a:t> do </a:t>
            </a:r>
            <a:r>
              <a:rPr lang="nl-NL" sz="1600" b="0" dirty="0" err="1">
                <a:solidFill>
                  <a:srgbClr val="FF0000"/>
                </a:solidFill>
              </a:rPr>
              <a:t>you</a:t>
            </a:r>
            <a:r>
              <a:rPr lang="nl-NL" sz="1600" b="0" dirty="0">
                <a:solidFill>
                  <a:srgbClr val="FF0000"/>
                </a:solidFill>
              </a:rPr>
              <a:t> want to </a:t>
            </a:r>
            <a:r>
              <a:rPr lang="nl-NL" sz="1600" b="0" dirty="0" err="1">
                <a:solidFill>
                  <a:srgbClr val="FF0000"/>
                </a:solidFill>
              </a:rPr>
              <a:t>know</a:t>
            </a:r>
            <a:r>
              <a:rPr lang="nl-NL" sz="1600" b="0" dirty="0">
                <a:solidFill>
                  <a:srgbClr val="FF0000"/>
                </a:solidFill>
              </a:rPr>
              <a:t>?”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359222" y="358059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2: “</a:t>
            </a:r>
            <a:r>
              <a:rPr lang="nl-NL" sz="1600" dirty="0" err="1">
                <a:solidFill>
                  <a:srgbClr val="FF0000"/>
                </a:solidFill>
              </a:rPr>
              <a:t>how</a:t>
            </a:r>
            <a:r>
              <a:rPr lang="nl-NL" sz="1600" dirty="0">
                <a:solidFill>
                  <a:srgbClr val="FF0000"/>
                </a:solidFill>
              </a:rPr>
              <a:t> to </a:t>
            </a:r>
            <a:r>
              <a:rPr lang="nl-NL" sz="1600" dirty="0" err="1">
                <a:solidFill>
                  <a:srgbClr val="FF0000"/>
                </a:solidFill>
              </a:rPr>
              <a:t>find</a:t>
            </a:r>
            <a:r>
              <a:rPr lang="nl-NL" sz="1600" dirty="0">
                <a:solidFill>
                  <a:srgbClr val="FF0000"/>
                </a:solidFill>
              </a:rPr>
              <a:t> out”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2159411" y="5582918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3: “the field and labwork”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7452320" y="3861048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4:“</a:t>
            </a:r>
            <a:r>
              <a:rPr lang="nl-NL" sz="1600" dirty="0" err="1">
                <a:solidFill>
                  <a:srgbClr val="FF0000"/>
                </a:solidFill>
              </a:rPr>
              <a:t>evaluation</a:t>
            </a:r>
            <a:r>
              <a:rPr lang="nl-NL" sz="1600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6443663" y="1916832"/>
            <a:ext cx="2627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5:“feedback; changes”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042988" y="836712"/>
            <a:ext cx="779462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ts val="2000"/>
              </a:spcBef>
              <a:spcAft>
                <a:spcPct val="0"/>
              </a:spcAft>
              <a:defRPr sz="2000" b="1" kern="1200">
                <a:solidFill>
                  <a:srgbClr val="00254A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rgbClr val="6E6E6E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anose="020B0604020202020204" pitchFamily="34" charset="0"/>
              <a:buChar char="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anose="020B0604020202020204" pitchFamily="34" charset="0"/>
              <a:buChar char="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27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anose="020B0604020202020204" pitchFamily="34" charset="0"/>
              <a:buChar char="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400" dirty="0"/>
              <a:t>Monitoring </a:t>
            </a:r>
            <a:r>
              <a:rPr lang="fr-CH" sz="2400" dirty="0" err="1"/>
              <a:t>is</a:t>
            </a:r>
            <a:r>
              <a:rPr lang="fr-CH" sz="2400" dirty="0"/>
              <a:t> a </a:t>
            </a:r>
            <a:r>
              <a:rPr lang="fr-CH" sz="2400" dirty="0" err="1"/>
              <a:t>process</a:t>
            </a:r>
            <a:r>
              <a:rPr lang="fr-CH" sz="2400" dirty="0"/>
              <a:t>: the «monitoring cycle»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311720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11</a:t>
            </a:fld>
            <a:r>
              <a:rPr lang="it-CH" altLang="en-US"/>
              <a:t> | www.csd.ch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/>
              <a:t>Post </a:t>
            </a:r>
            <a:r>
              <a:rPr lang="fr-CH" altLang="en-US" dirty="0" err="1"/>
              <a:t>remediation</a:t>
            </a:r>
            <a:r>
              <a:rPr lang="fr-CH" altLang="en-US" dirty="0"/>
              <a:t> monitoring concept</a:t>
            </a:r>
            <a:endParaRPr lang="it-CH" alt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88470" y="908720"/>
            <a:ext cx="835292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ts val="2000"/>
              </a:spcBef>
              <a:spcAft>
                <a:spcPct val="0"/>
              </a:spcAft>
              <a:defRPr sz="2000" b="1" kern="1200">
                <a:solidFill>
                  <a:srgbClr val="00254A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rgbClr val="6E6E6E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anose="020B0604020202020204" pitchFamily="34" charset="0"/>
              <a:buChar char="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anose="020B0604020202020204" pitchFamily="34" charset="0"/>
              <a:buChar char="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27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anose="020B0604020202020204" pitchFamily="34" charset="0"/>
              <a:buChar char="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CH" altLang="en-US" sz="2400" dirty="0"/>
              <a:t>The 10 </a:t>
            </a:r>
            <a:r>
              <a:rPr lang="it-CH" altLang="en-US" sz="2400" dirty="0" err="1"/>
              <a:t>basic</a:t>
            </a:r>
            <a:r>
              <a:rPr lang="it-CH" altLang="en-US" sz="2400" dirty="0"/>
              <a:t> </a:t>
            </a:r>
            <a:r>
              <a:rPr lang="it-CH" altLang="en-US" sz="2400" dirty="0" err="1"/>
              <a:t>rules</a:t>
            </a:r>
            <a:r>
              <a:rPr lang="it-CH" altLang="en-US" sz="2400" dirty="0"/>
              <a:t> for a </a:t>
            </a:r>
            <a:r>
              <a:rPr lang="it-CH" altLang="en-US" sz="2400" dirty="0" err="1"/>
              <a:t>successful</a:t>
            </a:r>
            <a:r>
              <a:rPr lang="it-CH" altLang="en-US" sz="2400" dirty="0"/>
              <a:t> </a:t>
            </a:r>
            <a:r>
              <a:rPr lang="it-CH" altLang="en-US" sz="2400" dirty="0" err="1"/>
              <a:t>monitoring</a:t>
            </a:r>
            <a:r>
              <a:rPr lang="it-CH" altLang="en-US" sz="2400" dirty="0"/>
              <a:t> </a:t>
            </a:r>
            <a:r>
              <a:rPr lang="it-CH" altLang="en-US" sz="2400" dirty="0" err="1"/>
              <a:t>program</a:t>
            </a:r>
            <a:endParaRPr lang="en-US" sz="2400" dirty="0"/>
          </a:p>
          <a:p>
            <a:pPr marL="458788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The </a:t>
            </a:r>
            <a:r>
              <a:rPr lang="en-US" altLang="en-US" sz="2400" b="1" dirty="0"/>
              <a:t>objectives </a:t>
            </a:r>
            <a:r>
              <a:rPr lang="en-US" altLang="en-US" sz="2400" dirty="0"/>
              <a:t>must be defined first and the program adapted to them and not </a:t>
            </a:r>
            <a:r>
              <a:rPr lang="en-US" altLang="en-US" sz="2400" i="1" dirty="0"/>
              <a:t>vice versa</a:t>
            </a:r>
          </a:p>
          <a:p>
            <a:pPr marL="458788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The environment must be fully </a:t>
            </a:r>
            <a:r>
              <a:rPr lang="en-US" altLang="en-US" sz="2400" b="1" dirty="0"/>
              <a:t>understood</a:t>
            </a:r>
          </a:p>
          <a:p>
            <a:pPr marL="458788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The appropriate </a:t>
            </a:r>
            <a:r>
              <a:rPr lang="en-US" sz="2400" b="1" dirty="0"/>
              <a:t>methodology</a:t>
            </a:r>
            <a:r>
              <a:rPr lang="en-US" altLang="en-US" sz="2400" dirty="0"/>
              <a:t> must be chosen</a:t>
            </a:r>
          </a:p>
          <a:p>
            <a:pPr marL="458788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The type of samples, sampling frequency and station location must be chosen carefully with respect of the objectives</a:t>
            </a:r>
          </a:p>
          <a:p>
            <a:pPr marL="458788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400" dirty="0"/>
              <a:t>The field, </a:t>
            </a:r>
            <a:r>
              <a:rPr lang="en-US" altLang="en-US" sz="2400" b="1" dirty="0"/>
              <a:t>analytical equipment </a:t>
            </a:r>
            <a:r>
              <a:rPr lang="en-US" altLang="en-US" sz="2400" dirty="0"/>
              <a:t>and laboratory facilities must be selected in relation to the objectives and not </a:t>
            </a:r>
            <a:r>
              <a:rPr lang="en-US" altLang="en-US" sz="2400" i="1" dirty="0"/>
              <a:t>vice versa</a:t>
            </a:r>
          </a:p>
        </p:txBody>
      </p:sp>
    </p:spTree>
    <p:extLst>
      <p:ext uri="{BB962C8B-B14F-4D97-AF65-F5344CB8AC3E}">
        <p14:creationId xmlns:p14="http://schemas.microsoft.com/office/powerpoint/2010/main" val="108659457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12</a:t>
            </a:fld>
            <a:r>
              <a:rPr lang="it-CH" altLang="en-US"/>
              <a:t> | www.csd.ch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/>
              <a:t>Post </a:t>
            </a:r>
            <a:r>
              <a:rPr lang="fr-CH" altLang="en-US" dirty="0" err="1"/>
              <a:t>remediation</a:t>
            </a:r>
            <a:r>
              <a:rPr lang="fr-CH" altLang="en-US" dirty="0"/>
              <a:t> monitoring concept</a:t>
            </a:r>
            <a:endParaRPr lang="it-CH" alt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95536" y="764704"/>
            <a:ext cx="844207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ts val="2000"/>
              </a:spcBef>
              <a:spcAft>
                <a:spcPct val="0"/>
              </a:spcAft>
              <a:defRPr sz="2000" b="1" kern="1200">
                <a:solidFill>
                  <a:srgbClr val="00254A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rgbClr val="6E6E6E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anose="020B0604020202020204" pitchFamily="34" charset="0"/>
              <a:buChar char="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anose="020B0604020202020204" pitchFamily="34" charset="0"/>
              <a:buChar char="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27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anose="020B0604020202020204" pitchFamily="34" charset="0"/>
              <a:buChar char="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lvl="1" indent="-457200" algn="just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 sz="2400" dirty="0"/>
              <a:t>A complete </a:t>
            </a:r>
            <a:r>
              <a:rPr lang="en-US" altLang="en-US" sz="2400" b="1" dirty="0"/>
              <a:t>data</a:t>
            </a:r>
            <a:r>
              <a:rPr lang="en-US" altLang="en-US" sz="2400" dirty="0"/>
              <a:t> treatment scheme must be established (data flow, storage, presentation)</a:t>
            </a:r>
          </a:p>
          <a:p>
            <a:pPr marL="458788" lvl="1" indent="-457200" algn="just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 sz="2400" dirty="0"/>
              <a:t>The monitoring of the environmental quality must be coupled with the appropriate environmental measurement</a:t>
            </a:r>
          </a:p>
          <a:p>
            <a:pPr marL="458788" lvl="1" indent="-457200" algn="just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 sz="2400" dirty="0"/>
              <a:t>The analytical </a:t>
            </a:r>
            <a:r>
              <a:rPr lang="en-US" altLang="en-US" sz="2400" b="1" dirty="0"/>
              <a:t>quality of data </a:t>
            </a:r>
            <a:r>
              <a:rPr lang="en-US" altLang="en-US" sz="2400" dirty="0"/>
              <a:t>must be regularly checked through internal and external control</a:t>
            </a:r>
            <a:r>
              <a:rPr lang="bs-Latn-BA" altLang="en-US" sz="2400" dirty="0"/>
              <a:t>s</a:t>
            </a:r>
            <a:endParaRPr lang="en-US" altLang="en-US" sz="2400" dirty="0"/>
          </a:p>
          <a:p>
            <a:pPr marL="458788" lvl="1" indent="-457200" algn="just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 sz="2400" dirty="0"/>
              <a:t>The data should be given to decision makers, not merely as a list numbers, but </a:t>
            </a:r>
            <a:r>
              <a:rPr lang="en-US" altLang="en-US" sz="2400" b="1" dirty="0"/>
              <a:t>interpreted</a:t>
            </a:r>
            <a:r>
              <a:rPr lang="en-US" altLang="en-US" sz="2400" dirty="0"/>
              <a:t> and assessed by experts with relevant </a:t>
            </a:r>
            <a:r>
              <a:rPr lang="en-US" altLang="en-US" sz="2400" b="1" dirty="0"/>
              <a:t>recommendations</a:t>
            </a:r>
            <a:r>
              <a:rPr lang="en-US" altLang="en-US" sz="2400" dirty="0"/>
              <a:t> for action</a:t>
            </a:r>
          </a:p>
          <a:p>
            <a:pPr marL="458788" lvl="1" indent="-457200" algn="just">
              <a:spcBef>
                <a:spcPts val="1200"/>
              </a:spcBef>
              <a:buFont typeface="+mj-lt"/>
              <a:buAutoNum type="arabicPeriod" startAt="6"/>
            </a:pPr>
            <a:r>
              <a:rPr lang="en-US" altLang="en-US" sz="2400" dirty="0"/>
              <a:t>The </a:t>
            </a:r>
            <a:r>
              <a:rPr lang="en-US" altLang="en-US" sz="2400" b="1" dirty="0"/>
              <a:t>program must be evaluated periodically</a:t>
            </a:r>
            <a:r>
              <a:rPr lang="en-US" altLang="en-US" sz="2400" dirty="0"/>
              <a:t>, especially if the general situation or any particular influence on the environment is changed</a:t>
            </a:r>
          </a:p>
        </p:txBody>
      </p:sp>
    </p:spTree>
    <p:extLst>
      <p:ext uri="{BB962C8B-B14F-4D97-AF65-F5344CB8AC3E}">
        <p14:creationId xmlns:p14="http://schemas.microsoft.com/office/powerpoint/2010/main" val="370561972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13</a:t>
            </a:fld>
            <a:r>
              <a:rPr lang="it-CH" altLang="en-US"/>
              <a:t> | www.csd.ch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/>
              <a:t>Post </a:t>
            </a:r>
            <a:r>
              <a:rPr lang="fr-CH" altLang="en-US" dirty="0" err="1"/>
              <a:t>remediation</a:t>
            </a:r>
            <a:r>
              <a:rPr lang="fr-CH" altLang="en-US" dirty="0"/>
              <a:t> monitoring concept</a:t>
            </a:r>
            <a:endParaRPr lang="it-CH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692696"/>
            <a:ext cx="3528392" cy="5236634"/>
          </a:xfrm>
        </p:spPr>
        <p:txBody>
          <a:bodyPr/>
          <a:lstStyle/>
          <a:p>
            <a:pPr marL="1588" lvl="1" indent="0">
              <a:buNone/>
            </a:pPr>
            <a:r>
              <a:rPr lang="en-US" sz="2400" b="1" dirty="0" err="1">
                <a:solidFill>
                  <a:srgbClr val="00254A"/>
                </a:solidFill>
              </a:rPr>
              <a:t>Sarkandaugava</a:t>
            </a:r>
            <a:r>
              <a:rPr lang="en-US" sz="2400" b="1" dirty="0">
                <a:solidFill>
                  <a:srgbClr val="00254A"/>
                </a:solidFill>
              </a:rPr>
              <a:t> polluted areas </a:t>
            </a:r>
          </a:p>
          <a:p>
            <a:pPr marL="1588" lvl="1" indent="0">
              <a:buNone/>
            </a:pPr>
            <a:r>
              <a:rPr lang="en-US" sz="1800" dirty="0"/>
              <a:t>Located in the northern part of </a:t>
            </a:r>
            <a:r>
              <a:rPr lang="bs-Latn-BA" sz="1800" dirty="0"/>
              <a:t>the city of </a:t>
            </a:r>
            <a:r>
              <a:rPr lang="en-US" sz="1800" dirty="0"/>
              <a:t>Riga.</a:t>
            </a:r>
          </a:p>
          <a:p>
            <a:pPr marL="1588" lvl="1" indent="0">
              <a:buNone/>
            </a:pPr>
            <a:r>
              <a:rPr lang="en-US" sz="1800" dirty="0"/>
              <a:t>From </a:t>
            </a:r>
            <a:r>
              <a:rPr lang="bs-Latn-BA" sz="1800" dirty="0"/>
              <a:t>the </a:t>
            </a:r>
            <a:r>
              <a:rPr lang="en-US" sz="1800" dirty="0"/>
              <a:t>western and north-western sides</a:t>
            </a:r>
            <a:r>
              <a:rPr lang="bs-Latn-BA" sz="1800" dirty="0"/>
              <a:t>,</a:t>
            </a:r>
            <a:r>
              <a:rPr lang="en-US" sz="1800" dirty="0"/>
              <a:t> they are bound by Sarkandaugava and </a:t>
            </a:r>
            <a:r>
              <a:rPr lang="en-US" sz="1800" dirty="0" err="1"/>
              <a:t>Mīlgrāvis</a:t>
            </a:r>
            <a:r>
              <a:rPr lang="en-US" sz="1800" dirty="0"/>
              <a:t> river arms.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Territory </a:t>
            </a:r>
            <a:r>
              <a:rPr lang="bs-Latn-BA" sz="1800" b="0" dirty="0">
                <a:solidFill>
                  <a:schemeClr val="tx1"/>
                </a:solidFill>
              </a:rPr>
              <a:t>owned by </a:t>
            </a:r>
            <a:r>
              <a:rPr lang="en-US" sz="1800" b="0" dirty="0">
                <a:solidFill>
                  <a:schemeClr val="tx1"/>
                </a:solidFill>
              </a:rPr>
              <a:t>the Riga Free Port Authority 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Long term lease</a:t>
            </a:r>
            <a:r>
              <a:rPr lang="bs-Latn-BA" sz="1800" b="0" dirty="0">
                <a:solidFill>
                  <a:schemeClr val="tx1"/>
                </a:solidFill>
              </a:rPr>
              <a:t>s</a:t>
            </a:r>
            <a:r>
              <a:rPr lang="en-US" sz="1800" b="0" dirty="0">
                <a:solidFill>
                  <a:schemeClr val="tx1"/>
                </a:solidFill>
              </a:rPr>
              <a:t> to several companies (“</a:t>
            </a:r>
            <a:r>
              <a:rPr lang="en-US" sz="1800" b="0" dirty="0" err="1">
                <a:solidFill>
                  <a:schemeClr val="tx1"/>
                </a:solidFill>
              </a:rPr>
              <a:t>Woodison</a:t>
            </a:r>
            <a:r>
              <a:rPr lang="en-US" sz="1800" b="0" dirty="0">
                <a:solidFill>
                  <a:schemeClr val="tx1"/>
                </a:solidFill>
              </a:rPr>
              <a:t> Terminal” Ltd, “</a:t>
            </a:r>
            <a:r>
              <a:rPr lang="en-US" sz="1800" b="0" dirty="0" err="1">
                <a:solidFill>
                  <a:schemeClr val="tx1"/>
                </a:solidFill>
              </a:rPr>
              <a:t>Ovi</a:t>
            </a:r>
            <a:r>
              <a:rPr lang="en-US" sz="1800" b="0" dirty="0">
                <a:solidFill>
                  <a:schemeClr val="tx1"/>
                </a:solidFill>
              </a:rPr>
              <a:t> Terminals” Ltd, “</a:t>
            </a:r>
            <a:r>
              <a:rPr lang="en-US" sz="1800" b="0" dirty="0" err="1">
                <a:solidFill>
                  <a:schemeClr val="tx1"/>
                </a:solidFill>
              </a:rPr>
              <a:t>Eko</a:t>
            </a:r>
            <a:r>
              <a:rPr lang="en-US" sz="1800" b="0" dirty="0">
                <a:solidFill>
                  <a:schemeClr val="tx1"/>
                </a:solidFill>
              </a:rPr>
              <a:t> </a:t>
            </a:r>
            <a:r>
              <a:rPr lang="en-US" sz="1800" b="0" dirty="0" err="1">
                <a:solidFill>
                  <a:schemeClr val="tx1"/>
                </a:solidFill>
              </a:rPr>
              <a:t>Osta</a:t>
            </a:r>
            <a:r>
              <a:rPr lang="en-US" sz="1800" b="0" dirty="0">
                <a:solidFill>
                  <a:schemeClr val="tx1"/>
                </a:solidFill>
              </a:rPr>
              <a:t>” Ltd, “VL Bunkering” Ltd and “OVI Riga” Ltd )</a:t>
            </a:r>
            <a:endParaRPr lang="en-US" sz="1800" dirty="0"/>
          </a:p>
        </p:txBody>
      </p:sp>
      <p:pic>
        <p:nvPicPr>
          <p:cNvPr id="5" name="Immagin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92696"/>
            <a:ext cx="3744416" cy="504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9566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14</a:t>
            </a:fld>
            <a:r>
              <a:rPr lang="it-CH" altLang="en-US"/>
              <a:t> | www.csd.ch</a:t>
            </a:r>
          </a:p>
        </p:txBody>
      </p:sp>
      <p:pic>
        <p:nvPicPr>
          <p:cNvPr id="6" name="Attēls 56" descr="Shema monitoringam Sarkanadaugavai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3" t="18180" r="8405"/>
          <a:stretch/>
        </p:blipFill>
        <p:spPr bwMode="auto">
          <a:xfrm>
            <a:off x="2627784" y="667228"/>
            <a:ext cx="3815878" cy="5498075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27584" y="137317"/>
            <a:ext cx="7804150" cy="493712"/>
          </a:xfrm>
        </p:spPr>
        <p:txBody>
          <a:bodyPr/>
          <a:lstStyle/>
          <a:p>
            <a:r>
              <a:rPr lang="fr-CH" altLang="en-US" dirty="0"/>
              <a:t>Post </a:t>
            </a:r>
            <a:r>
              <a:rPr lang="fr-CH" altLang="en-US" dirty="0" err="1"/>
              <a:t>remediation</a:t>
            </a:r>
            <a:r>
              <a:rPr lang="fr-CH" altLang="en-US" dirty="0"/>
              <a:t> monitoring concept</a:t>
            </a:r>
            <a:endParaRPr lang="it-CH" dirty="0"/>
          </a:p>
        </p:txBody>
      </p:sp>
      <p:sp>
        <p:nvSpPr>
          <p:cNvPr id="7" name="Segnaposto contenuto 1"/>
          <p:cNvSpPr txBox="1">
            <a:spLocks/>
          </p:cNvSpPr>
          <p:nvPr/>
        </p:nvSpPr>
        <p:spPr bwMode="auto">
          <a:xfrm>
            <a:off x="166688" y="6237702"/>
            <a:ext cx="5462831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ts val="2000"/>
              </a:spcBef>
              <a:spcAft>
                <a:spcPct val="0"/>
              </a:spcAft>
              <a:defRPr sz="2000" b="1" kern="1200">
                <a:solidFill>
                  <a:srgbClr val="00254A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rgbClr val="6E6E6E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anose="020B0604020202020204" pitchFamily="34" charset="0"/>
              <a:buChar char="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anose="020B0604020202020204" pitchFamily="34" charset="0"/>
              <a:buChar char="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27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anose="020B0604020202020204" pitchFamily="34" charset="0"/>
              <a:buChar char="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100" b="0">
                <a:solidFill>
                  <a:schemeClr val="tx1"/>
                </a:solidFill>
              </a:rPr>
              <a:t>Pictures:  Intergeo/Rigarent «Final Report» </a:t>
            </a:r>
            <a:r>
              <a:rPr lang="lv-LV" sz="1100" b="0">
                <a:solidFill>
                  <a:schemeClr val="tx1"/>
                </a:solidFill>
              </a:rPr>
              <a:t>(id.Nr. VVD/CS/2013/1-2/CH)</a:t>
            </a:r>
            <a:r>
              <a:rPr lang="fr-CH" sz="1100" b="0">
                <a:solidFill>
                  <a:schemeClr val="tx1"/>
                </a:solidFill>
              </a:rPr>
              <a:t> -2017</a:t>
            </a:r>
            <a:endParaRPr lang="it-CH" sz="1100" b="0" dirty="0">
              <a:solidFill>
                <a:schemeClr val="tx1"/>
              </a:solidFill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7420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15</a:t>
            </a:fld>
            <a:r>
              <a:rPr lang="it-CH" altLang="en-US" dirty="0"/>
              <a:t> | www.csd.ch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/>
              <a:t>Post </a:t>
            </a:r>
            <a:r>
              <a:rPr lang="fr-CH" altLang="en-US" dirty="0" err="1"/>
              <a:t>remediation</a:t>
            </a:r>
            <a:r>
              <a:rPr lang="fr-CH" altLang="en-US" dirty="0"/>
              <a:t> monitoring concept</a:t>
            </a:r>
            <a:endParaRPr lang="it-CH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836712"/>
            <a:ext cx="7794625" cy="4752528"/>
          </a:xfrm>
        </p:spPr>
        <p:txBody>
          <a:bodyPr/>
          <a:lstStyle/>
          <a:p>
            <a:r>
              <a:rPr lang="en-US" sz="2400" dirty="0"/>
              <a:t>Remaining infrastructure Site I and II</a:t>
            </a:r>
          </a:p>
          <a:p>
            <a:pPr lvl="1">
              <a:spcBef>
                <a:spcPts val="1200"/>
              </a:spcBef>
            </a:pPr>
            <a:r>
              <a:rPr lang="en-GB" sz="2400" dirty="0"/>
              <a:t>25 remediation wells; </a:t>
            </a:r>
          </a:p>
          <a:p>
            <a:pPr lvl="1">
              <a:spcBef>
                <a:spcPts val="1200"/>
              </a:spcBef>
            </a:pPr>
            <a:r>
              <a:rPr lang="en-GB" sz="2400" dirty="0"/>
              <a:t>Underground connecting engineering networks (pressure mains, electricity, SCADA) for the operation of remediation plants); </a:t>
            </a:r>
            <a:endParaRPr lang="en-US" sz="2400" dirty="0"/>
          </a:p>
          <a:p>
            <a:pPr lvl="1">
              <a:spcBef>
                <a:spcPts val="1200"/>
              </a:spcBef>
            </a:pPr>
            <a:r>
              <a:rPr lang="en-GB" sz="2400" dirty="0"/>
              <a:t>Infiltration field;</a:t>
            </a:r>
          </a:p>
          <a:p>
            <a:pPr lvl="1">
              <a:spcBef>
                <a:spcPts val="1200"/>
              </a:spcBef>
            </a:pPr>
            <a:r>
              <a:rPr lang="en-GB" sz="2400" dirty="0"/>
              <a:t>Drainage system;</a:t>
            </a:r>
            <a:endParaRPr lang="en-US" sz="2400" dirty="0"/>
          </a:p>
          <a:p>
            <a:pPr lvl="1">
              <a:spcBef>
                <a:spcPts val="1200"/>
              </a:spcBef>
            </a:pPr>
            <a:r>
              <a:rPr lang="en-GB" sz="2400" dirty="0"/>
              <a:t>Monitoring shafts;  </a:t>
            </a:r>
            <a:endParaRPr lang="en-US" sz="2400" dirty="0"/>
          </a:p>
          <a:p>
            <a:pPr lvl="1">
              <a:spcBef>
                <a:spcPts val="1200"/>
              </a:spcBef>
            </a:pPr>
            <a:r>
              <a:rPr lang="en-GB" sz="2400" dirty="0"/>
              <a:t>Power distribution with</a:t>
            </a:r>
          </a:p>
          <a:p>
            <a:pPr marL="1588" lvl="1" indent="0">
              <a:spcBef>
                <a:spcPts val="1200"/>
              </a:spcBef>
              <a:buNone/>
            </a:pPr>
            <a:r>
              <a:rPr lang="en-GB" sz="2400" dirty="0"/>
              <a:t>separated control accounting.</a:t>
            </a:r>
            <a:endParaRPr lang="en-US" sz="2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17" y="2862318"/>
            <a:ext cx="3635896" cy="27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158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16</a:t>
            </a:fld>
            <a:r>
              <a:rPr lang="it-CH" altLang="en-US"/>
              <a:t> | www.csd.ch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/>
              <a:t>Post </a:t>
            </a:r>
            <a:r>
              <a:rPr lang="fr-CH" altLang="en-US" dirty="0" err="1"/>
              <a:t>remediation</a:t>
            </a:r>
            <a:r>
              <a:rPr lang="fr-CH" altLang="en-US" dirty="0"/>
              <a:t> monitoring concept</a:t>
            </a:r>
            <a:endParaRPr lang="it-CH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8867" y="836712"/>
            <a:ext cx="7794625" cy="4394200"/>
          </a:xfrm>
        </p:spPr>
        <p:txBody>
          <a:bodyPr/>
          <a:lstStyle/>
          <a:p>
            <a:r>
              <a:rPr lang="en-US" sz="2400" dirty="0"/>
              <a:t>Main goals of the post remediation monitoring:</a:t>
            </a:r>
          </a:p>
          <a:p>
            <a:pPr marL="458788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to </a:t>
            </a:r>
            <a:r>
              <a:rPr lang="en-US" sz="2400" b="1" dirty="0"/>
              <a:t>verify</a:t>
            </a:r>
            <a:r>
              <a:rPr lang="en-US" sz="2400" dirty="0"/>
              <a:t> that</a:t>
            </a:r>
            <a:r>
              <a:rPr lang="bs-Latn-BA" sz="2400" dirty="0"/>
              <a:t>,</a:t>
            </a:r>
            <a:r>
              <a:rPr lang="en-US" sz="2400" dirty="0"/>
              <a:t> over the years</a:t>
            </a:r>
            <a:r>
              <a:rPr lang="bs-Latn-BA" sz="2400" dirty="0"/>
              <a:t>,</a:t>
            </a:r>
            <a:r>
              <a:rPr lang="en-US" sz="2400" dirty="0"/>
              <a:t> the quality of </a:t>
            </a:r>
            <a:r>
              <a:rPr lang="bs-Latn-BA" sz="2400" dirty="0"/>
              <a:t>the </a:t>
            </a:r>
            <a:r>
              <a:rPr lang="en-US" sz="2400" dirty="0"/>
              <a:t>environment in </a:t>
            </a:r>
            <a:r>
              <a:rPr lang="bs-Latn-BA" sz="2400" dirty="0"/>
              <a:t>the </a:t>
            </a:r>
            <a:r>
              <a:rPr lang="en-US" sz="2400" dirty="0" err="1"/>
              <a:t>Sarkandaugava</a:t>
            </a:r>
            <a:r>
              <a:rPr lang="en-US" sz="2400" dirty="0"/>
              <a:t> polluted areas has been renewed and improved;</a:t>
            </a:r>
          </a:p>
          <a:p>
            <a:pPr marL="458788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to </a:t>
            </a:r>
            <a:r>
              <a:rPr lang="en-US" sz="2400" b="1" dirty="0">
                <a:solidFill>
                  <a:schemeClr val="bg2"/>
                </a:solidFill>
              </a:rPr>
              <a:t>ensure that </a:t>
            </a:r>
            <a:r>
              <a:rPr lang="en-GB" sz="2400" b="1" dirty="0">
                <a:solidFill>
                  <a:schemeClr val="bg2"/>
                </a:solidFill>
              </a:rPr>
              <a:t>the inflow of pollution into </a:t>
            </a:r>
            <a:r>
              <a:rPr lang="bs-Latn-BA" sz="2400" b="1" dirty="0">
                <a:solidFill>
                  <a:schemeClr val="bg2"/>
                </a:solidFill>
              </a:rPr>
              <a:t>the </a:t>
            </a:r>
            <a:r>
              <a:rPr lang="en-GB" sz="2400" b="1" dirty="0" err="1">
                <a:solidFill>
                  <a:schemeClr val="bg2"/>
                </a:solidFill>
              </a:rPr>
              <a:t>Sarkandaugava</a:t>
            </a:r>
            <a:r>
              <a:rPr lang="en-GB" sz="2400" b="1" dirty="0">
                <a:solidFill>
                  <a:schemeClr val="bg2"/>
                </a:solidFill>
              </a:rPr>
              <a:t> channel is prevented </a:t>
            </a:r>
            <a:r>
              <a:rPr lang="en-GB" sz="2400" dirty="0"/>
              <a:t>(migration of oil products from the sites has been stopped);</a:t>
            </a:r>
          </a:p>
          <a:p>
            <a:pPr marL="458788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GB" sz="2400" dirty="0"/>
              <a:t>to inform about needs of </a:t>
            </a:r>
            <a:r>
              <a:rPr lang="en-GB" sz="2400" b="1" dirty="0">
                <a:solidFill>
                  <a:schemeClr val="bg2"/>
                </a:solidFill>
              </a:rPr>
              <a:t>additional </a:t>
            </a:r>
            <a:r>
              <a:rPr lang="en-GB" sz="2400" b="1" dirty="0" err="1">
                <a:solidFill>
                  <a:schemeClr val="bg2"/>
                </a:solidFill>
              </a:rPr>
              <a:t>remediations</a:t>
            </a:r>
            <a:r>
              <a:rPr lang="en-GB" sz="2400" b="1" dirty="0">
                <a:solidFill>
                  <a:schemeClr val="bg2"/>
                </a:solidFill>
              </a:rPr>
              <a:t> </a:t>
            </a:r>
          </a:p>
          <a:p>
            <a:pPr marL="458788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GB" sz="2400" dirty="0"/>
              <a:t>to ensure that the soil and the ground is improved and stabilized in accordance with the Technical regulation/standards;</a:t>
            </a:r>
            <a:endParaRPr lang="en-US" sz="2400" dirty="0"/>
          </a:p>
          <a:p>
            <a:pPr marL="1588" lvl="1" indent="0" algn="just">
              <a:spcBef>
                <a:spcPts val="1200"/>
              </a:spcBef>
              <a:buNone/>
            </a:pPr>
            <a:endParaRPr lang="it-CH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5326278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17</a:t>
            </a:fld>
            <a:r>
              <a:rPr lang="it-CH" altLang="en-US"/>
              <a:t> | www.csd.ch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/>
              <a:t>Post </a:t>
            </a:r>
            <a:r>
              <a:rPr lang="fr-CH" altLang="en-US" dirty="0" err="1"/>
              <a:t>remediation</a:t>
            </a:r>
            <a:r>
              <a:rPr lang="fr-CH" altLang="en-US" dirty="0"/>
              <a:t> monitoring concept</a:t>
            </a:r>
            <a:endParaRPr lang="it-CH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8867" y="836712"/>
            <a:ext cx="7794625" cy="4394200"/>
          </a:xfrm>
        </p:spPr>
        <p:txBody>
          <a:bodyPr/>
          <a:lstStyle/>
          <a:p>
            <a:r>
              <a:rPr lang="en-US" sz="2400" dirty="0"/>
              <a:t>Main goals of the post remediation monitoring:</a:t>
            </a:r>
          </a:p>
          <a:p>
            <a:pPr marL="458788" lvl="1" indent="-457200" algn="just">
              <a:spcBef>
                <a:spcPts val="1200"/>
              </a:spcBef>
              <a:buFont typeface="+mj-lt"/>
              <a:buAutoNum type="arabicParenR" startAt="6"/>
            </a:pPr>
            <a:r>
              <a:rPr lang="en-US" sz="2400" dirty="0"/>
              <a:t>to </a:t>
            </a:r>
            <a:r>
              <a:rPr lang="en-US" sz="2400" b="1" dirty="0"/>
              <a:t>verify</a:t>
            </a:r>
            <a:r>
              <a:rPr lang="en-US" sz="2400" dirty="0"/>
              <a:t> that over the years the threat to the health of inhabitants (approx. 10</a:t>
            </a:r>
            <a:r>
              <a:rPr lang="fr-CH" sz="2400" dirty="0"/>
              <a:t>’</a:t>
            </a:r>
            <a:r>
              <a:rPr lang="en-US" sz="2400" dirty="0"/>
              <a:t>000 inhabitants) has been eliminated;</a:t>
            </a:r>
          </a:p>
          <a:p>
            <a:pPr marL="458788" lvl="1" indent="-457200" algn="just">
              <a:spcBef>
                <a:spcPts val="1200"/>
              </a:spcBef>
              <a:buFont typeface="+mj-lt"/>
              <a:buAutoNum type="arabicParenR" startAt="6"/>
            </a:pPr>
            <a:r>
              <a:rPr lang="en-US" sz="2400" dirty="0"/>
              <a:t>to prevent or reduce harm caused to human health, </a:t>
            </a:r>
            <a:r>
              <a:rPr lang="bs-Latn-BA" sz="2400" dirty="0"/>
              <a:t>properties </a:t>
            </a:r>
            <a:r>
              <a:rPr lang="en-US" sz="2400" dirty="0"/>
              <a:t>or the environment due to pollution by </a:t>
            </a:r>
            <a:r>
              <a:rPr lang="en-US" sz="2400" b="1" dirty="0">
                <a:solidFill>
                  <a:schemeClr val="bg2"/>
                </a:solidFill>
              </a:rPr>
              <a:t>immediate reporting</a:t>
            </a:r>
            <a:r>
              <a:rPr lang="bs-Latn-BA" sz="2400" b="1" dirty="0">
                <a:solidFill>
                  <a:schemeClr val="bg2"/>
                </a:solidFill>
              </a:rPr>
              <a:t> </a:t>
            </a:r>
            <a:r>
              <a:rPr lang="en-US" sz="2400" b="1" dirty="0">
                <a:solidFill>
                  <a:schemeClr val="bg2"/>
                </a:solidFill>
              </a:rPr>
              <a:t>of accidents;</a:t>
            </a:r>
          </a:p>
          <a:p>
            <a:pPr marL="458788" lvl="1" indent="-457200" algn="just">
              <a:spcBef>
                <a:spcPts val="1200"/>
              </a:spcBef>
              <a:buFont typeface="+mj-lt"/>
              <a:buAutoNum type="arabicParenR" startAt="6"/>
            </a:pPr>
            <a:r>
              <a:rPr lang="en-US" sz="2400" dirty="0"/>
              <a:t>to ensure that the health of the inhabitants of the historically polluted area in </a:t>
            </a:r>
            <a:r>
              <a:rPr lang="en-US" sz="2400" dirty="0" err="1"/>
              <a:t>Sarkandaugava</a:t>
            </a:r>
            <a:r>
              <a:rPr lang="en-US" sz="2400" dirty="0"/>
              <a:t>, </a:t>
            </a:r>
            <a:r>
              <a:rPr lang="bs-Latn-BA" sz="2400" dirty="0"/>
              <a:t>the </a:t>
            </a:r>
            <a:r>
              <a:rPr lang="en-US" sz="2400" dirty="0"/>
              <a:t>residents of Riga and </a:t>
            </a:r>
            <a:r>
              <a:rPr lang="bs-Latn-BA" sz="2400" dirty="0"/>
              <a:t>the </a:t>
            </a:r>
            <a:r>
              <a:rPr lang="en-US" sz="2400" dirty="0"/>
              <a:t>countries neighboring the Baltic Sea and the environmental quality of these countries will not be compromised.</a:t>
            </a:r>
          </a:p>
          <a:p>
            <a:pPr marL="458788" lvl="1" indent="-457200" algn="just">
              <a:spcBef>
                <a:spcPts val="1200"/>
              </a:spcBef>
              <a:buFont typeface="+mj-lt"/>
              <a:buAutoNum type="arabicParenR" startAt="6"/>
            </a:pPr>
            <a:endParaRPr lang="it-CH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8570683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18</a:t>
            </a:fld>
            <a:r>
              <a:rPr lang="it-CH" altLang="en-US"/>
              <a:t> | www.csd.ch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/>
              <a:t>Post </a:t>
            </a:r>
            <a:r>
              <a:rPr lang="fr-CH" altLang="en-US" dirty="0" err="1"/>
              <a:t>remediation</a:t>
            </a:r>
            <a:r>
              <a:rPr lang="fr-CH" altLang="en-US" dirty="0"/>
              <a:t> monitoring concept</a:t>
            </a:r>
            <a:endParaRPr lang="it-CH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051024"/>
            <a:ext cx="7794625" cy="4610224"/>
          </a:xfrm>
        </p:spPr>
        <p:txBody>
          <a:bodyPr/>
          <a:lstStyle/>
          <a:p>
            <a:r>
              <a:rPr lang="en-US" sz="2400" dirty="0"/>
              <a:t>Different types of pollution on the territory:</a:t>
            </a:r>
          </a:p>
          <a:p>
            <a:pPr lvl="1"/>
            <a:r>
              <a:rPr lang="en-US" sz="2400" dirty="0"/>
              <a:t>viscous oil products floating above the underground waters (reduced &gt; 80%);</a:t>
            </a:r>
          </a:p>
          <a:p>
            <a:pPr lvl="1"/>
            <a:r>
              <a:rPr lang="en-US" sz="2400" dirty="0"/>
              <a:t>oil products remaining in the soil in </a:t>
            </a:r>
            <a:r>
              <a:rPr lang="bs-Latn-BA" sz="2400" dirty="0"/>
              <a:t>the </a:t>
            </a:r>
            <a:r>
              <a:rPr lang="en-US" sz="2400" dirty="0"/>
              <a:t>form of absorbed fraction</a:t>
            </a:r>
            <a:r>
              <a:rPr lang="bs-Latn-BA" sz="2400" dirty="0"/>
              <a:t>s</a:t>
            </a:r>
            <a:r>
              <a:rPr lang="en-US" sz="2400" dirty="0"/>
              <a:t>;</a:t>
            </a:r>
          </a:p>
          <a:p>
            <a:pPr lvl="1"/>
            <a:r>
              <a:rPr lang="en-US" sz="2400" dirty="0"/>
              <a:t>oil products remaining in ground and underground waters in</a:t>
            </a:r>
            <a:r>
              <a:rPr lang="bs-Latn-BA" sz="2400" dirty="0"/>
              <a:t> the</a:t>
            </a:r>
            <a:r>
              <a:rPr lang="en-US" sz="2400" dirty="0"/>
              <a:t> form of dissolved fraction</a:t>
            </a:r>
            <a:r>
              <a:rPr lang="bs-Latn-BA" sz="2400" dirty="0"/>
              <a:t>s</a:t>
            </a:r>
            <a:r>
              <a:rPr lang="fr-CH" sz="2400" dirty="0"/>
              <a:t> (</a:t>
            </a:r>
            <a:r>
              <a:rPr lang="fr-CH" sz="2400" dirty="0" err="1"/>
              <a:t>reduced</a:t>
            </a:r>
            <a:r>
              <a:rPr lang="fr-CH" sz="2400" dirty="0"/>
              <a:t> &gt;70%)</a:t>
            </a:r>
            <a:r>
              <a:rPr lang="en-US" sz="2400" dirty="0"/>
              <a:t>.</a:t>
            </a:r>
          </a:p>
          <a:p>
            <a:pPr marL="1588" lvl="1" indent="0">
              <a:buNone/>
            </a:pPr>
            <a:r>
              <a:rPr lang="en-US" sz="2400" b="1" dirty="0">
                <a:solidFill>
                  <a:srgbClr val="00254A"/>
                </a:solidFill>
              </a:rPr>
              <a:t>M</a:t>
            </a:r>
            <a:r>
              <a:rPr lang="en-GB" sz="2400" b="1" dirty="0" err="1">
                <a:solidFill>
                  <a:srgbClr val="00254A"/>
                </a:solidFill>
              </a:rPr>
              <a:t>onitoring</a:t>
            </a:r>
            <a:r>
              <a:rPr lang="en-GB" sz="2400" b="1" dirty="0">
                <a:solidFill>
                  <a:srgbClr val="00254A"/>
                </a:solidFill>
              </a:rPr>
              <a:t> process will have to be performed </a:t>
            </a:r>
            <a:r>
              <a:rPr lang="bs-Latn-BA" sz="2400" b="1" dirty="0">
                <a:solidFill>
                  <a:srgbClr val="00254A"/>
                </a:solidFill>
              </a:rPr>
              <a:t>over </a:t>
            </a:r>
            <a:r>
              <a:rPr lang="en-GB" sz="2400" b="1" dirty="0">
                <a:solidFill>
                  <a:srgbClr val="00254A"/>
                </a:solidFill>
              </a:rPr>
              <a:t>a period of 30 years.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5523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19</a:t>
            </a:fld>
            <a:r>
              <a:rPr lang="it-CH" altLang="en-US"/>
              <a:t> | www.csd.ch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/>
              <a:t>Post </a:t>
            </a:r>
            <a:r>
              <a:rPr lang="fr-CH" altLang="en-US" dirty="0" err="1"/>
              <a:t>remediation</a:t>
            </a:r>
            <a:r>
              <a:rPr lang="fr-CH" altLang="en-US" dirty="0"/>
              <a:t> monitoring concept</a:t>
            </a:r>
            <a:endParaRPr lang="it-CH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8867" y="836712"/>
            <a:ext cx="7794625" cy="4968552"/>
          </a:xfrm>
        </p:spPr>
        <p:txBody>
          <a:bodyPr/>
          <a:lstStyle/>
          <a:p>
            <a:pPr marL="1588" lvl="1" indent="0">
              <a:buNone/>
            </a:pPr>
            <a:r>
              <a:rPr lang="en-US" sz="2400" b="1" dirty="0">
                <a:solidFill>
                  <a:srgbClr val="00254A"/>
                </a:solidFill>
              </a:rPr>
              <a:t>Evaluation of Environmental quality:</a:t>
            </a:r>
          </a:p>
          <a:p>
            <a:pPr marL="1588" lvl="1" indent="0">
              <a:buNone/>
            </a:pPr>
            <a:r>
              <a:rPr lang="en-US" b="1" dirty="0"/>
              <a:t>According to a unified system and 3 groups of border values are set for the ground:</a:t>
            </a:r>
          </a:p>
          <a:p>
            <a:pPr lvl="1">
              <a:spcBef>
                <a:spcPts val="1200"/>
              </a:spcBef>
            </a:pPr>
            <a:r>
              <a:rPr lang="en-US" sz="1600" b="1" dirty="0"/>
              <a:t>A value (or target value) </a:t>
            </a:r>
            <a:r>
              <a:rPr lang="en-US" sz="1600" dirty="0"/>
              <a:t>- Corresponding to the natural background</a:t>
            </a:r>
          </a:p>
          <a:p>
            <a:pPr lvl="1">
              <a:spcBef>
                <a:spcPts val="1200"/>
              </a:spcBef>
            </a:pPr>
            <a:r>
              <a:rPr lang="en-US" sz="1600" b="1" dirty="0"/>
              <a:t>B value (or precautionary border value) </a:t>
            </a:r>
            <a:r>
              <a:rPr lang="en-US" sz="1600" dirty="0"/>
              <a:t>– Corresponding to the maximum natural concentration of contaminants exceeding of which</a:t>
            </a:r>
            <a:r>
              <a:rPr lang="bs-Latn-BA" sz="1600" dirty="0"/>
              <a:t> the</a:t>
            </a:r>
            <a:r>
              <a:rPr lang="en-US" sz="1600" dirty="0"/>
              <a:t> negative influence is </a:t>
            </a:r>
            <a:r>
              <a:rPr lang="bs-Latn-BA" sz="1600" dirty="0"/>
              <a:t>acceptable for</a:t>
            </a:r>
            <a:r>
              <a:rPr lang="en-US" sz="1600" dirty="0"/>
              <a:t> human health or </a:t>
            </a:r>
            <a:r>
              <a:rPr lang="bs-Latn-BA" sz="1600" dirty="0"/>
              <a:t>the </a:t>
            </a:r>
            <a:r>
              <a:rPr lang="en-US" sz="1600" dirty="0"/>
              <a:t>environment. </a:t>
            </a:r>
            <a:r>
              <a:rPr lang="bs-Latn-BA" sz="1600" dirty="0"/>
              <a:t>Also corresponding</a:t>
            </a:r>
            <a:r>
              <a:rPr lang="en-US" sz="1600" dirty="0"/>
              <a:t> to the level to be reached after remediation of the polluted area, in case no stricter requirements are set for remediation;</a:t>
            </a:r>
          </a:p>
          <a:p>
            <a:pPr lvl="1">
              <a:spcBef>
                <a:spcPts val="1200"/>
              </a:spcBef>
            </a:pPr>
            <a:r>
              <a:rPr lang="en-US" sz="1600" b="1" dirty="0"/>
              <a:t>C value (or critical border value) </a:t>
            </a:r>
            <a:r>
              <a:rPr lang="en-US" sz="1600" dirty="0"/>
              <a:t>– Corresponding to the lower limit of strong contamination exceeding of which the functional characteristics of soil and ground are seriously hindered or</a:t>
            </a:r>
            <a:r>
              <a:rPr lang="bs-Latn-BA" sz="1600" dirty="0"/>
              <a:t> the</a:t>
            </a:r>
            <a:r>
              <a:rPr lang="en-US" sz="1600" dirty="0"/>
              <a:t> pollution endangers directly human health or environment.</a:t>
            </a:r>
          </a:p>
          <a:p>
            <a:pPr marL="1588" lvl="1" indent="0">
              <a:buNone/>
            </a:pPr>
            <a:r>
              <a:rPr lang="en-US" b="1" dirty="0">
                <a:solidFill>
                  <a:srgbClr val="00254A"/>
                </a:solidFill>
              </a:rPr>
              <a:t>In cases when concentration </a:t>
            </a:r>
            <a:r>
              <a:rPr lang="bs-Latn-BA" b="1" dirty="0">
                <a:solidFill>
                  <a:srgbClr val="00254A"/>
                </a:solidFill>
              </a:rPr>
              <a:t>pollutants</a:t>
            </a:r>
            <a:r>
              <a:rPr lang="en-US" b="1" dirty="0">
                <a:solidFill>
                  <a:srgbClr val="00254A"/>
                </a:solidFill>
              </a:rPr>
              <a:t> reach or exceed</a:t>
            </a:r>
            <a:r>
              <a:rPr lang="bs-Latn-BA" b="1" dirty="0">
                <a:solidFill>
                  <a:srgbClr val="00254A"/>
                </a:solidFill>
              </a:rPr>
              <a:t>e</a:t>
            </a:r>
            <a:r>
              <a:rPr lang="en-US" b="1" dirty="0">
                <a:solidFill>
                  <a:srgbClr val="00254A"/>
                </a:solidFill>
              </a:rPr>
              <a:t> the C value, remediation measures are required.</a:t>
            </a:r>
          </a:p>
          <a:p>
            <a:pPr lvl="1"/>
            <a:endParaRPr lang="it-CH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9871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2</a:t>
            </a:fld>
            <a:r>
              <a:rPr lang="it-CH" altLang="en-US" dirty="0"/>
              <a:t> | www.csd.ch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/>
              <a:t>Post </a:t>
            </a:r>
            <a:r>
              <a:rPr lang="fr-CH" altLang="en-US" dirty="0" err="1"/>
              <a:t>remediation</a:t>
            </a:r>
            <a:r>
              <a:rPr lang="fr-CH" altLang="en-US" dirty="0"/>
              <a:t> monitoring concept</a:t>
            </a:r>
            <a:endParaRPr lang="it-CH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24744"/>
            <a:ext cx="7794625" cy="4752528"/>
          </a:xfrm>
        </p:spPr>
        <p:txBody>
          <a:bodyPr/>
          <a:lstStyle/>
          <a:p>
            <a:r>
              <a:rPr lang="en-US" sz="2400" dirty="0"/>
              <a:t>When is monitoring necessary?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Contaminated site (to be remediated / or just to be observed)</a:t>
            </a:r>
          </a:p>
          <a:p>
            <a:pPr lvl="1">
              <a:spcBef>
                <a:spcPts val="1200"/>
              </a:spcBef>
            </a:pPr>
            <a:r>
              <a:rPr lang="fr-CH" sz="2400" dirty="0" err="1">
                <a:solidFill>
                  <a:schemeClr val="bg1">
                    <a:lumMod val="75000"/>
                  </a:schemeClr>
                </a:solidFill>
              </a:rPr>
              <a:t>Partially</a:t>
            </a:r>
            <a:r>
              <a:rPr lang="bs-Latn-BA" sz="2400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fr-CH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CH" sz="2400" dirty="0" err="1">
                <a:solidFill>
                  <a:schemeClr val="bg1">
                    <a:lumMod val="75000"/>
                  </a:schemeClr>
                </a:solidFill>
              </a:rPr>
              <a:t>remediated</a:t>
            </a:r>
            <a:r>
              <a:rPr lang="fr-CH" sz="2400" dirty="0">
                <a:solidFill>
                  <a:schemeClr val="bg1">
                    <a:lumMod val="75000"/>
                  </a:schemeClr>
                </a:solidFill>
              </a:rPr>
              <a:t> sites</a:t>
            </a:r>
          </a:p>
          <a:p>
            <a:pPr lvl="1">
              <a:spcBef>
                <a:spcPts val="1200"/>
              </a:spcBef>
            </a:pPr>
            <a:r>
              <a:rPr lang="fr-CH" sz="2400" dirty="0" err="1">
                <a:solidFill>
                  <a:schemeClr val="bg1">
                    <a:lumMod val="75000"/>
                  </a:schemeClr>
                </a:solidFill>
              </a:rPr>
              <a:t>Remediated</a:t>
            </a:r>
            <a:r>
              <a:rPr lang="fr-CH" sz="2400" dirty="0">
                <a:solidFill>
                  <a:schemeClr val="bg1">
                    <a:lumMod val="75000"/>
                  </a:schemeClr>
                </a:solidFill>
              </a:rPr>
              <a:t> site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Segnaposto contenuto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19" y="3479369"/>
            <a:ext cx="4985693" cy="210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31579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20</a:t>
            </a:fld>
            <a:r>
              <a:rPr lang="it-CH" altLang="en-US"/>
              <a:t> | www.csd.ch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/>
              <a:t>Post </a:t>
            </a:r>
            <a:r>
              <a:rPr lang="fr-CH" altLang="en-US" dirty="0" err="1"/>
              <a:t>remediation</a:t>
            </a:r>
            <a:r>
              <a:rPr lang="fr-CH" altLang="en-US" dirty="0"/>
              <a:t> monitoring concept</a:t>
            </a:r>
            <a:endParaRPr lang="it-CH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8867" y="836712"/>
            <a:ext cx="7794625" cy="4968552"/>
          </a:xfrm>
        </p:spPr>
        <p:txBody>
          <a:bodyPr/>
          <a:lstStyle/>
          <a:p>
            <a:r>
              <a:rPr lang="en-US" dirty="0"/>
              <a:t>Soil quality norms</a:t>
            </a:r>
            <a:br>
              <a:rPr lang="en-US" dirty="0"/>
            </a:br>
            <a:r>
              <a:rPr lang="en-US" sz="1600" dirty="0"/>
              <a:t>(pursuant to regulations of the Cabinet of Ministers No. 804 of 25.10.2005)</a:t>
            </a:r>
          </a:p>
          <a:p>
            <a:endParaRPr lang="en-US" sz="1600" dirty="0"/>
          </a:p>
          <a:p>
            <a:endParaRPr lang="en-US" dirty="0"/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222841"/>
              </p:ext>
            </p:extLst>
          </p:nvPr>
        </p:nvGraphicFramePr>
        <p:xfrm>
          <a:off x="758825" y="1684338"/>
          <a:ext cx="7816850" cy="375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3" name="Documento" r:id="rId4" imgW="8369287" imgH="4042524" progId="Word.Document.12">
                  <p:embed/>
                </p:oleObj>
              </mc:Choice>
              <mc:Fallback>
                <p:oleObj name="Documento" r:id="rId4" imgW="8369287" imgH="4042524" progId="Word.Document.12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1684338"/>
                        <a:ext cx="7816850" cy="37576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913990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21</a:t>
            </a:fld>
            <a:r>
              <a:rPr lang="it-CH" altLang="en-US"/>
              <a:t> | www.csd.ch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/>
              <a:t>Post </a:t>
            </a:r>
            <a:r>
              <a:rPr lang="fr-CH" altLang="en-US" dirty="0" err="1"/>
              <a:t>remediation</a:t>
            </a:r>
            <a:r>
              <a:rPr lang="fr-CH" altLang="en-US" dirty="0"/>
              <a:t> monitoring concept</a:t>
            </a:r>
            <a:endParaRPr lang="it-CH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836712"/>
            <a:ext cx="8280919" cy="4968552"/>
          </a:xfrm>
        </p:spPr>
        <p:txBody>
          <a:bodyPr/>
          <a:lstStyle/>
          <a:p>
            <a:r>
              <a:rPr lang="en-US" sz="1800" dirty="0"/>
              <a:t>Water quality norms for </a:t>
            </a:r>
            <a:r>
              <a:rPr lang="bs-Latn-BA" sz="1800" dirty="0"/>
              <a:t>the </a:t>
            </a:r>
            <a:r>
              <a:rPr lang="en-US" sz="1800" dirty="0"/>
              <a:t>evaluation of underground water condition</a:t>
            </a:r>
            <a:r>
              <a:rPr lang="bs-Latn-BA" sz="1800" dirty="0"/>
              <a:t>s</a:t>
            </a:r>
            <a:br>
              <a:rPr lang="en-US" dirty="0"/>
            </a:br>
            <a:r>
              <a:rPr lang="en-US" sz="1600" dirty="0"/>
              <a:t>(pursuant to Regulations of the Cabinet of Ministers No. 118 dated 12.03.2002)</a:t>
            </a:r>
          </a:p>
          <a:p>
            <a:endParaRPr lang="en-US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4781"/>
              </p:ext>
            </p:extLst>
          </p:nvPr>
        </p:nvGraphicFramePr>
        <p:xfrm>
          <a:off x="831850" y="1528763"/>
          <a:ext cx="7464425" cy="438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8" name="Documento" r:id="rId4" imgW="8369287" imgH="4920973" progId="Word.Document.12">
                  <p:embed/>
                </p:oleObj>
              </mc:Choice>
              <mc:Fallback>
                <p:oleObj name="Documento" r:id="rId4" imgW="8369287" imgH="4920973" progId="Word.Document.12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528763"/>
                        <a:ext cx="7464425" cy="43894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657290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22</a:t>
            </a:fld>
            <a:r>
              <a:rPr lang="it-CH" altLang="en-US"/>
              <a:t> | www.csd.ch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/>
              <a:t>Post </a:t>
            </a:r>
            <a:r>
              <a:rPr lang="fr-CH" altLang="en-US" dirty="0" err="1"/>
              <a:t>remediation</a:t>
            </a:r>
            <a:r>
              <a:rPr lang="fr-CH" altLang="en-US" dirty="0"/>
              <a:t> monitoring concept</a:t>
            </a:r>
            <a:endParaRPr lang="it-CH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052736"/>
            <a:ext cx="7794625" cy="4609876"/>
          </a:xfrm>
        </p:spPr>
        <p:txBody>
          <a:bodyPr/>
          <a:lstStyle/>
          <a:p>
            <a:r>
              <a:rPr lang="it-CH" altLang="en-US" sz="2400" dirty="0" err="1"/>
              <a:t>Monitoring</a:t>
            </a:r>
            <a:r>
              <a:rPr lang="it-CH" altLang="en-US" sz="2400" dirty="0"/>
              <a:t> </a:t>
            </a:r>
            <a:r>
              <a:rPr lang="it-CH" altLang="en-US" sz="2400" dirty="0" err="1"/>
              <a:t>tasks</a:t>
            </a:r>
            <a:r>
              <a:rPr lang="it-CH" altLang="en-US" sz="2400" dirty="0"/>
              <a:t> in </a:t>
            </a:r>
            <a:r>
              <a:rPr lang="it-CH" altLang="en-US" sz="2400" dirty="0" err="1"/>
              <a:t>Sarkandaugva</a:t>
            </a:r>
            <a:r>
              <a:rPr lang="it-CH" altLang="en-US" sz="2400" dirty="0"/>
              <a:t> </a:t>
            </a:r>
            <a:r>
              <a:rPr lang="it-CH" altLang="en-US" sz="2400" dirty="0" err="1"/>
              <a:t>territory</a:t>
            </a:r>
            <a:endParaRPr lang="it-CH" altLang="en-US" sz="2400" dirty="0"/>
          </a:p>
          <a:p>
            <a:pPr marL="458788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US" sz="2400" b="1" dirty="0"/>
              <a:t>measurement of water level and thickness of floating oil product</a:t>
            </a:r>
            <a:r>
              <a:rPr lang="bs-Latn-BA" sz="2400" b="1" dirty="0"/>
              <a:t>s</a:t>
            </a:r>
            <a:r>
              <a:rPr lang="en-US" sz="2400" b="1" dirty="0"/>
              <a:t>;</a:t>
            </a:r>
          </a:p>
          <a:p>
            <a:pPr marL="458788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US" sz="2400" b="1" dirty="0"/>
              <a:t>sampling and analysis of groundwater;</a:t>
            </a:r>
          </a:p>
          <a:p>
            <a:pPr marL="458788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sampling and analysis of </a:t>
            </a:r>
            <a:r>
              <a:rPr lang="bs-Latn-BA" sz="2400" dirty="0"/>
              <a:t>the </a:t>
            </a:r>
            <a:r>
              <a:rPr lang="en-US" sz="2400" dirty="0" err="1"/>
              <a:t>Sarkandaugava</a:t>
            </a:r>
            <a:r>
              <a:rPr lang="en-US" sz="2400" dirty="0"/>
              <a:t> channel’s water;</a:t>
            </a:r>
          </a:p>
          <a:p>
            <a:pPr marL="458788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sampling and analysis of </a:t>
            </a:r>
            <a:r>
              <a:rPr lang="bs-Latn-BA" sz="2400" dirty="0"/>
              <a:t>the</a:t>
            </a:r>
            <a:r>
              <a:rPr lang="fr-CH" sz="2400" dirty="0"/>
              <a:t>    </a:t>
            </a:r>
            <a:r>
              <a:rPr lang="bs-Latn-BA" sz="2400" dirty="0"/>
              <a:t> </a:t>
            </a:r>
            <a:r>
              <a:rPr lang="fr-CH" sz="2400" dirty="0"/>
              <a:t>                   </a:t>
            </a:r>
            <a:r>
              <a:rPr lang="en-US" sz="2400" dirty="0" err="1"/>
              <a:t>Sarkandaugava</a:t>
            </a:r>
            <a:r>
              <a:rPr lang="en-US" sz="2400" dirty="0"/>
              <a:t> channel’s                                bottom soils;</a:t>
            </a:r>
          </a:p>
          <a:p>
            <a:pPr marL="458788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sampling and analysis of soil</a:t>
            </a:r>
            <a:r>
              <a:rPr lang="bs-Latn-BA" sz="2400" dirty="0"/>
              <a:t>s</a:t>
            </a:r>
            <a:r>
              <a:rPr lang="en-US" sz="2400" dirty="0"/>
              <a:t>;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97" y="3525149"/>
            <a:ext cx="221932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6635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23</a:t>
            </a:fld>
            <a:r>
              <a:rPr lang="it-CH" altLang="en-US"/>
              <a:t> | www.csd.ch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/>
              <a:t>Post </a:t>
            </a:r>
            <a:r>
              <a:rPr lang="fr-CH" altLang="en-US" dirty="0" err="1"/>
              <a:t>remediation</a:t>
            </a:r>
            <a:r>
              <a:rPr lang="fr-CH" altLang="en-US" dirty="0"/>
              <a:t> monitoring concept</a:t>
            </a:r>
            <a:endParaRPr lang="it-CH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052736"/>
            <a:ext cx="7794625" cy="4609876"/>
          </a:xfrm>
        </p:spPr>
        <p:txBody>
          <a:bodyPr/>
          <a:lstStyle/>
          <a:p>
            <a:r>
              <a:rPr lang="it-CH" altLang="en-US" sz="2400" dirty="0" err="1"/>
              <a:t>Monitoring</a:t>
            </a:r>
            <a:r>
              <a:rPr lang="it-CH" altLang="en-US" sz="2400" dirty="0"/>
              <a:t> </a:t>
            </a:r>
            <a:r>
              <a:rPr lang="it-CH" altLang="en-US" sz="2400" dirty="0" err="1"/>
              <a:t>tasks</a:t>
            </a:r>
            <a:endParaRPr lang="it-CH" altLang="en-US" sz="2400" dirty="0"/>
          </a:p>
          <a:p>
            <a:pPr marL="458788" lvl="1" indent="-457200" algn="just">
              <a:spcBef>
                <a:spcPts val="1200"/>
              </a:spcBef>
              <a:buFont typeface="+mj-lt"/>
              <a:buAutoNum type="arabicPeriod" startAt="6"/>
            </a:pPr>
            <a:r>
              <a:rPr lang="en-US" sz="2400" dirty="0"/>
              <a:t>sampling and analysis of treated groundwater before discharge or before re-infiltration (only during the pumping operation period);</a:t>
            </a:r>
          </a:p>
          <a:p>
            <a:pPr marL="458788" lvl="1" indent="-457200">
              <a:spcBef>
                <a:spcPts val="1200"/>
              </a:spcBef>
              <a:buFont typeface="+mj-lt"/>
              <a:buAutoNum type="arabicPeriod" startAt="6"/>
            </a:pPr>
            <a:r>
              <a:rPr lang="en-US" sz="2400" dirty="0"/>
              <a:t>sampling and analysis of treated              groundwater from the drainage             system before discharge into the river;</a:t>
            </a:r>
          </a:p>
          <a:p>
            <a:pPr marL="458788" lvl="1" indent="-457200" algn="just">
              <a:spcBef>
                <a:spcPts val="1200"/>
              </a:spcBef>
              <a:buFont typeface="+mj-lt"/>
              <a:buAutoNum type="arabicPeriod" startAt="6"/>
            </a:pPr>
            <a:r>
              <a:rPr lang="en-US" sz="2400" dirty="0"/>
              <a:t>drafting of a special                              </a:t>
            </a:r>
            <a:r>
              <a:rPr lang="en-US" sz="2400" dirty="0" err="1"/>
              <a:t>special</a:t>
            </a:r>
            <a:r>
              <a:rPr lang="en-US" sz="2400" dirty="0"/>
              <a:t>                                                measurement  journal;</a:t>
            </a:r>
          </a:p>
          <a:p>
            <a:pPr marL="458788" lvl="1" indent="-457200" algn="just">
              <a:spcBef>
                <a:spcPts val="1200"/>
              </a:spcBef>
              <a:buFont typeface="+mj-lt"/>
              <a:buAutoNum type="arabicPeriod" startAt="6"/>
            </a:pPr>
            <a:r>
              <a:rPr lang="en-US" sz="2400" dirty="0"/>
              <a:t>periodic reporting.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7555" y="2961013"/>
            <a:ext cx="3168866" cy="23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71639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24</a:t>
            </a:fld>
            <a:r>
              <a:rPr lang="it-CH" altLang="en-US"/>
              <a:t> | www.csd.ch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/>
              <a:t>Post </a:t>
            </a:r>
            <a:r>
              <a:rPr lang="fr-CH" altLang="en-US" dirty="0" err="1"/>
              <a:t>remediation</a:t>
            </a:r>
            <a:r>
              <a:rPr lang="fr-CH" altLang="en-US" dirty="0"/>
              <a:t> monitoring concept</a:t>
            </a:r>
            <a:endParaRPr lang="it-CH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CH" altLang="en-US" sz="2400" dirty="0" err="1"/>
              <a:t>Next</a:t>
            </a:r>
            <a:r>
              <a:rPr lang="it-CH" altLang="en-US" sz="2400" dirty="0"/>
              <a:t> </a:t>
            </a:r>
            <a:r>
              <a:rPr lang="it-CH" altLang="en-US" sz="2400" dirty="0" err="1"/>
              <a:t>steps</a:t>
            </a:r>
            <a:endParaRPr lang="it-CH" altLang="en-US" sz="2400" dirty="0"/>
          </a:p>
          <a:p>
            <a:pPr marL="458788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SG" sz="2400" dirty="0"/>
              <a:t>Choosing the </a:t>
            </a:r>
            <a:r>
              <a:rPr lang="en-SG" sz="2400" b="1" dirty="0"/>
              <a:t>parameters</a:t>
            </a:r>
            <a:r>
              <a:rPr lang="en-SG" sz="2400" dirty="0"/>
              <a:t> (taking into account new possible contaminations/accidents) to be determined</a:t>
            </a:r>
          </a:p>
          <a:p>
            <a:pPr marL="458788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SG" altLang="en-US" sz="2400" dirty="0"/>
              <a:t>Choosing the </a:t>
            </a:r>
            <a:r>
              <a:rPr lang="en-SG" altLang="en-US" sz="2400" b="1" dirty="0"/>
              <a:t>frequency</a:t>
            </a:r>
            <a:r>
              <a:rPr lang="en-SG" altLang="en-US" sz="2400" dirty="0"/>
              <a:t> of sampling and analysis</a:t>
            </a:r>
          </a:p>
          <a:p>
            <a:pPr marL="458788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SG" altLang="en-US" sz="2400" dirty="0"/>
              <a:t>Creating a baseline of </a:t>
            </a:r>
            <a:r>
              <a:rPr lang="en-SG" altLang="en-US" sz="2400" b="1" dirty="0"/>
              <a:t>data</a:t>
            </a:r>
            <a:r>
              <a:rPr lang="bs-Latn-BA" altLang="en-US" sz="2400" b="1" dirty="0"/>
              <a:t> banks</a:t>
            </a:r>
            <a:r>
              <a:rPr lang="en-SG" altLang="en-US" sz="2400" b="1" dirty="0"/>
              <a:t> </a:t>
            </a:r>
            <a:r>
              <a:rPr lang="en-SG" altLang="en-US" sz="2400" dirty="0"/>
              <a:t>to start the evaluation of monitoring</a:t>
            </a:r>
          </a:p>
          <a:p>
            <a:pPr marL="458788" lvl="1" indent="-457200" algn="just">
              <a:spcBef>
                <a:spcPts val="1200"/>
              </a:spcBef>
              <a:buFont typeface="+mj-lt"/>
              <a:buAutoNum type="arabicPeriod"/>
            </a:pPr>
            <a:r>
              <a:rPr lang="en-SG" sz="2400" dirty="0"/>
              <a:t>Choosing the </a:t>
            </a:r>
            <a:r>
              <a:rPr lang="en-SG" sz="2400" b="1" dirty="0"/>
              <a:t>measuring </a:t>
            </a:r>
          </a:p>
          <a:p>
            <a:pPr marL="1588" lvl="1" indent="0" algn="just">
              <a:spcBef>
                <a:spcPts val="1200"/>
              </a:spcBef>
              <a:buNone/>
            </a:pPr>
            <a:r>
              <a:rPr lang="en-SG" sz="2400" b="1" dirty="0"/>
              <a:t>      points</a:t>
            </a:r>
          </a:p>
          <a:p>
            <a:pPr marL="458788" lvl="1" indent="-457200" algn="just">
              <a:spcBef>
                <a:spcPts val="1200"/>
              </a:spcBef>
              <a:buFont typeface="+mj-lt"/>
              <a:buAutoNum type="arabicPeriod" startAt="5"/>
            </a:pPr>
            <a:r>
              <a:rPr lang="en-SG" sz="2400" dirty="0"/>
              <a:t>Creating a template card to </a:t>
            </a:r>
          </a:p>
          <a:p>
            <a:pPr marL="1588" lvl="1" indent="0" algn="just">
              <a:spcBef>
                <a:spcPts val="1200"/>
              </a:spcBef>
              <a:buNone/>
            </a:pPr>
            <a:r>
              <a:rPr lang="en-SG" sz="2400" dirty="0"/>
              <a:t>     collect field data</a:t>
            </a:r>
          </a:p>
          <a:p>
            <a:pPr lvl="1"/>
            <a:endParaRPr lang="en-SG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" t="-6250" r="11089" b="29436"/>
          <a:stretch/>
        </p:blipFill>
        <p:spPr>
          <a:xfrm>
            <a:off x="5436095" y="3347002"/>
            <a:ext cx="3401517" cy="23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2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25</a:t>
            </a:fld>
            <a:r>
              <a:rPr lang="it-CH" altLang="en-US"/>
              <a:t> | www.csd.ch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/>
              <a:t>Post </a:t>
            </a:r>
            <a:r>
              <a:rPr lang="fr-CH" altLang="en-US" dirty="0" err="1"/>
              <a:t>remediation</a:t>
            </a:r>
            <a:r>
              <a:rPr lang="fr-CH" altLang="en-US" dirty="0"/>
              <a:t> monitoring concept</a:t>
            </a:r>
            <a:endParaRPr lang="it-CH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9934" y="908720"/>
            <a:ext cx="7794625" cy="4394200"/>
          </a:xfrm>
        </p:spPr>
        <p:txBody>
          <a:bodyPr/>
          <a:lstStyle/>
          <a:p>
            <a:r>
              <a:rPr lang="en-US" sz="2400" dirty="0"/>
              <a:t>First decade monitoring planning</a:t>
            </a:r>
            <a:r>
              <a:rPr lang="it-IT" sz="2400" dirty="0"/>
              <a:t> *</a:t>
            </a:r>
            <a:r>
              <a:rPr lang="en-US" sz="2400" dirty="0"/>
              <a:t> </a:t>
            </a:r>
            <a:r>
              <a:rPr lang="it-IT" sz="2400" dirty="0"/>
              <a:t>(</a:t>
            </a:r>
            <a:r>
              <a:rPr lang="it-IT" sz="2400" dirty="0" err="1"/>
              <a:t>proposal</a:t>
            </a:r>
            <a:r>
              <a:rPr lang="it-IT" sz="2400" dirty="0"/>
              <a:t>)</a:t>
            </a:r>
            <a:endParaRPr lang="en-US" sz="2400" dirty="0"/>
          </a:p>
          <a:p>
            <a:endParaRPr lang="en-US" sz="2400" dirty="0"/>
          </a:p>
          <a:p>
            <a:endParaRPr lang="it-IT" sz="2400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* to </a:t>
            </a:r>
            <a:r>
              <a:rPr lang="it-IT" dirty="0" err="1"/>
              <a:t>verify</a:t>
            </a:r>
            <a:r>
              <a:rPr lang="it-IT" dirty="0"/>
              <a:t> </a:t>
            </a:r>
            <a:r>
              <a:rPr lang="it-IT" dirty="0" err="1"/>
              <a:t>according</a:t>
            </a:r>
            <a:r>
              <a:rPr lang="it-IT" dirty="0"/>
              <a:t> to the «</a:t>
            </a:r>
            <a:r>
              <a:rPr lang="it-IT" dirty="0" err="1"/>
              <a:t>monitoring</a:t>
            </a:r>
            <a:r>
              <a:rPr lang="it-IT" dirty="0"/>
              <a:t> </a:t>
            </a:r>
            <a:r>
              <a:rPr lang="it-IT" dirty="0" err="1"/>
              <a:t>cycle</a:t>
            </a:r>
            <a:r>
              <a:rPr lang="it-IT" dirty="0"/>
              <a:t> </a:t>
            </a:r>
            <a:r>
              <a:rPr lang="it-IT" dirty="0" err="1"/>
              <a:t>rules</a:t>
            </a:r>
            <a:r>
              <a:rPr lang="it-IT" dirty="0"/>
              <a:t>» </a:t>
            </a:r>
          </a:p>
          <a:p>
            <a:endParaRPr lang="it-IT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64430"/>
              </p:ext>
            </p:extLst>
          </p:nvPr>
        </p:nvGraphicFramePr>
        <p:xfrm>
          <a:off x="1001790" y="1412776"/>
          <a:ext cx="7794632" cy="4191000"/>
        </p:xfrm>
        <a:graphic>
          <a:graphicData uri="http://schemas.openxmlformats.org/drawingml/2006/table">
            <a:tbl>
              <a:tblPr firstRow="1" firstCol="1" bandRow="1"/>
              <a:tblGrid>
                <a:gridCol w="3094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4818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4818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4818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3594"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Activity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0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Year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9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991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Measurement of water level and thickness of floating oil product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9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Sampling and analysis of groundwater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9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Sampling and analysis of</a:t>
                      </a:r>
                      <a:r>
                        <a:rPr lang="bs-Latn-BA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the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Sarkandaugava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River’s water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9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Sampling and analysis of </a:t>
                      </a:r>
                      <a:r>
                        <a:rPr lang="bs-Latn-BA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bs-Latn-BA" sz="14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Sarkandaugava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River’s bottom soils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9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Sampling and analysis of soil</a:t>
                      </a:r>
                      <a:r>
                        <a:rPr lang="bs-Latn-BA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and subsoil</a:t>
                      </a:r>
                      <a:r>
                        <a:rPr lang="bs-Latn-BA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982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Sampling and analysis of treated groundwater before discharge or before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reinfiltration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(only during the pump operation period)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982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Sampling and analysis of treated groundwater from the drainage system before discharge into the river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853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Drafting of a special measurement journal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9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Periodic reporting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95658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26</a:t>
            </a:fld>
            <a:r>
              <a:rPr lang="it-CH" altLang="en-US"/>
              <a:t> | www.csd.ch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/>
              <a:t>Post </a:t>
            </a:r>
            <a:r>
              <a:rPr lang="fr-CH" altLang="en-US" dirty="0" err="1"/>
              <a:t>remediation</a:t>
            </a:r>
            <a:r>
              <a:rPr lang="fr-CH" altLang="en-US" dirty="0"/>
              <a:t> monitoring concept</a:t>
            </a:r>
            <a:endParaRPr lang="it-CH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9934" y="908720"/>
            <a:ext cx="7794625" cy="4394200"/>
          </a:xfrm>
        </p:spPr>
        <p:txBody>
          <a:bodyPr/>
          <a:lstStyle/>
          <a:p>
            <a:r>
              <a:rPr lang="en-US" sz="2400" dirty="0"/>
              <a:t>Second decade monitoring planning</a:t>
            </a:r>
            <a:r>
              <a:rPr lang="it-IT" sz="2400" dirty="0"/>
              <a:t> *</a:t>
            </a:r>
            <a:r>
              <a:rPr lang="en-US" sz="2400" dirty="0"/>
              <a:t> </a:t>
            </a:r>
            <a:r>
              <a:rPr lang="it-IT" sz="2400" dirty="0"/>
              <a:t>(</a:t>
            </a:r>
            <a:r>
              <a:rPr lang="it-IT" sz="2400" dirty="0" err="1"/>
              <a:t>proposal</a:t>
            </a:r>
            <a:r>
              <a:rPr lang="it-IT" sz="2400" dirty="0"/>
              <a:t>)</a:t>
            </a:r>
          </a:p>
          <a:p>
            <a:endParaRPr lang="it-IT" sz="28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dirty="0"/>
          </a:p>
          <a:p>
            <a:r>
              <a:rPr lang="it-IT" dirty="0"/>
              <a:t>* to </a:t>
            </a:r>
            <a:r>
              <a:rPr lang="it-IT" dirty="0" err="1"/>
              <a:t>verify</a:t>
            </a:r>
            <a:r>
              <a:rPr lang="it-IT" dirty="0"/>
              <a:t> </a:t>
            </a:r>
            <a:r>
              <a:rPr lang="it-IT" dirty="0" err="1"/>
              <a:t>according</a:t>
            </a:r>
            <a:r>
              <a:rPr lang="it-IT" dirty="0"/>
              <a:t> to the «</a:t>
            </a:r>
            <a:r>
              <a:rPr lang="it-IT" dirty="0" err="1"/>
              <a:t>monitoring</a:t>
            </a:r>
            <a:r>
              <a:rPr lang="it-IT" dirty="0"/>
              <a:t> </a:t>
            </a:r>
            <a:r>
              <a:rPr lang="it-IT" dirty="0" err="1"/>
              <a:t>cycle</a:t>
            </a:r>
            <a:r>
              <a:rPr lang="it-IT" dirty="0"/>
              <a:t> </a:t>
            </a:r>
            <a:r>
              <a:rPr lang="it-IT" dirty="0" err="1"/>
              <a:t>rules</a:t>
            </a:r>
            <a:r>
              <a:rPr lang="it-IT" dirty="0"/>
              <a:t>»</a:t>
            </a:r>
            <a:endParaRPr lang="en-US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927363"/>
              </p:ext>
            </p:extLst>
          </p:nvPr>
        </p:nvGraphicFramePr>
        <p:xfrm>
          <a:off x="1187624" y="1484784"/>
          <a:ext cx="7794632" cy="4191000"/>
        </p:xfrm>
        <a:graphic>
          <a:graphicData uri="http://schemas.openxmlformats.org/drawingml/2006/table">
            <a:tbl>
              <a:tblPr firstRow="1" firstCol="1" bandRow="1"/>
              <a:tblGrid>
                <a:gridCol w="3094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4818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4818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4818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171991"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Activity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0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8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Year</a:t>
                      </a:r>
                      <a:endParaRPr lang="en-US" sz="8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9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991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Measurement of water level and thickness of floating oil product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9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Sampling and analysis of groundwater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9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Sampling and analysis of</a:t>
                      </a:r>
                      <a:r>
                        <a:rPr lang="bs-Latn-BA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the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Sarkandaugava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River’s water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9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Sampling and analysis of </a:t>
                      </a:r>
                      <a:r>
                        <a:rPr lang="bs-Latn-BA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bs-Latn-BA" sz="14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Sarkandaugava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River’s bottom soils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9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Sampling and analysis of soil</a:t>
                      </a:r>
                      <a:r>
                        <a:rPr lang="bs-Latn-BA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and subsoil</a:t>
                      </a:r>
                      <a:r>
                        <a:rPr lang="bs-Latn-BA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982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Sampling and analysis of treated groundwater before discharge or before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reinfiltration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(only during the pump operation period)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982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Sampling and analysis of treated groundwater from the drainage system before discharge into the river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853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Drafting of a special measurement journal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9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Periodic reporting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765915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27</a:t>
            </a:fld>
            <a:r>
              <a:rPr lang="it-CH" altLang="en-US"/>
              <a:t> | www.csd.ch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/>
              <a:t>Post </a:t>
            </a:r>
            <a:r>
              <a:rPr lang="fr-CH" altLang="en-US" dirty="0" err="1"/>
              <a:t>remediation</a:t>
            </a:r>
            <a:r>
              <a:rPr lang="fr-CH" altLang="en-US" dirty="0"/>
              <a:t> monitoring concept</a:t>
            </a:r>
            <a:endParaRPr lang="it-CH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9934" y="908720"/>
            <a:ext cx="7794625" cy="4394200"/>
          </a:xfrm>
        </p:spPr>
        <p:txBody>
          <a:bodyPr/>
          <a:lstStyle/>
          <a:p>
            <a:r>
              <a:rPr lang="en-US" sz="2400" dirty="0"/>
              <a:t>Third decade monitoring planning</a:t>
            </a:r>
            <a:r>
              <a:rPr lang="it-IT" sz="2400" dirty="0"/>
              <a:t> *</a:t>
            </a:r>
            <a:r>
              <a:rPr lang="en-US" sz="2400" dirty="0"/>
              <a:t> </a:t>
            </a:r>
            <a:r>
              <a:rPr lang="it-IT" sz="2400" dirty="0"/>
              <a:t>(</a:t>
            </a:r>
            <a:r>
              <a:rPr lang="it-IT" sz="2400" dirty="0" err="1"/>
              <a:t>proposal</a:t>
            </a:r>
            <a:r>
              <a:rPr lang="it-IT" sz="2400" dirty="0"/>
              <a:t>)</a:t>
            </a:r>
          </a:p>
          <a:p>
            <a:endParaRPr lang="it-IT" sz="2400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* to </a:t>
            </a:r>
            <a:r>
              <a:rPr lang="it-IT" dirty="0" err="1"/>
              <a:t>verify</a:t>
            </a:r>
            <a:r>
              <a:rPr lang="it-IT" dirty="0"/>
              <a:t> </a:t>
            </a:r>
            <a:r>
              <a:rPr lang="it-IT" dirty="0" err="1"/>
              <a:t>according</a:t>
            </a:r>
            <a:r>
              <a:rPr lang="it-IT" dirty="0"/>
              <a:t> to the «</a:t>
            </a:r>
            <a:r>
              <a:rPr lang="it-IT" dirty="0" err="1"/>
              <a:t>monitoring</a:t>
            </a:r>
            <a:r>
              <a:rPr lang="it-IT" dirty="0"/>
              <a:t> </a:t>
            </a:r>
            <a:r>
              <a:rPr lang="it-IT" dirty="0" err="1"/>
              <a:t>cycle</a:t>
            </a:r>
            <a:r>
              <a:rPr lang="it-IT" dirty="0"/>
              <a:t> </a:t>
            </a:r>
            <a:r>
              <a:rPr lang="it-IT" dirty="0" err="1"/>
              <a:t>rules</a:t>
            </a:r>
            <a:r>
              <a:rPr lang="it-IT" dirty="0"/>
              <a:t>»</a:t>
            </a:r>
            <a:endParaRPr lang="en-US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098804"/>
              </p:ext>
            </p:extLst>
          </p:nvPr>
        </p:nvGraphicFramePr>
        <p:xfrm>
          <a:off x="1019927" y="1340768"/>
          <a:ext cx="7794632" cy="4191000"/>
        </p:xfrm>
        <a:graphic>
          <a:graphicData uri="http://schemas.openxmlformats.org/drawingml/2006/table">
            <a:tbl>
              <a:tblPr firstRow="1" firstCol="1" bandRow="1"/>
              <a:tblGrid>
                <a:gridCol w="3094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3271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4818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4818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4818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171991"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Activity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0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Year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9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991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Measurement of water level and thickness of floating oil product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9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Sampling and analysis of groundwater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9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Sampling and analysis of</a:t>
                      </a:r>
                      <a:r>
                        <a:rPr lang="bs-Latn-BA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the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Sarkandaugava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River’s water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9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Sampling and analysis of </a:t>
                      </a:r>
                      <a:r>
                        <a:rPr lang="bs-Latn-BA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bs-Latn-BA" sz="14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Sarkandaugava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River’s bottom soils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9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Sampling and analysis of soil</a:t>
                      </a:r>
                      <a:r>
                        <a:rPr lang="bs-Latn-BA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and subsoil</a:t>
                      </a:r>
                      <a:r>
                        <a:rPr lang="bs-Latn-BA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982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Sampling and analysis of treated groundwater before discharge or before reinfiltration (only during the pump operation period)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982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Sampling and analysis of treated groundwater from the drainage system before discharge into the river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853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Drafting of a special measurement journal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991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Periodic reporting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1917" marR="61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36541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28</a:t>
            </a:fld>
            <a:r>
              <a:rPr lang="it-CH" altLang="en-US"/>
              <a:t> | www.csd.ch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/>
              <a:t>Post </a:t>
            </a:r>
            <a:r>
              <a:rPr lang="fr-CH" altLang="en-US" dirty="0" err="1"/>
              <a:t>remediation</a:t>
            </a:r>
            <a:r>
              <a:rPr lang="fr-CH" altLang="en-US" dirty="0"/>
              <a:t> monitoring concept</a:t>
            </a:r>
            <a:endParaRPr lang="it-CH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980728"/>
            <a:ext cx="8010029" cy="4394200"/>
          </a:xfrm>
        </p:spPr>
        <p:txBody>
          <a:bodyPr/>
          <a:lstStyle/>
          <a:p>
            <a:r>
              <a:rPr lang="it-CH" altLang="en-US" sz="2400" dirty="0" err="1"/>
              <a:t>Monitoring</a:t>
            </a:r>
            <a:r>
              <a:rPr lang="it-CH" altLang="en-US" sz="2400" dirty="0"/>
              <a:t> </a:t>
            </a:r>
            <a:r>
              <a:rPr lang="it-CH" altLang="en-US" sz="2400" dirty="0" err="1"/>
              <a:t>tasks</a:t>
            </a:r>
            <a:r>
              <a:rPr lang="it-CH" altLang="en-US" sz="2400" dirty="0"/>
              <a:t> in </a:t>
            </a:r>
            <a:r>
              <a:rPr lang="it-CH" altLang="en-US" sz="2400" dirty="0" err="1"/>
              <a:t>Sarkandaugva</a:t>
            </a:r>
            <a:r>
              <a:rPr lang="it-CH" altLang="en-US" sz="2400" dirty="0"/>
              <a:t> </a:t>
            </a:r>
            <a:r>
              <a:rPr lang="it-CH" altLang="en-US" sz="2400" dirty="0" err="1"/>
              <a:t>territory</a:t>
            </a:r>
            <a:endParaRPr lang="it-CH" altLang="en-US" sz="2400" dirty="0"/>
          </a:p>
          <a:p>
            <a:pPr marL="458788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A </a:t>
            </a:r>
            <a:r>
              <a:rPr lang="en-US" sz="2400" b="1" dirty="0"/>
              <a:t>hydro geological computer simulation </a:t>
            </a:r>
            <a:r>
              <a:rPr lang="en-US" sz="2400" dirty="0"/>
              <a:t>will have to be done </a:t>
            </a:r>
            <a:r>
              <a:rPr lang="bs-Latn-BA" sz="2400" dirty="0"/>
              <a:t>in order </a:t>
            </a:r>
            <a:r>
              <a:rPr lang="en-US" sz="2400" dirty="0"/>
              <a:t>to determine the maximum concentration of pollutants in</a:t>
            </a:r>
            <a:r>
              <a:rPr lang="bs-Latn-BA" sz="2400" dirty="0"/>
              <a:t> the</a:t>
            </a:r>
            <a:r>
              <a:rPr lang="en-US" sz="2400" dirty="0"/>
              <a:t> groundwater, the release amount of </a:t>
            </a:r>
            <a:r>
              <a:rPr lang="en-US" sz="2400" dirty="0" err="1"/>
              <a:t>pollutents</a:t>
            </a:r>
            <a:r>
              <a:rPr lang="en-US" sz="2400" dirty="0"/>
              <a:t> and the dispersion of groundwater pollution area.</a:t>
            </a:r>
          </a:p>
          <a:p>
            <a:pPr marL="458788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b="1" dirty="0"/>
              <a:t>Contamination concentration charts </a:t>
            </a:r>
            <a:r>
              <a:rPr lang="en-US" sz="2400" dirty="0"/>
              <a:t>(for both water and soil) will have to be elaborated to compare data during annual monitoring.</a:t>
            </a:r>
          </a:p>
          <a:p>
            <a:pPr marL="458788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400" b="1" dirty="0"/>
              <a:t>Oil product thickness charts </a:t>
            </a:r>
            <a:r>
              <a:rPr lang="en-US" sz="2400" dirty="0"/>
              <a:t>will have to be elaborated to compare data during annual monitoring.</a:t>
            </a:r>
          </a:p>
        </p:txBody>
      </p:sp>
    </p:spTree>
    <p:extLst>
      <p:ext uri="{BB962C8B-B14F-4D97-AF65-F5344CB8AC3E}">
        <p14:creationId xmlns:p14="http://schemas.microsoft.com/office/powerpoint/2010/main" val="284927330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29</a:t>
            </a:fld>
            <a:r>
              <a:rPr lang="it-CH" altLang="en-US"/>
              <a:t> | www.csd.ch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/>
              <a:t>Post </a:t>
            </a:r>
            <a:r>
              <a:rPr lang="fr-CH" altLang="en-US" dirty="0" err="1"/>
              <a:t>remediation</a:t>
            </a:r>
            <a:r>
              <a:rPr lang="fr-CH" altLang="en-US" dirty="0"/>
              <a:t> monitoring concept</a:t>
            </a:r>
            <a:endParaRPr lang="it-CH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88" lvl="1" indent="0">
              <a:buNone/>
            </a:pPr>
            <a:r>
              <a:rPr lang="fr-CH" sz="2400" b="1" dirty="0">
                <a:solidFill>
                  <a:srgbClr val="00254A"/>
                </a:solidFill>
              </a:rPr>
              <a:t>C</a:t>
            </a:r>
            <a:r>
              <a:rPr lang="bs-Latn-BA" sz="2400" b="1" dirty="0">
                <a:solidFill>
                  <a:srgbClr val="00254A"/>
                </a:solidFill>
              </a:rPr>
              <a:t>hecking of </a:t>
            </a:r>
            <a:r>
              <a:rPr lang="en-US" sz="2400" b="1" dirty="0">
                <a:solidFill>
                  <a:srgbClr val="00254A"/>
                </a:solidFill>
              </a:rPr>
              <a:t>soil contamination</a:t>
            </a:r>
          </a:p>
          <a:p>
            <a:pPr lvl="1"/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163567"/>
            <a:ext cx="5930585" cy="320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5115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3</a:t>
            </a:fld>
            <a:r>
              <a:rPr lang="it-CH" altLang="en-US"/>
              <a:t> | www.csd.ch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/>
              <a:t>Post </a:t>
            </a:r>
            <a:r>
              <a:rPr lang="fr-CH" altLang="en-US" dirty="0" err="1"/>
              <a:t>remediation</a:t>
            </a:r>
            <a:r>
              <a:rPr lang="fr-CH" altLang="en-US" dirty="0"/>
              <a:t> monitoring concept</a:t>
            </a:r>
            <a:endParaRPr lang="it-CH" altLang="en-US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13533" y="69033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09" name="Picture 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33" y="1147535"/>
            <a:ext cx="7896057" cy="400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13533" y="5219328"/>
            <a:ext cx="74622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Fig. 1 </a:t>
            </a:r>
            <a:r>
              <a:rPr kumimoji="0" lang="de-CH" altLang="ja-JP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Course</a:t>
            </a:r>
            <a:r>
              <a:rPr kumimoji="0" lang="de-CH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 </a:t>
            </a:r>
            <a:r>
              <a:rPr kumimoji="0" lang="de-CH" altLang="ja-JP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of</a:t>
            </a:r>
            <a:r>
              <a:rPr kumimoji="0" lang="de-CH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 </a:t>
            </a:r>
            <a:r>
              <a:rPr kumimoji="0" lang="de-CH" altLang="ja-JP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concentrations</a:t>
            </a:r>
            <a:r>
              <a:rPr kumimoji="0" lang="de-CH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 </a:t>
            </a:r>
            <a:r>
              <a:rPr kumimoji="0" lang="de-CH" altLang="ja-JP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of</a:t>
            </a:r>
            <a:r>
              <a:rPr kumimoji="0" lang="de-CH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 different </a:t>
            </a:r>
            <a:r>
              <a:rPr kumimoji="0" lang="de-CH" altLang="ja-JP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pollutants</a:t>
            </a:r>
            <a:r>
              <a:rPr kumimoji="0" lang="de-CH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 in </a:t>
            </a:r>
            <a:r>
              <a:rPr kumimoji="0" lang="de-CH" altLang="ja-JP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piezometers</a:t>
            </a:r>
            <a:r>
              <a:rPr kumimoji="0" lang="de-CH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 </a:t>
            </a:r>
            <a:r>
              <a:rPr kumimoji="0" lang="de-CH" altLang="ja-JP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with</a:t>
            </a:r>
            <a:r>
              <a:rPr kumimoji="0" lang="de-CH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 </a:t>
            </a:r>
            <a:r>
              <a:rPr kumimoji="0" lang="de-CH" altLang="ja-JP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alarm</a:t>
            </a:r>
            <a:r>
              <a:rPr kumimoji="0" lang="de-CH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 </a:t>
            </a:r>
            <a:r>
              <a:rPr kumimoji="0" lang="de-CH" altLang="ja-JP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values</a:t>
            </a:r>
            <a:r>
              <a:rPr kumimoji="0" lang="de-CH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, etc.</a:t>
            </a:r>
            <a:r>
              <a: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9943480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30</a:t>
            </a:fld>
            <a:r>
              <a:rPr lang="it-CH" altLang="en-US"/>
              <a:t> | www.csd.ch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/>
              <a:t>Post </a:t>
            </a:r>
            <a:r>
              <a:rPr lang="fr-CH" altLang="en-US" dirty="0" err="1"/>
              <a:t>remediation</a:t>
            </a:r>
            <a:r>
              <a:rPr lang="fr-CH" altLang="en-US" dirty="0"/>
              <a:t> monitoring concept</a:t>
            </a:r>
            <a:endParaRPr lang="it-CH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88" lvl="1" indent="0">
              <a:buNone/>
            </a:pPr>
            <a:r>
              <a:rPr lang="fr-CH" sz="2400" b="1" dirty="0" err="1">
                <a:solidFill>
                  <a:srgbClr val="00254A"/>
                </a:solidFill>
              </a:rPr>
              <a:t>Checking</a:t>
            </a:r>
            <a:r>
              <a:rPr lang="fr-CH" sz="2400" b="1" dirty="0">
                <a:solidFill>
                  <a:srgbClr val="00254A"/>
                </a:solidFill>
              </a:rPr>
              <a:t> </a:t>
            </a:r>
            <a:r>
              <a:rPr lang="bs-Latn-BA" sz="2400" b="1" dirty="0">
                <a:solidFill>
                  <a:srgbClr val="00254A"/>
                </a:solidFill>
              </a:rPr>
              <a:t>of </a:t>
            </a:r>
            <a:r>
              <a:rPr lang="en-US" sz="2400" b="1" dirty="0">
                <a:solidFill>
                  <a:srgbClr val="00254A"/>
                </a:solidFill>
              </a:rPr>
              <a:t>water and groundwater contamination</a:t>
            </a:r>
          </a:p>
          <a:p>
            <a:pPr lvl="1"/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034" y="2187953"/>
            <a:ext cx="6119307" cy="325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87946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31</a:t>
            </a:fld>
            <a:r>
              <a:rPr lang="it-CH" altLang="en-US"/>
              <a:t> | www.csd.ch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/>
              <a:t>Post </a:t>
            </a:r>
            <a:r>
              <a:rPr lang="fr-CH" altLang="en-US" dirty="0" err="1"/>
              <a:t>remediation</a:t>
            </a:r>
            <a:r>
              <a:rPr lang="fr-CH" altLang="en-US" dirty="0"/>
              <a:t> monitoring concept</a:t>
            </a:r>
            <a:endParaRPr lang="it-CH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88" lvl="1" indent="0">
              <a:buNone/>
            </a:pPr>
            <a:r>
              <a:rPr lang="fr-CH" sz="2400" b="1" dirty="0">
                <a:solidFill>
                  <a:srgbClr val="00254A"/>
                </a:solidFill>
              </a:rPr>
              <a:t>C</a:t>
            </a:r>
            <a:r>
              <a:rPr lang="en-US" sz="2400" b="1" dirty="0" err="1">
                <a:solidFill>
                  <a:srgbClr val="00254A"/>
                </a:solidFill>
              </a:rPr>
              <a:t>hecking</a:t>
            </a:r>
            <a:r>
              <a:rPr lang="en-US" sz="2400" b="1" dirty="0">
                <a:solidFill>
                  <a:srgbClr val="00254A"/>
                </a:solidFill>
              </a:rPr>
              <a:t> </a:t>
            </a:r>
            <a:r>
              <a:rPr lang="bs-Latn-BA" sz="2400" b="1" dirty="0">
                <a:solidFill>
                  <a:srgbClr val="00254A"/>
                </a:solidFill>
              </a:rPr>
              <a:t>of </a:t>
            </a:r>
            <a:r>
              <a:rPr lang="en-US" sz="2400" b="1" dirty="0">
                <a:solidFill>
                  <a:srgbClr val="00254A"/>
                </a:solidFill>
              </a:rPr>
              <a:t>oil product thickness</a:t>
            </a:r>
          </a:p>
          <a:p>
            <a:pPr marL="1588" lvl="1" indent="0">
              <a:buNone/>
            </a:pPr>
            <a:endParaRPr lang="en-US" sz="2400" b="1" dirty="0">
              <a:solidFill>
                <a:srgbClr val="00254A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772308"/>
            <a:ext cx="7024420" cy="3817280"/>
          </a:xfrm>
          <a:prstGeom prst="rect">
            <a:avLst/>
          </a:prstGeom>
        </p:spPr>
      </p:pic>
      <p:cxnSp>
        <p:nvCxnSpPr>
          <p:cNvPr id="7" name="Connettore 2 6"/>
          <p:cNvCxnSpPr/>
          <p:nvPr/>
        </p:nvCxnSpPr>
        <p:spPr bwMode="auto">
          <a:xfrm flipH="1">
            <a:off x="2945135" y="2852936"/>
            <a:ext cx="36004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asellaDiTesto 7"/>
          <p:cNvSpPr txBox="1"/>
          <p:nvPr/>
        </p:nvSpPr>
        <p:spPr>
          <a:xfrm>
            <a:off x="3207346" y="251438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Starting</a:t>
            </a:r>
            <a:r>
              <a:rPr lang="fr-CH" dirty="0"/>
              <a:t> </a:t>
            </a:r>
            <a:r>
              <a:rPr lang="fr-CH" dirty="0" err="1"/>
              <a:t>pumping</a:t>
            </a:r>
            <a:endParaRPr lang="en-US" dirty="0"/>
          </a:p>
        </p:txBody>
      </p:sp>
      <p:cxnSp>
        <p:nvCxnSpPr>
          <p:cNvPr id="11" name="Connettore 2 10"/>
          <p:cNvCxnSpPr/>
          <p:nvPr/>
        </p:nvCxnSpPr>
        <p:spPr bwMode="auto">
          <a:xfrm flipH="1">
            <a:off x="4237781" y="3374643"/>
            <a:ext cx="36004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CasellaDiTesto 11"/>
          <p:cNvSpPr txBox="1"/>
          <p:nvPr/>
        </p:nvSpPr>
        <p:spPr>
          <a:xfrm>
            <a:off x="4499992" y="3036089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Starting</a:t>
            </a:r>
            <a:r>
              <a:rPr lang="fr-CH" dirty="0"/>
              <a:t> </a:t>
            </a:r>
            <a:r>
              <a:rPr lang="fr-CH" dirty="0" err="1"/>
              <a:t>pumping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6427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32</a:t>
            </a:fld>
            <a:r>
              <a:rPr lang="it-CH" altLang="en-US"/>
              <a:t> | www.csd.ch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/>
              <a:t>Monitoring data base</a:t>
            </a:r>
            <a:endParaRPr lang="it-CH" altLang="en-US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042988" y="1120275"/>
            <a:ext cx="7794625" cy="4394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hteck 67"/>
          <p:cNvSpPr/>
          <p:nvPr/>
        </p:nvSpPr>
        <p:spPr>
          <a:xfrm>
            <a:off x="6444207" y="846932"/>
            <a:ext cx="2552125" cy="1479195"/>
          </a:xfrm>
          <a:prstGeom prst="rect">
            <a:avLst/>
          </a:prstGeom>
          <a:solidFill>
            <a:srgbClr val="7030A0">
              <a:alpha val="43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Evaluation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hteck 66"/>
          <p:cNvSpPr/>
          <p:nvPr/>
        </p:nvSpPr>
        <p:spPr>
          <a:xfrm>
            <a:off x="98858" y="764704"/>
            <a:ext cx="2128487" cy="1720269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Assessment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hteck 13330"/>
          <p:cNvSpPr/>
          <p:nvPr/>
        </p:nvSpPr>
        <p:spPr>
          <a:xfrm>
            <a:off x="107504" y="2761585"/>
            <a:ext cx="2128487" cy="2010950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Collecting/Storing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Gerade Verbindung mit Pfeil 4"/>
          <p:cNvCxnSpPr>
            <a:endCxn id="19" idx="1"/>
          </p:cNvCxnSpPr>
          <p:nvPr/>
        </p:nvCxnSpPr>
        <p:spPr>
          <a:xfrm>
            <a:off x="7332133" y="4548535"/>
            <a:ext cx="458015" cy="258286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71600" y="260648"/>
            <a:ext cx="741682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ts val="2000"/>
              </a:spcBef>
              <a:spcAft>
                <a:spcPct val="0"/>
              </a:spcAft>
              <a:defRPr sz="2000" b="1" kern="1200">
                <a:solidFill>
                  <a:srgbClr val="00254A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rgbClr val="6E6E6E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anose="020B0604020202020204" pitchFamily="34" charset="0"/>
              <a:buChar char="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anose="020B0604020202020204" pitchFamily="34" charset="0"/>
              <a:buChar char="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27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anose="020B0604020202020204" pitchFamily="34" charset="0"/>
              <a:buChar char="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GB" altLang="de-DE" dirty="0"/>
          </a:p>
        </p:txBody>
      </p:sp>
      <p:sp>
        <p:nvSpPr>
          <p:cNvPr id="12" name="Flussdiagramm: Magnetplattenspeicher 1"/>
          <p:cNvSpPr/>
          <p:nvPr/>
        </p:nvSpPr>
        <p:spPr>
          <a:xfrm>
            <a:off x="2302764" y="1721569"/>
            <a:ext cx="4032448" cy="3816424"/>
          </a:xfrm>
          <a:prstGeom prst="flowChartMagneticDisk">
            <a:avLst/>
          </a:prstGeom>
          <a:solidFill>
            <a:schemeClr val="accent3">
              <a:lumMod val="20000"/>
              <a:lumOff val="8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Monitoring Data Base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Ground</a:t>
            </a:r>
            <a:r>
              <a:rPr lang="bs-Latn-BA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water</a:t>
            </a:r>
            <a:r>
              <a:rPr lang="bs-Latn-BA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Geological Well-Profiles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Pollutant Concentration at different Level</a:t>
            </a:r>
            <a:r>
              <a:rPr lang="bs-Latn-BA" dirty="0">
                <a:solidFill>
                  <a:schemeClr val="tx1"/>
                </a:solidFill>
              </a:rPr>
              <a:t>s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Interpolated Raster of Pollutant Concentration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Threshold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….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feld 6"/>
          <p:cNvSpPr txBox="1"/>
          <p:nvPr/>
        </p:nvSpPr>
        <p:spPr>
          <a:xfrm>
            <a:off x="181253" y="943866"/>
            <a:ext cx="646331" cy="36933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SES</a:t>
            </a:r>
          </a:p>
        </p:txBody>
      </p:sp>
      <p:sp>
        <p:nvSpPr>
          <p:cNvPr id="14" name="Textfeld 7"/>
          <p:cNvSpPr txBox="1"/>
          <p:nvPr/>
        </p:nvSpPr>
        <p:spPr>
          <a:xfrm>
            <a:off x="172348" y="2906167"/>
            <a:ext cx="1095172" cy="369332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Collector</a:t>
            </a:r>
          </a:p>
        </p:txBody>
      </p:sp>
      <p:sp>
        <p:nvSpPr>
          <p:cNvPr id="15" name="Textfeld 8"/>
          <p:cNvSpPr txBox="1"/>
          <p:nvPr/>
        </p:nvSpPr>
        <p:spPr>
          <a:xfrm>
            <a:off x="172348" y="3986287"/>
            <a:ext cx="1287532" cy="369332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Laboratory</a:t>
            </a:r>
          </a:p>
        </p:txBody>
      </p:sp>
      <p:sp>
        <p:nvSpPr>
          <p:cNvPr id="16" name="Textfeld 9"/>
          <p:cNvSpPr txBox="1"/>
          <p:nvPr/>
        </p:nvSpPr>
        <p:spPr>
          <a:xfrm>
            <a:off x="7511867" y="5360819"/>
            <a:ext cx="813043" cy="369332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Public</a:t>
            </a:r>
          </a:p>
        </p:txBody>
      </p:sp>
      <p:sp>
        <p:nvSpPr>
          <p:cNvPr id="17" name="Textfeld 10"/>
          <p:cNvSpPr txBox="1"/>
          <p:nvPr/>
        </p:nvSpPr>
        <p:spPr>
          <a:xfrm>
            <a:off x="7452320" y="2544643"/>
            <a:ext cx="1544012" cy="646331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DB-</a:t>
            </a:r>
          </a:p>
          <a:p>
            <a:r>
              <a:rPr lang="en-US" dirty="0"/>
              <a:t>Administrator</a:t>
            </a:r>
          </a:p>
        </p:txBody>
      </p:sp>
      <p:sp>
        <p:nvSpPr>
          <p:cNvPr id="18" name="Textfeld 11"/>
          <p:cNvSpPr txBox="1"/>
          <p:nvPr/>
        </p:nvSpPr>
        <p:spPr>
          <a:xfrm>
            <a:off x="7636608" y="910399"/>
            <a:ext cx="1287532" cy="646331"/>
          </a:xfrm>
          <a:prstGeom prst="rect">
            <a:avLst/>
          </a:prstGeom>
          <a:noFill/>
          <a:ln w="2222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Consultant</a:t>
            </a:r>
          </a:p>
          <a:p>
            <a:r>
              <a:rPr lang="en-US" dirty="0"/>
              <a:t>Analyst</a:t>
            </a:r>
          </a:p>
        </p:txBody>
      </p:sp>
      <p:sp>
        <p:nvSpPr>
          <p:cNvPr id="19" name="Textfeld 12"/>
          <p:cNvSpPr txBox="1"/>
          <p:nvPr/>
        </p:nvSpPr>
        <p:spPr>
          <a:xfrm>
            <a:off x="7790148" y="4483655"/>
            <a:ext cx="1069524" cy="646331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Local </a:t>
            </a:r>
          </a:p>
          <a:p>
            <a:pPr algn="ctr"/>
            <a:r>
              <a:rPr lang="en-US" dirty="0"/>
              <a:t>authority</a:t>
            </a:r>
          </a:p>
        </p:txBody>
      </p:sp>
      <p:cxnSp>
        <p:nvCxnSpPr>
          <p:cNvPr id="20" name="Gerade Verbindung mit Pfeil 18"/>
          <p:cNvCxnSpPr/>
          <p:nvPr/>
        </p:nvCxnSpPr>
        <p:spPr>
          <a:xfrm>
            <a:off x="6948264" y="5238618"/>
            <a:ext cx="568224" cy="31436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13"/>
          <p:cNvSpPr txBox="1"/>
          <p:nvPr/>
        </p:nvSpPr>
        <p:spPr>
          <a:xfrm rot="17865115">
            <a:off x="6158239" y="4657492"/>
            <a:ext cx="1851661" cy="307777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Web Browser Viewer</a:t>
            </a:r>
          </a:p>
        </p:txBody>
      </p:sp>
      <p:cxnSp>
        <p:nvCxnSpPr>
          <p:cNvPr id="22" name="Gerade Verbindung mit Pfeil 20"/>
          <p:cNvCxnSpPr/>
          <p:nvPr/>
        </p:nvCxnSpPr>
        <p:spPr>
          <a:xfrm>
            <a:off x="6318481" y="4309159"/>
            <a:ext cx="629783" cy="331676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V="1">
            <a:off x="6444208" y="2761585"/>
            <a:ext cx="887925" cy="162325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4"/>
          <p:cNvCxnSpPr/>
          <p:nvPr/>
        </p:nvCxnSpPr>
        <p:spPr>
          <a:xfrm flipH="1">
            <a:off x="6455400" y="2923910"/>
            <a:ext cx="876733" cy="172367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pieren 13329"/>
          <p:cNvGrpSpPr/>
          <p:nvPr/>
        </p:nvGrpSpPr>
        <p:grpSpPr>
          <a:xfrm rot="1593805">
            <a:off x="915148" y="1591195"/>
            <a:ext cx="1521334" cy="163416"/>
            <a:chOff x="3343489" y="2039634"/>
            <a:chExt cx="796463" cy="149798"/>
          </a:xfrm>
        </p:grpSpPr>
        <p:cxnSp>
          <p:nvCxnSpPr>
            <p:cNvPr id="26" name="Gerade Verbindung mit Pfeil 44"/>
            <p:cNvCxnSpPr/>
            <p:nvPr/>
          </p:nvCxnSpPr>
          <p:spPr>
            <a:xfrm flipV="1">
              <a:off x="3343489" y="2039634"/>
              <a:ext cx="796463" cy="4176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47"/>
            <p:cNvCxnSpPr/>
            <p:nvPr/>
          </p:nvCxnSpPr>
          <p:spPr>
            <a:xfrm flipH="1" flipV="1">
              <a:off x="3343489" y="2187860"/>
              <a:ext cx="796463" cy="157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52"/>
          <p:cNvGrpSpPr/>
          <p:nvPr/>
        </p:nvGrpSpPr>
        <p:grpSpPr>
          <a:xfrm>
            <a:off x="1266796" y="3027993"/>
            <a:ext cx="969195" cy="162981"/>
            <a:chOff x="3343489" y="2039634"/>
            <a:chExt cx="796463" cy="149798"/>
          </a:xfrm>
        </p:grpSpPr>
        <p:cxnSp>
          <p:nvCxnSpPr>
            <p:cNvPr id="29" name="Gerade Verbindung mit Pfeil 53"/>
            <p:cNvCxnSpPr/>
            <p:nvPr/>
          </p:nvCxnSpPr>
          <p:spPr>
            <a:xfrm flipV="1">
              <a:off x="3343489" y="2039634"/>
              <a:ext cx="796463" cy="4176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54"/>
            <p:cNvCxnSpPr/>
            <p:nvPr/>
          </p:nvCxnSpPr>
          <p:spPr>
            <a:xfrm flipH="1" flipV="1">
              <a:off x="3343489" y="2187860"/>
              <a:ext cx="796463" cy="157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ieren 55"/>
          <p:cNvGrpSpPr/>
          <p:nvPr/>
        </p:nvGrpSpPr>
        <p:grpSpPr>
          <a:xfrm>
            <a:off x="1309064" y="4099234"/>
            <a:ext cx="969195" cy="162981"/>
            <a:chOff x="3343489" y="2039634"/>
            <a:chExt cx="796463" cy="149798"/>
          </a:xfrm>
        </p:grpSpPr>
        <p:cxnSp>
          <p:nvCxnSpPr>
            <p:cNvPr id="32" name="Gerade Verbindung mit Pfeil 56"/>
            <p:cNvCxnSpPr/>
            <p:nvPr/>
          </p:nvCxnSpPr>
          <p:spPr>
            <a:xfrm flipV="1">
              <a:off x="3343489" y="2039634"/>
              <a:ext cx="796463" cy="4176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57"/>
            <p:cNvCxnSpPr/>
            <p:nvPr/>
          </p:nvCxnSpPr>
          <p:spPr>
            <a:xfrm flipH="1" flipV="1">
              <a:off x="3343489" y="2187860"/>
              <a:ext cx="796463" cy="157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feld 58"/>
          <p:cNvSpPr txBox="1"/>
          <p:nvPr/>
        </p:nvSpPr>
        <p:spPr>
          <a:xfrm rot="16200000">
            <a:off x="1090794" y="3368171"/>
            <a:ext cx="1455783" cy="523220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Web Browser </a:t>
            </a:r>
          </a:p>
          <a:p>
            <a:r>
              <a:rPr lang="en-US" sz="1400" dirty="0"/>
              <a:t>Import &amp; Viewer</a:t>
            </a:r>
          </a:p>
        </p:txBody>
      </p:sp>
      <p:grpSp>
        <p:nvGrpSpPr>
          <p:cNvPr id="35" name="Gruppieren 59"/>
          <p:cNvGrpSpPr/>
          <p:nvPr/>
        </p:nvGrpSpPr>
        <p:grpSpPr>
          <a:xfrm rot="20130656">
            <a:off x="6236260" y="1772262"/>
            <a:ext cx="1390841" cy="203798"/>
            <a:chOff x="3343489" y="2039634"/>
            <a:chExt cx="796463" cy="149798"/>
          </a:xfrm>
        </p:grpSpPr>
        <p:cxnSp>
          <p:nvCxnSpPr>
            <p:cNvPr id="36" name="Gerade Verbindung mit Pfeil 60"/>
            <p:cNvCxnSpPr/>
            <p:nvPr/>
          </p:nvCxnSpPr>
          <p:spPr>
            <a:xfrm flipV="1">
              <a:off x="3343489" y="2039634"/>
              <a:ext cx="796463" cy="4176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61"/>
            <p:cNvCxnSpPr/>
            <p:nvPr/>
          </p:nvCxnSpPr>
          <p:spPr>
            <a:xfrm flipH="1" flipV="1">
              <a:off x="3343489" y="2187860"/>
              <a:ext cx="796463" cy="157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feld 63"/>
          <p:cNvSpPr txBox="1"/>
          <p:nvPr/>
        </p:nvSpPr>
        <p:spPr>
          <a:xfrm rot="20643018">
            <a:off x="916228" y="1294499"/>
            <a:ext cx="1417311" cy="523220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Web Browser </a:t>
            </a:r>
          </a:p>
          <a:p>
            <a:r>
              <a:rPr lang="en-US" sz="1400" dirty="0"/>
              <a:t>Viewer &amp; Editor</a:t>
            </a:r>
          </a:p>
        </p:txBody>
      </p:sp>
      <p:sp>
        <p:nvSpPr>
          <p:cNvPr id="39" name="Textfeld 64"/>
          <p:cNvSpPr txBox="1"/>
          <p:nvPr/>
        </p:nvSpPr>
        <p:spPr>
          <a:xfrm rot="3900846">
            <a:off x="6639445" y="1540403"/>
            <a:ext cx="853119" cy="523220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Analysis</a:t>
            </a:r>
          </a:p>
          <a:p>
            <a:r>
              <a:rPr lang="en-US" sz="1400" dirty="0"/>
              <a:t> Tools</a:t>
            </a:r>
          </a:p>
        </p:txBody>
      </p:sp>
    </p:spTree>
    <p:extLst>
      <p:ext uri="{BB962C8B-B14F-4D97-AF65-F5344CB8AC3E}">
        <p14:creationId xmlns:p14="http://schemas.microsoft.com/office/powerpoint/2010/main" val="3321762135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33</a:t>
            </a:fld>
            <a:r>
              <a:rPr lang="it-CH" altLang="en-US"/>
              <a:t> | www.csd.ch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/>
              <a:t>Monitoring data base</a:t>
            </a:r>
            <a:endParaRPr lang="it-CH" altLang="en-US" dirty="0"/>
          </a:p>
        </p:txBody>
      </p:sp>
      <p:sp>
        <p:nvSpPr>
          <p:cNvPr id="7" name="Rechteck 66"/>
          <p:cNvSpPr/>
          <p:nvPr/>
        </p:nvSpPr>
        <p:spPr>
          <a:xfrm>
            <a:off x="98858" y="1055435"/>
            <a:ext cx="3051532" cy="1720269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Assessment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hteck 13330"/>
          <p:cNvSpPr/>
          <p:nvPr/>
        </p:nvSpPr>
        <p:spPr>
          <a:xfrm>
            <a:off x="162186" y="3668758"/>
            <a:ext cx="3041057" cy="2010950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Collecting/Storing/Evaluation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Flussdiagramm: Magnetplattenspeicher 1"/>
          <p:cNvSpPr/>
          <p:nvPr/>
        </p:nvSpPr>
        <p:spPr>
          <a:xfrm>
            <a:off x="4641697" y="1550390"/>
            <a:ext cx="3658170" cy="3816424"/>
          </a:xfrm>
          <a:prstGeom prst="flowChartMagneticDisk">
            <a:avLst/>
          </a:prstGeom>
          <a:solidFill>
            <a:schemeClr val="accent3">
              <a:lumMod val="20000"/>
              <a:lumOff val="8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Tulpe</a:t>
            </a:r>
            <a:r>
              <a:rPr lang="en-US" sz="2400" b="1" dirty="0">
                <a:solidFill>
                  <a:schemeClr val="tx1"/>
                </a:solidFill>
              </a:rPr>
              <a:t> (project)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Document Management System of SES (for ABC permits)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Customer oriented structure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Adding site oriented structure referencing national register of contaminated sites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feld 6"/>
          <p:cNvSpPr txBox="1"/>
          <p:nvPr/>
        </p:nvSpPr>
        <p:spPr>
          <a:xfrm>
            <a:off x="159085" y="1116755"/>
            <a:ext cx="1820627" cy="64633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SES,</a:t>
            </a:r>
          </a:p>
          <a:p>
            <a:r>
              <a:rPr lang="en-US" dirty="0"/>
              <a:t>Regional Board</a:t>
            </a:r>
          </a:p>
        </p:txBody>
      </p:sp>
      <p:sp>
        <p:nvSpPr>
          <p:cNvPr id="11" name="Textfeld 7"/>
          <p:cNvSpPr txBox="1"/>
          <p:nvPr/>
        </p:nvSpPr>
        <p:spPr>
          <a:xfrm>
            <a:off x="226306" y="4565050"/>
            <a:ext cx="1095172" cy="369332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Collector</a:t>
            </a:r>
          </a:p>
        </p:txBody>
      </p:sp>
      <p:sp>
        <p:nvSpPr>
          <p:cNvPr id="12" name="Textfeld 8"/>
          <p:cNvSpPr txBox="1"/>
          <p:nvPr/>
        </p:nvSpPr>
        <p:spPr>
          <a:xfrm>
            <a:off x="223824" y="4987806"/>
            <a:ext cx="1165704" cy="338554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Laboratory</a:t>
            </a:r>
          </a:p>
        </p:txBody>
      </p:sp>
      <p:sp>
        <p:nvSpPr>
          <p:cNvPr id="13" name="Textfeld 9"/>
          <p:cNvSpPr txBox="1"/>
          <p:nvPr/>
        </p:nvSpPr>
        <p:spPr>
          <a:xfrm>
            <a:off x="8028384" y="980728"/>
            <a:ext cx="813043" cy="369332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Public</a:t>
            </a:r>
          </a:p>
        </p:txBody>
      </p:sp>
      <p:sp>
        <p:nvSpPr>
          <p:cNvPr id="14" name="Textfeld 10"/>
          <p:cNvSpPr txBox="1"/>
          <p:nvPr/>
        </p:nvSpPr>
        <p:spPr>
          <a:xfrm>
            <a:off x="1628892" y="2932212"/>
            <a:ext cx="1544012" cy="646331"/>
          </a:xfrm>
          <a:prstGeom prst="rect">
            <a:avLst/>
          </a:prstGeom>
          <a:noFill/>
          <a:ln w="2222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DB-</a:t>
            </a:r>
          </a:p>
          <a:p>
            <a:r>
              <a:rPr lang="en-US" dirty="0"/>
              <a:t>Administrator</a:t>
            </a:r>
          </a:p>
        </p:txBody>
      </p:sp>
      <p:sp>
        <p:nvSpPr>
          <p:cNvPr id="15" name="Textfeld 11"/>
          <p:cNvSpPr txBox="1"/>
          <p:nvPr/>
        </p:nvSpPr>
        <p:spPr>
          <a:xfrm>
            <a:off x="1450177" y="4562656"/>
            <a:ext cx="1287532" cy="369332"/>
          </a:xfrm>
          <a:prstGeom prst="rect">
            <a:avLst/>
          </a:prstGeom>
          <a:noFill/>
          <a:ln w="2222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Consultant</a:t>
            </a:r>
          </a:p>
        </p:txBody>
      </p:sp>
      <p:grpSp>
        <p:nvGrpSpPr>
          <p:cNvPr id="16" name="Gruppieren 13329"/>
          <p:cNvGrpSpPr/>
          <p:nvPr/>
        </p:nvGrpSpPr>
        <p:grpSpPr>
          <a:xfrm rot="754325">
            <a:off x="3309522" y="2055082"/>
            <a:ext cx="1290774" cy="219395"/>
            <a:chOff x="3343489" y="2039634"/>
            <a:chExt cx="796463" cy="149798"/>
          </a:xfrm>
        </p:grpSpPr>
        <p:cxnSp>
          <p:nvCxnSpPr>
            <p:cNvPr id="17" name="Gerade Verbindung mit Pfeil 44"/>
            <p:cNvCxnSpPr/>
            <p:nvPr/>
          </p:nvCxnSpPr>
          <p:spPr>
            <a:xfrm flipV="1">
              <a:off x="3343489" y="2039634"/>
              <a:ext cx="796463" cy="4176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47"/>
            <p:cNvCxnSpPr/>
            <p:nvPr/>
          </p:nvCxnSpPr>
          <p:spPr>
            <a:xfrm flipH="1" flipV="1">
              <a:off x="3343489" y="2187860"/>
              <a:ext cx="796463" cy="157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en 52"/>
          <p:cNvGrpSpPr/>
          <p:nvPr/>
        </p:nvGrpSpPr>
        <p:grpSpPr>
          <a:xfrm>
            <a:off x="3301119" y="4336899"/>
            <a:ext cx="1242702" cy="228151"/>
            <a:chOff x="3343489" y="2039634"/>
            <a:chExt cx="796463" cy="149798"/>
          </a:xfrm>
        </p:grpSpPr>
        <p:cxnSp>
          <p:nvCxnSpPr>
            <p:cNvPr id="20" name="Gerade Verbindung mit Pfeil 53"/>
            <p:cNvCxnSpPr/>
            <p:nvPr/>
          </p:nvCxnSpPr>
          <p:spPr>
            <a:xfrm flipV="1">
              <a:off x="3343489" y="2039634"/>
              <a:ext cx="796463" cy="4176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54"/>
            <p:cNvCxnSpPr/>
            <p:nvPr/>
          </p:nvCxnSpPr>
          <p:spPr>
            <a:xfrm flipH="1" flipV="1">
              <a:off x="3343489" y="2187860"/>
              <a:ext cx="796463" cy="157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feld 58"/>
          <p:cNvSpPr txBox="1"/>
          <p:nvPr/>
        </p:nvSpPr>
        <p:spPr>
          <a:xfrm rot="16200000">
            <a:off x="2950594" y="4276364"/>
            <a:ext cx="1854931" cy="738664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Web Browser </a:t>
            </a:r>
          </a:p>
          <a:p>
            <a:r>
              <a:rPr lang="en-US" sz="1400" dirty="0"/>
              <a:t>Form-Editor, </a:t>
            </a:r>
          </a:p>
          <a:p>
            <a:r>
              <a:rPr lang="en-US" sz="1400" dirty="0"/>
              <a:t>File Upload &amp; Viewer</a:t>
            </a:r>
          </a:p>
        </p:txBody>
      </p:sp>
      <p:grpSp>
        <p:nvGrpSpPr>
          <p:cNvPr id="23" name="Gruppieren 59"/>
          <p:cNvGrpSpPr/>
          <p:nvPr/>
        </p:nvGrpSpPr>
        <p:grpSpPr>
          <a:xfrm>
            <a:off x="3326371" y="3139479"/>
            <a:ext cx="1217450" cy="170311"/>
            <a:chOff x="3343489" y="2039634"/>
            <a:chExt cx="796463" cy="149798"/>
          </a:xfrm>
        </p:grpSpPr>
        <p:cxnSp>
          <p:nvCxnSpPr>
            <p:cNvPr id="24" name="Gerade Verbindung mit Pfeil 60"/>
            <p:cNvCxnSpPr/>
            <p:nvPr/>
          </p:nvCxnSpPr>
          <p:spPr>
            <a:xfrm flipV="1">
              <a:off x="3343489" y="2039634"/>
              <a:ext cx="796463" cy="4176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61"/>
            <p:cNvCxnSpPr/>
            <p:nvPr/>
          </p:nvCxnSpPr>
          <p:spPr>
            <a:xfrm flipH="1" flipV="1">
              <a:off x="3343489" y="2187860"/>
              <a:ext cx="796463" cy="1572"/>
            </a:xfrm>
            <a:prstGeom prst="straightConnector1">
              <a:avLst/>
            </a:prstGeom>
            <a:ln w="254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feld 63"/>
          <p:cNvSpPr txBox="1"/>
          <p:nvPr/>
        </p:nvSpPr>
        <p:spPr>
          <a:xfrm rot="16978580">
            <a:off x="3321832" y="1869756"/>
            <a:ext cx="1417311" cy="523220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Web Browser </a:t>
            </a:r>
          </a:p>
          <a:p>
            <a:r>
              <a:rPr lang="en-US" sz="1400" dirty="0"/>
              <a:t>Viewer &amp; Editor</a:t>
            </a:r>
          </a:p>
        </p:txBody>
      </p:sp>
      <p:sp>
        <p:nvSpPr>
          <p:cNvPr id="27" name="Textfeld 36"/>
          <p:cNvSpPr txBox="1"/>
          <p:nvPr/>
        </p:nvSpPr>
        <p:spPr>
          <a:xfrm>
            <a:off x="172347" y="3681951"/>
            <a:ext cx="3030895" cy="646331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Landowner / </a:t>
            </a:r>
          </a:p>
          <a:p>
            <a:r>
              <a:rPr lang="en-US" dirty="0">
                <a:solidFill>
                  <a:schemeClr val="tx1"/>
                </a:solidFill>
              </a:rPr>
              <a:t>Holder of Permission</a:t>
            </a:r>
          </a:p>
        </p:txBody>
      </p:sp>
      <p:cxnSp>
        <p:nvCxnSpPr>
          <p:cNvPr id="28" name="Gerade Verbindung mit Pfeil 38"/>
          <p:cNvCxnSpPr/>
          <p:nvPr/>
        </p:nvCxnSpPr>
        <p:spPr>
          <a:xfrm flipV="1">
            <a:off x="7740352" y="1382064"/>
            <a:ext cx="288032" cy="302666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854447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34</a:t>
            </a:fld>
            <a:r>
              <a:rPr lang="it-CH" altLang="en-US"/>
              <a:t> | www.csd.ch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CH" altLang="en-US" dirty="0" err="1"/>
              <a:t>Costs</a:t>
            </a:r>
            <a:r>
              <a:rPr lang="it-CH" altLang="en-US" dirty="0"/>
              <a:t> Estimate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88" lvl="1" indent="0">
              <a:buNone/>
            </a:pPr>
            <a:r>
              <a:rPr lang="en-US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Last but not least </a:t>
            </a:r>
          </a:p>
          <a:p>
            <a:pPr lvl="1"/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2362200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09463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35</a:t>
            </a:fld>
            <a:r>
              <a:rPr lang="it-CH" altLang="en-US"/>
              <a:t> | www.csd.ch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CH" altLang="en-US" dirty="0" err="1"/>
              <a:t>Costs</a:t>
            </a:r>
            <a:r>
              <a:rPr lang="it-CH" altLang="en-US" dirty="0"/>
              <a:t> Estimate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88" lvl="1" indent="0">
              <a:buNone/>
            </a:pPr>
            <a:r>
              <a:rPr lang="en-US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Examples of cost estimates in 30 years</a:t>
            </a:r>
          </a:p>
          <a:p>
            <a:pPr lvl="1"/>
            <a:endParaRPr lang="en-US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480495"/>
              </p:ext>
            </p:extLst>
          </p:nvPr>
        </p:nvGraphicFramePr>
        <p:xfrm>
          <a:off x="755576" y="1700808"/>
          <a:ext cx="7794624" cy="3960440"/>
        </p:xfrm>
        <a:graphic>
          <a:graphicData uri="http://schemas.openxmlformats.org/drawingml/2006/table">
            <a:tbl>
              <a:tblPr firstRow="1" firstCol="1" bandRow="1"/>
              <a:tblGrid>
                <a:gridCol w="5694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0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Activity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Total Cost (€)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72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Measurement of water level and thickness of floating oil product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€ 40.000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Sampling and analysis of groundwater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€ 160.000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Sampling and analysis of</a:t>
                      </a:r>
                      <a:r>
                        <a:rPr lang="bs-Latn-BA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the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Sarkandaugava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River’s water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€ 30.000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72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Sampling and analysis of </a:t>
                      </a:r>
                      <a:r>
                        <a:rPr lang="bs-Latn-BA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bs-Latn-BA" sz="1400" baseline="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Sarkandaugava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River’s bottom soils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€ 10.000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Sampling and analysis of soil</a:t>
                      </a:r>
                      <a:r>
                        <a:rPr lang="bs-Latn-BA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and subsoil</a:t>
                      </a:r>
                      <a:r>
                        <a:rPr lang="bs-Latn-BA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1917" marR="61917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€ 140.000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Sampling and analysis of treated groundwater before discharge or before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reinfiltration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(only during the pump operation period)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€ 10.000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Sampling and analysis of treated groundwater from the drainage system before discharge into the river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€ 20.000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12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Drafting of a special measurement journal and other works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€ 10.000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Periodic reporting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€ 10.000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b="1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OVERALL TOTAL FOR 30 YEAR 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€ 430.0000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845193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36</a:t>
            </a:fld>
            <a:r>
              <a:rPr lang="it-CH" altLang="en-US"/>
              <a:t> | www.csd.ch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CH" altLang="en-US" dirty="0" err="1"/>
              <a:t>Costs</a:t>
            </a:r>
            <a:r>
              <a:rPr lang="it-CH" altLang="en-US" dirty="0"/>
              <a:t> Estimate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88" lvl="1" indent="0">
              <a:buNone/>
            </a:pP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2320925"/>
            <a:ext cx="2977902" cy="297790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18" y="2320925"/>
            <a:ext cx="2692090" cy="283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99385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37</a:t>
            </a:fld>
            <a:r>
              <a:rPr lang="it-CH" altLang="en-US"/>
              <a:t> | www.csd.ch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CH" altLang="en-US" dirty="0" err="1"/>
              <a:t>Costs</a:t>
            </a:r>
            <a:r>
              <a:rPr lang="it-CH" altLang="en-US" dirty="0"/>
              <a:t> Estimate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95388"/>
            <a:ext cx="8154045" cy="4394200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fr-CH" sz="2800" dirty="0" err="1"/>
              <a:t>Treatment</a:t>
            </a:r>
            <a:r>
              <a:rPr lang="fr-CH" sz="2800" dirty="0"/>
              <a:t> of </a:t>
            </a:r>
            <a:r>
              <a:rPr lang="fr-CH" sz="2800" dirty="0" err="1"/>
              <a:t>disease</a:t>
            </a:r>
            <a:r>
              <a:rPr lang="fr-CH" sz="2800" dirty="0"/>
              <a:t>:     	97% (15 Millions) </a:t>
            </a:r>
            <a:endParaRPr lang="en-US" sz="2800" dirty="0"/>
          </a:p>
          <a:p>
            <a:pPr>
              <a:lnSpc>
                <a:spcPts val="1500"/>
              </a:lnSpc>
            </a:pPr>
            <a:r>
              <a:rPr lang="en-US" sz="2800" dirty="0"/>
              <a:t>Doctor’s check up (30 y): 	3%</a:t>
            </a:r>
          </a:p>
          <a:p>
            <a:pPr>
              <a:lnSpc>
                <a:spcPts val="1500"/>
              </a:lnSpc>
            </a:pPr>
            <a:r>
              <a:rPr lang="en-US" sz="2800" b="0" dirty="0"/>
              <a:t>(0.7 cent / inhabitant * y)</a:t>
            </a:r>
          </a:p>
          <a:p>
            <a:pPr lvl="1"/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2683346"/>
            <a:ext cx="2977902" cy="297790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18" y="2683346"/>
            <a:ext cx="2692090" cy="283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62017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38</a:t>
            </a:fld>
            <a:r>
              <a:rPr lang="it-CH" altLang="en-US"/>
              <a:t> | www.csd.ch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CH" altLang="en-US" dirty="0"/>
              <a:t>Sarkandaugava </a:t>
            </a:r>
            <a:r>
              <a:rPr lang="it-CH" altLang="en-US" dirty="0" err="1"/>
              <a:t>sites</a:t>
            </a:r>
            <a:r>
              <a:rPr lang="it-CH" altLang="en-US" dirty="0"/>
              <a:t> – Post </a:t>
            </a:r>
            <a:r>
              <a:rPr lang="it-CH" altLang="en-US" dirty="0" err="1"/>
              <a:t>Monitoring</a:t>
            </a:r>
            <a:r>
              <a:rPr lang="it-CH" altLang="en-US" dirty="0"/>
              <a:t> </a:t>
            </a:r>
            <a:r>
              <a:rPr lang="it-CH" altLang="en-US" dirty="0" err="1"/>
              <a:t>Concept</a:t>
            </a:r>
            <a:endParaRPr lang="it-CH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1340768"/>
            <a:ext cx="6020416" cy="792088"/>
          </a:xfrm>
        </p:spPr>
        <p:txBody>
          <a:bodyPr/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Thank you for your attention</a:t>
            </a:r>
            <a:endParaRPr lang="it-CH" sz="2800" dirty="0"/>
          </a:p>
          <a:p>
            <a:r>
              <a:rPr lang="it-CH" altLang="en-US" sz="2800" dirty="0" err="1"/>
              <a:t>Paldies</a:t>
            </a:r>
            <a:r>
              <a:rPr lang="it-CH" altLang="en-US" sz="2800" dirty="0"/>
              <a:t> </a:t>
            </a:r>
            <a:r>
              <a:rPr lang="it-CH" altLang="en-US" sz="2800" dirty="0" err="1"/>
              <a:t>visiem</a:t>
            </a:r>
            <a:endParaRPr lang="it-CH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6213507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4</a:t>
            </a:fld>
            <a:r>
              <a:rPr lang="it-CH" altLang="en-US" dirty="0"/>
              <a:t> | www.csd.ch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/>
              <a:t>Post </a:t>
            </a:r>
            <a:r>
              <a:rPr lang="fr-CH" altLang="en-US" dirty="0" err="1"/>
              <a:t>remediation</a:t>
            </a:r>
            <a:r>
              <a:rPr lang="fr-CH" altLang="en-US" dirty="0"/>
              <a:t> monitoring concept</a:t>
            </a:r>
            <a:endParaRPr lang="it-CH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836712"/>
            <a:ext cx="7794625" cy="4752528"/>
          </a:xfrm>
        </p:spPr>
        <p:txBody>
          <a:bodyPr/>
          <a:lstStyle/>
          <a:p>
            <a:r>
              <a:rPr lang="en-US" sz="2400" dirty="0"/>
              <a:t>When is monitoring necessary?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Contaminated site (to be remediated / or just to be observed)</a:t>
            </a:r>
          </a:p>
          <a:p>
            <a:pPr lvl="1">
              <a:spcBef>
                <a:spcPts val="1200"/>
              </a:spcBef>
            </a:pPr>
            <a:r>
              <a:rPr lang="fr-CH" sz="2400" dirty="0" err="1"/>
              <a:t>Partially</a:t>
            </a:r>
            <a:r>
              <a:rPr lang="bs-Latn-BA" sz="2400" dirty="0"/>
              <a:t>-</a:t>
            </a:r>
            <a:r>
              <a:rPr lang="fr-CH" sz="2400" dirty="0"/>
              <a:t> </a:t>
            </a:r>
            <a:r>
              <a:rPr lang="fr-CH" sz="2400" dirty="0" err="1"/>
              <a:t>remediated</a:t>
            </a:r>
            <a:r>
              <a:rPr lang="fr-CH" sz="2400" dirty="0"/>
              <a:t> sites </a:t>
            </a:r>
          </a:p>
          <a:p>
            <a:pPr lvl="1">
              <a:spcBef>
                <a:spcPts val="1200"/>
              </a:spcBef>
            </a:pPr>
            <a:r>
              <a:rPr lang="fr-CH" sz="2400" dirty="0" err="1">
                <a:solidFill>
                  <a:schemeClr val="bg1">
                    <a:lumMod val="75000"/>
                  </a:schemeClr>
                </a:solidFill>
              </a:rPr>
              <a:t>Remediated</a:t>
            </a:r>
            <a:r>
              <a:rPr lang="fr-CH" sz="2400" dirty="0">
                <a:solidFill>
                  <a:schemeClr val="bg1">
                    <a:lumMod val="75000"/>
                  </a:schemeClr>
                </a:solidFill>
              </a:rPr>
              <a:t> site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Segnaposto contenuto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19" y="3479369"/>
            <a:ext cx="4985693" cy="210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72813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5</a:t>
            </a:fld>
            <a:r>
              <a:rPr lang="it-CH" altLang="en-US"/>
              <a:t> | www.csd.ch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/>
              <a:t>Post </a:t>
            </a:r>
            <a:r>
              <a:rPr lang="fr-CH" altLang="en-US" dirty="0" err="1"/>
              <a:t>remediation</a:t>
            </a:r>
            <a:r>
              <a:rPr lang="fr-CH" altLang="en-US" dirty="0"/>
              <a:t> monitoring concept</a:t>
            </a:r>
            <a:endParaRPr lang="it-CH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42988" y="836712"/>
            <a:ext cx="779462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ts val="2000"/>
              </a:spcBef>
              <a:spcAft>
                <a:spcPct val="0"/>
              </a:spcAft>
              <a:defRPr sz="2000" b="1" kern="1200">
                <a:solidFill>
                  <a:srgbClr val="00254A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rgbClr val="6E6E6E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anose="020B0604020202020204" pitchFamily="34" charset="0"/>
              <a:buChar char="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anose="020B0604020202020204" pitchFamily="34" charset="0"/>
              <a:buChar char="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27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anose="020B0604020202020204" pitchFamily="34" charset="0"/>
              <a:buChar char="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400" dirty="0" err="1"/>
              <a:t>Remediation</a:t>
            </a:r>
            <a:r>
              <a:rPr lang="fr-CH" sz="2400" dirty="0"/>
              <a:t> of </a:t>
            </a:r>
            <a:r>
              <a:rPr lang="fr-CH" sz="2400" dirty="0" err="1"/>
              <a:t>Landfill</a:t>
            </a:r>
            <a:r>
              <a:rPr lang="fr-CH" sz="2400" dirty="0"/>
              <a:t> «La Pila» - </a:t>
            </a:r>
            <a:r>
              <a:rPr lang="fr-CH" sz="2400" dirty="0" err="1"/>
              <a:t>Switzerland</a:t>
            </a:r>
            <a:r>
              <a:rPr lang="fr-CH" sz="2400" dirty="0"/>
              <a:t>       (</a:t>
            </a:r>
            <a:r>
              <a:rPr lang="fr-CH" sz="2400" dirty="0" err="1"/>
              <a:t>Elimination</a:t>
            </a:r>
            <a:r>
              <a:rPr lang="fr-CH" sz="2400" dirty="0"/>
              <a:t> of «</a:t>
            </a:r>
            <a:r>
              <a:rPr lang="fr-CH" sz="2400" dirty="0" err="1"/>
              <a:t>pollutant</a:t>
            </a:r>
            <a:r>
              <a:rPr lang="fr-CH" sz="2400" dirty="0"/>
              <a:t> hot </a:t>
            </a:r>
            <a:r>
              <a:rPr lang="fr-CH" sz="2400" dirty="0" err="1"/>
              <a:t>sposts</a:t>
            </a:r>
            <a:r>
              <a:rPr lang="fr-CH" sz="2400" dirty="0"/>
              <a:t>»)</a:t>
            </a:r>
            <a:endParaRPr lang="en-US" sz="2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" y="1788765"/>
            <a:ext cx="9001125" cy="3800475"/>
          </a:xfrm>
          <a:prstGeom prst="rect">
            <a:avLst/>
          </a:prstGeom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7195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6</a:t>
            </a:fld>
            <a:r>
              <a:rPr lang="it-CH" altLang="en-US"/>
              <a:t> | www.csd.ch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/>
              <a:t>Post </a:t>
            </a:r>
            <a:r>
              <a:rPr lang="fr-CH" altLang="en-US" dirty="0" err="1"/>
              <a:t>remediation</a:t>
            </a:r>
            <a:r>
              <a:rPr lang="fr-CH" altLang="en-US" dirty="0"/>
              <a:t> monitoring concept</a:t>
            </a:r>
            <a:endParaRPr lang="it-CH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42988" y="836712"/>
            <a:ext cx="779462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ts val="2000"/>
              </a:spcBef>
              <a:spcAft>
                <a:spcPct val="0"/>
              </a:spcAft>
              <a:defRPr sz="2000" b="1" kern="1200">
                <a:solidFill>
                  <a:srgbClr val="00254A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rgbClr val="6E6E6E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anose="020B0604020202020204" pitchFamily="34" charset="0"/>
              <a:buChar char="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anose="020B0604020202020204" pitchFamily="34" charset="0"/>
              <a:buChar char="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27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anose="020B0604020202020204" pitchFamily="34" charset="0"/>
              <a:buChar char="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400" dirty="0" err="1"/>
              <a:t>Remediation</a:t>
            </a:r>
            <a:r>
              <a:rPr lang="fr-CH" sz="2400" dirty="0"/>
              <a:t> of </a:t>
            </a:r>
            <a:r>
              <a:rPr lang="fr-CH" sz="2400" dirty="0" err="1"/>
              <a:t>Landfill</a:t>
            </a:r>
            <a:r>
              <a:rPr lang="fr-CH" sz="2400" dirty="0"/>
              <a:t> «La Pila» - </a:t>
            </a:r>
            <a:r>
              <a:rPr lang="fr-CH" sz="2400" dirty="0" err="1"/>
              <a:t>Switzerland</a:t>
            </a:r>
            <a:r>
              <a:rPr lang="fr-CH" sz="2400" dirty="0"/>
              <a:t>       (</a:t>
            </a:r>
            <a:r>
              <a:rPr lang="fr-CH" sz="2400" dirty="0" err="1"/>
              <a:t>Elimination</a:t>
            </a:r>
            <a:r>
              <a:rPr lang="fr-CH" sz="2400" dirty="0"/>
              <a:t> of «</a:t>
            </a:r>
            <a:r>
              <a:rPr lang="fr-CH" sz="2400" dirty="0" err="1"/>
              <a:t>pollutant</a:t>
            </a:r>
            <a:r>
              <a:rPr lang="fr-CH" sz="2400" dirty="0"/>
              <a:t> hot </a:t>
            </a:r>
            <a:r>
              <a:rPr lang="fr-CH" sz="2400" dirty="0" err="1"/>
              <a:t>sposts</a:t>
            </a:r>
            <a:r>
              <a:rPr lang="fr-CH" sz="2400" dirty="0"/>
              <a:t>»)</a:t>
            </a:r>
            <a:endParaRPr lang="en-US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9" y="1773604"/>
            <a:ext cx="4475989" cy="335699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639" y="2160240"/>
            <a:ext cx="3419872" cy="2564904"/>
          </a:xfrm>
          <a:prstGeom prst="rect">
            <a:avLst/>
          </a:prstGeom>
        </p:spPr>
      </p:pic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191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7</a:t>
            </a:fld>
            <a:r>
              <a:rPr lang="it-CH" altLang="en-US"/>
              <a:t> | www.csd.ch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/>
              <a:t>Post </a:t>
            </a:r>
            <a:r>
              <a:rPr lang="fr-CH" altLang="en-US" dirty="0" err="1"/>
              <a:t>remediation</a:t>
            </a:r>
            <a:r>
              <a:rPr lang="fr-CH" altLang="en-US" dirty="0"/>
              <a:t> monitoring concept</a:t>
            </a:r>
            <a:endParaRPr lang="it-CH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42988" y="836712"/>
            <a:ext cx="779462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ts val="2000"/>
              </a:spcBef>
              <a:spcAft>
                <a:spcPct val="0"/>
              </a:spcAft>
              <a:defRPr sz="2000" b="1" kern="1200">
                <a:solidFill>
                  <a:srgbClr val="00254A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rgbClr val="6E6E6E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anose="020B0604020202020204" pitchFamily="34" charset="0"/>
              <a:buChar char="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anose="020B0604020202020204" pitchFamily="34" charset="0"/>
              <a:buChar char="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27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anose="020B0604020202020204" pitchFamily="34" charset="0"/>
              <a:buChar char="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400" dirty="0" err="1"/>
              <a:t>Remediation</a:t>
            </a:r>
            <a:r>
              <a:rPr lang="fr-CH" sz="2400" dirty="0"/>
              <a:t> of </a:t>
            </a:r>
            <a:r>
              <a:rPr lang="fr-CH" sz="2400" dirty="0" err="1"/>
              <a:t>Landfill</a:t>
            </a:r>
            <a:r>
              <a:rPr lang="fr-CH" sz="2400" dirty="0"/>
              <a:t> «La Pila» - </a:t>
            </a:r>
            <a:r>
              <a:rPr lang="fr-CH" sz="2400" dirty="0" err="1"/>
              <a:t>Switzerland</a:t>
            </a:r>
            <a:r>
              <a:rPr lang="fr-CH" sz="2400" dirty="0"/>
              <a:t>       (</a:t>
            </a:r>
            <a:r>
              <a:rPr lang="fr-CH" sz="2400" dirty="0" err="1"/>
              <a:t>Chemical</a:t>
            </a:r>
            <a:r>
              <a:rPr lang="fr-CH" sz="2400" dirty="0"/>
              <a:t>/</a:t>
            </a:r>
            <a:r>
              <a:rPr lang="fr-CH" sz="2400" dirty="0" err="1"/>
              <a:t>physical</a:t>
            </a:r>
            <a:r>
              <a:rPr lang="fr-CH" sz="2400" dirty="0"/>
              <a:t> </a:t>
            </a:r>
            <a:r>
              <a:rPr lang="fr-CH" sz="2400" dirty="0" err="1"/>
              <a:t>waste</a:t>
            </a:r>
            <a:r>
              <a:rPr lang="fr-CH" sz="2400" dirty="0"/>
              <a:t> water </a:t>
            </a:r>
            <a:r>
              <a:rPr lang="fr-CH" sz="2400" dirty="0" err="1"/>
              <a:t>treatment</a:t>
            </a:r>
            <a:r>
              <a:rPr lang="fr-CH" sz="2400" dirty="0"/>
              <a:t>)</a:t>
            </a:r>
            <a:endParaRPr lang="en-US" sz="2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5549105" cy="4161829"/>
          </a:xfrm>
          <a:prstGeom prst="rect">
            <a:avLst/>
          </a:prstGeom>
        </p:spPr>
      </p:pic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8953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8</a:t>
            </a:fld>
            <a:r>
              <a:rPr lang="it-CH" altLang="en-US"/>
              <a:t> | www.csd.ch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66688" y="6237702"/>
            <a:ext cx="5462831" cy="288032"/>
          </a:xfrm>
        </p:spPr>
        <p:txBody>
          <a:bodyPr/>
          <a:lstStyle/>
          <a:p>
            <a:r>
              <a:rPr lang="fr-CH" sz="1100" b="0" dirty="0" err="1">
                <a:solidFill>
                  <a:schemeClr val="tx1"/>
                </a:solidFill>
              </a:rPr>
              <a:t>Pictures</a:t>
            </a:r>
            <a:r>
              <a:rPr lang="fr-CH" sz="1100" b="0" dirty="0">
                <a:solidFill>
                  <a:schemeClr val="tx1"/>
                </a:solidFill>
              </a:rPr>
              <a:t>:  </a:t>
            </a:r>
            <a:r>
              <a:rPr lang="fr-CH" sz="1100" b="0" dirty="0" err="1">
                <a:solidFill>
                  <a:schemeClr val="tx1"/>
                </a:solidFill>
              </a:rPr>
              <a:t>Intergeo</a:t>
            </a:r>
            <a:r>
              <a:rPr lang="fr-CH" sz="1100" b="0" dirty="0">
                <a:solidFill>
                  <a:schemeClr val="tx1"/>
                </a:solidFill>
              </a:rPr>
              <a:t>/</a:t>
            </a:r>
            <a:r>
              <a:rPr lang="fr-CH" sz="1100" b="0" dirty="0" err="1">
                <a:solidFill>
                  <a:schemeClr val="tx1"/>
                </a:solidFill>
              </a:rPr>
              <a:t>Rigarent</a:t>
            </a:r>
            <a:r>
              <a:rPr lang="fr-CH" sz="1100" b="0" dirty="0">
                <a:solidFill>
                  <a:schemeClr val="tx1"/>
                </a:solidFill>
              </a:rPr>
              <a:t> «Final Report» </a:t>
            </a:r>
            <a:r>
              <a:rPr lang="lv-LV" sz="1100" b="0" dirty="0">
                <a:solidFill>
                  <a:schemeClr val="tx1"/>
                </a:solidFill>
              </a:rPr>
              <a:t>(id.Nr. VVD/CS/2013/1-2/CH)</a:t>
            </a:r>
            <a:r>
              <a:rPr lang="fr-CH" sz="1100" b="0" dirty="0">
                <a:solidFill>
                  <a:schemeClr val="tx1"/>
                </a:solidFill>
              </a:rPr>
              <a:t> -2017</a:t>
            </a:r>
            <a:endParaRPr lang="it-CH" sz="1100" b="0" dirty="0">
              <a:solidFill>
                <a:schemeClr val="tx1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/>
              <a:t>Post </a:t>
            </a:r>
            <a:r>
              <a:rPr lang="fr-CH" altLang="en-US" dirty="0" err="1"/>
              <a:t>remediation</a:t>
            </a:r>
            <a:r>
              <a:rPr lang="fr-CH" altLang="en-US" dirty="0"/>
              <a:t> monitoring concept</a:t>
            </a:r>
            <a:endParaRPr lang="it-CH" dirty="0"/>
          </a:p>
        </p:txBody>
      </p:sp>
      <p:pic>
        <p:nvPicPr>
          <p:cNvPr id="7" name="Picture 36" descr="C:\Users\sorok\Desktop\New folder\Woodison karte naftas biezums 10.04,17 kopija 2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77" b="17714"/>
          <a:stretch/>
        </p:blipFill>
        <p:spPr bwMode="auto">
          <a:xfrm>
            <a:off x="4862244" y="1700808"/>
            <a:ext cx="4102243" cy="403759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Attēls 40" descr="G:\OLD\Desktop\Tatjana work\Sarkanadaugava 2012 -2017\Nafta kartes\2.att. Sarkandaugava  karte izohip 30.07.13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4" r="2733" b="25985"/>
          <a:stretch/>
        </p:blipFill>
        <p:spPr bwMode="auto">
          <a:xfrm>
            <a:off x="395536" y="1700808"/>
            <a:ext cx="4329628" cy="4037592"/>
          </a:xfrm>
          <a:prstGeom prst="rect">
            <a:avLst/>
          </a:prstGeom>
          <a:noFill/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42988" y="836712"/>
            <a:ext cx="779462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ts val="2000"/>
              </a:spcBef>
              <a:spcAft>
                <a:spcPct val="0"/>
              </a:spcAft>
              <a:defRPr sz="2000" b="1" kern="1200">
                <a:solidFill>
                  <a:srgbClr val="00254A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rgbClr val="6E6E6E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anose="020B0604020202020204" pitchFamily="34" charset="0"/>
              <a:buChar char="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anose="020B0604020202020204" pitchFamily="34" charset="0"/>
              <a:buChar char="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278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E6E6E"/>
              </a:buClr>
              <a:buSzPct val="90000"/>
              <a:buFont typeface="Arial" panose="020B0604020202020204" pitchFamily="34" charset="0"/>
              <a:buChar char="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2400" dirty="0" err="1"/>
              <a:t>Remediation</a:t>
            </a:r>
            <a:r>
              <a:rPr lang="fr-CH" sz="2400" dirty="0"/>
              <a:t> in </a:t>
            </a:r>
            <a:r>
              <a:rPr lang="bs-Latn-BA" sz="2400" dirty="0"/>
              <a:t>the </a:t>
            </a:r>
            <a:r>
              <a:rPr lang="fr-CH" sz="2400" dirty="0" err="1"/>
              <a:t>territory</a:t>
            </a:r>
            <a:r>
              <a:rPr lang="fr-CH" sz="2400" dirty="0"/>
              <a:t> of </a:t>
            </a:r>
            <a:r>
              <a:rPr lang="fr-CH" sz="2400" dirty="0" err="1"/>
              <a:t>Sarkandaugva</a:t>
            </a:r>
            <a:r>
              <a:rPr lang="fr-CH" sz="2400" dirty="0"/>
              <a:t>       (80-90% </a:t>
            </a:r>
            <a:r>
              <a:rPr lang="fr-CH" sz="2400" dirty="0" err="1"/>
              <a:t>elimination</a:t>
            </a:r>
            <a:r>
              <a:rPr lang="fr-CH" sz="2400" dirty="0"/>
              <a:t> of </a:t>
            </a:r>
            <a:r>
              <a:rPr lang="fr-CH" sz="2400" dirty="0" err="1"/>
              <a:t>floating</a:t>
            </a:r>
            <a:r>
              <a:rPr lang="fr-CH" sz="2400" dirty="0"/>
              <a:t> </a:t>
            </a:r>
            <a:r>
              <a:rPr lang="fr-CH" sz="2400" dirty="0" err="1"/>
              <a:t>oil</a:t>
            </a:r>
            <a:r>
              <a:rPr lang="fr-CH" sz="2400" dirty="0"/>
              <a:t> </a:t>
            </a:r>
            <a:r>
              <a:rPr lang="fr-CH" sz="2400" dirty="0" err="1"/>
              <a:t>products</a:t>
            </a:r>
            <a:r>
              <a:rPr lang="fr-CH" sz="2400" dirty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755555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433EBE12-616E-41C5-A5F0-8CC459A8D172}" type="slidenum">
              <a:rPr lang="it-CH" altLang="en-US"/>
              <a:pPr/>
              <a:t>9</a:t>
            </a:fld>
            <a:r>
              <a:rPr lang="it-CH" altLang="en-US" dirty="0"/>
              <a:t> | www.csd.ch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/>
              <a:t>Post </a:t>
            </a:r>
            <a:r>
              <a:rPr lang="fr-CH" altLang="en-US" dirty="0" err="1"/>
              <a:t>remediation</a:t>
            </a:r>
            <a:r>
              <a:rPr lang="fr-CH" altLang="en-US" dirty="0"/>
              <a:t> monitoring concept</a:t>
            </a:r>
            <a:endParaRPr lang="it-CH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836712"/>
            <a:ext cx="7794625" cy="4752528"/>
          </a:xfrm>
        </p:spPr>
        <p:txBody>
          <a:bodyPr/>
          <a:lstStyle/>
          <a:p>
            <a:r>
              <a:rPr lang="en-US" sz="2400" dirty="0"/>
              <a:t>When is monitoring necessary?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Contaminated site (to be remediated / or just to be observed)</a:t>
            </a:r>
          </a:p>
          <a:p>
            <a:pPr lvl="1">
              <a:spcBef>
                <a:spcPts val="1200"/>
              </a:spcBef>
            </a:pPr>
            <a:r>
              <a:rPr lang="fr-CH" sz="2400" dirty="0" err="1"/>
              <a:t>Partially</a:t>
            </a:r>
            <a:r>
              <a:rPr lang="bs-Latn-BA" sz="2400" dirty="0"/>
              <a:t>-</a:t>
            </a:r>
            <a:r>
              <a:rPr lang="fr-CH" sz="2400" dirty="0"/>
              <a:t> </a:t>
            </a:r>
            <a:r>
              <a:rPr lang="fr-CH" sz="2400" dirty="0" err="1"/>
              <a:t>remediated</a:t>
            </a:r>
            <a:r>
              <a:rPr lang="fr-CH" sz="2400" dirty="0"/>
              <a:t> sites</a:t>
            </a:r>
          </a:p>
          <a:p>
            <a:pPr lvl="1">
              <a:spcBef>
                <a:spcPts val="1200"/>
              </a:spcBef>
            </a:pPr>
            <a:r>
              <a:rPr lang="fr-CH" sz="2400" b="1" dirty="0" err="1"/>
              <a:t>Remediated</a:t>
            </a:r>
            <a:r>
              <a:rPr lang="fr-CH" sz="2400" b="1" dirty="0"/>
              <a:t> site (</a:t>
            </a:r>
            <a:r>
              <a:rPr lang="fr-CH" sz="2400" b="1" dirty="0" err="1"/>
              <a:t>Kölliken</a:t>
            </a:r>
            <a:r>
              <a:rPr lang="fr-CH" sz="2400" b="1" dirty="0"/>
              <a:t>)</a:t>
            </a:r>
            <a:endParaRPr lang="en-US" sz="2400" b="1" dirty="0"/>
          </a:p>
        </p:txBody>
      </p:sp>
      <p:pic>
        <p:nvPicPr>
          <p:cNvPr id="7" name="Segnaposto contenuto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19" y="3479369"/>
            <a:ext cx="4985693" cy="210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36183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SD_I-E">
  <a:themeElements>
    <a:clrScheme name="CSD_I-E 1">
      <a:dk1>
        <a:srgbClr val="000000"/>
      </a:dk1>
      <a:lt1>
        <a:srgbClr val="FFFFFF"/>
      </a:lt1>
      <a:dk2>
        <a:srgbClr val="77A140"/>
      </a:dk2>
      <a:lt2>
        <a:srgbClr val="D31245"/>
      </a:lt2>
      <a:accent1>
        <a:srgbClr val="C2CDC5"/>
      </a:accent1>
      <a:accent2>
        <a:srgbClr val="00254A"/>
      </a:accent2>
      <a:accent3>
        <a:srgbClr val="FFFFFF"/>
      </a:accent3>
      <a:accent4>
        <a:srgbClr val="000000"/>
      </a:accent4>
      <a:accent5>
        <a:srgbClr val="DDE3DF"/>
      </a:accent5>
      <a:accent6>
        <a:srgbClr val="002042"/>
      </a:accent6>
      <a:hlink>
        <a:srgbClr val="4A82A1"/>
      </a:hlink>
      <a:folHlink>
        <a:srgbClr val="A2958A"/>
      </a:folHlink>
    </a:clrScheme>
    <a:fontScheme name="CSD_I-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CH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CH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CSD_I-E 1">
        <a:dk1>
          <a:srgbClr val="000000"/>
        </a:dk1>
        <a:lt1>
          <a:srgbClr val="FFFFFF"/>
        </a:lt1>
        <a:dk2>
          <a:srgbClr val="77A140"/>
        </a:dk2>
        <a:lt2>
          <a:srgbClr val="D31245"/>
        </a:lt2>
        <a:accent1>
          <a:srgbClr val="C2CDC5"/>
        </a:accent1>
        <a:accent2>
          <a:srgbClr val="00254A"/>
        </a:accent2>
        <a:accent3>
          <a:srgbClr val="FFFFFF"/>
        </a:accent3>
        <a:accent4>
          <a:srgbClr val="000000"/>
        </a:accent4>
        <a:accent5>
          <a:srgbClr val="DDE3DF"/>
        </a:accent5>
        <a:accent6>
          <a:srgbClr val="002042"/>
        </a:accent6>
        <a:hlink>
          <a:srgbClr val="4A82A1"/>
        </a:hlink>
        <a:folHlink>
          <a:srgbClr val="A295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CSD_I_I</Template>
  <TotalTime>910</TotalTime>
  <Words>2503</Words>
  <Application>Microsoft Office PowerPoint</Application>
  <PresentationFormat>On-screen Show (4:3)</PresentationFormat>
  <Paragraphs>960</Paragraphs>
  <Slides>38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MS Mincho</vt:lpstr>
      <vt:lpstr>Arial</vt:lpstr>
      <vt:lpstr>Times New Roman</vt:lpstr>
      <vt:lpstr>Wingdings</vt:lpstr>
      <vt:lpstr>CSD_I-E</vt:lpstr>
      <vt:lpstr>Documento</vt:lpstr>
      <vt:lpstr>STATE ENVIRONMENTAL SERVICE OF THE REPUBLIC OF LATVIA</vt:lpstr>
      <vt:lpstr>Post remediation monitoring concept</vt:lpstr>
      <vt:lpstr>Post remediation monitoring concept</vt:lpstr>
      <vt:lpstr>Post remediation monitoring concept</vt:lpstr>
      <vt:lpstr>Post remediation monitoring concept</vt:lpstr>
      <vt:lpstr>Post remediation monitoring concept</vt:lpstr>
      <vt:lpstr>Post remediation monitoring concept</vt:lpstr>
      <vt:lpstr>Post remediation monitoring concept</vt:lpstr>
      <vt:lpstr>Post remediation monitoring concept</vt:lpstr>
      <vt:lpstr>Post remediation monitoring concept</vt:lpstr>
      <vt:lpstr>Post remediation monitoring concept</vt:lpstr>
      <vt:lpstr>Post remediation monitoring concept</vt:lpstr>
      <vt:lpstr>Post remediation monitoring concept</vt:lpstr>
      <vt:lpstr>Post remediation monitoring concept</vt:lpstr>
      <vt:lpstr>Post remediation monitoring concept</vt:lpstr>
      <vt:lpstr>Post remediation monitoring concept</vt:lpstr>
      <vt:lpstr>Post remediation monitoring concept</vt:lpstr>
      <vt:lpstr>Post remediation monitoring concept</vt:lpstr>
      <vt:lpstr>Post remediation monitoring concept</vt:lpstr>
      <vt:lpstr>Post remediation monitoring concept</vt:lpstr>
      <vt:lpstr>Post remediation monitoring concept</vt:lpstr>
      <vt:lpstr>Post remediation monitoring concept</vt:lpstr>
      <vt:lpstr>Post remediation monitoring concept</vt:lpstr>
      <vt:lpstr>Post remediation monitoring concept</vt:lpstr>
      <vt:lpstr>Post remediation monitoring concept</vt:lpstr>
      <vt:lpstr>Post remediation monitoring concept</vt:lpstr>
      <vt:lpstr>Post remediation monitoring concept</vt:lpstr>
      <vt:lpstr>Post remediation monitoring concept</vt:lpstr>
      <vt:lpstr>Post remediation monitoring concept</vt:lpstr>
      <vt:lpstr>Post remediation monitoring concept</vt:lpstr>
      <vt:lpstr>Post remediation monitoring concept</vt:lpstr>
      <vt:lpstr>Monitoring data base</vt:lpstr>
      <vt:lpstr>Monitoring data base</vt:lpstr>
      <vt:lpstr>Costs Estimate</vt:lpstr>
      <vt:lpstr>Costs Estimate</vt:lpstr>
      <vt:lpstr>Costs Estimate</vt:lpstr>
      <vt:lpstr>Costs Estimate</vt:lpstr>
      <vt:lpstr>Sarkandaugava sites – Post Monitoring Concept</vt:lpstr>
    </vt:vector>
  </TitlesOfParts>
  <Company>CSD Management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GIULIETTI Barbara</dc:creator>
  <cp:lastModifiedBy>Klavs Brangulis</cp:lastModifiedBy>
  <cp:revision>207</cp:revision>
  <cp:lastPrinted>2017-05-22T18:18:36Z</cp:lastPrinted>
  <dcterms:created xsi:type="dcterms:W3CDTF">2017-05-16T14:35:39Z</dcterms:created>
  <dcterms:modified xsi:type="dcterms:W3CDTF">2017-06-05T06:37:01Z</dcterms:modified>
</cp:coreProperties>
</file>