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5"/>
  </p:notesMasterIdLst>
  <p:sldIdLst>
    <p:sldId id="274" r:id="rId2"/>
    <p:sldId id="354" r:id="rId3"/>
    <p:sldId id="375" r:id="rId4"/>
    <p:sldId id="382" r:id="rId5"/>
    <p:sldId id="374" r:id="rId6"/>
    <p:sldId id="378" r:id="rId7"/>
    <p:sldId id="376" r:id="rId8"/>
    <p:sldId id="377" r:id="rId9"/>
    <p:sldId id="379" r:id="rId10"/>
    <p:sldId id="357" r:id="rId11"/>
    <p:sldId id="361" r:id="rId12"/>
    <p:sldId id="365" r:id="rId13"/>
    <p:sldId id="363" r:id="rId14"/>
    <p:sldId id="380" r:id="rId15"/>
    <p:sldId id="364" r:id="rId16"/>
    <p:sldId id="362" r:id="rId17"/>
    <p:sldId id="370" r:id="rId18"/>
    <p:sldId id="368" r:id="rId19"/>
    <p:sldId id="367" r:id="rId20"/>
    <p:sldId id="384" r:id="rId21"/>
    <p:sldId id="385" r:id="rId22"/>
    <p:sldId id="386" r:id="rId23"/>
    <p:sldId id="38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ce Šatrovska" initials="DŠ" lastIdx="2" clrIdx="0">
    <p:extLst>
      <p:ext uri="{19B8F6BF-5375-455C-9EA6-DF929625EA0E}">
        <p15:presenceInfo xmlns:p15="http://schemas.microsoft.com/office/powerpoint/2012/main" userId="S::dace.satrovska@vvd.gov.lv::cfad09f3-8d9a-4cb2-8422-69cc16034956" providerId="AD"/>
      </p:ext>
    </p:extLst>
  </p:cmAuthor>
  <p:cmAuthor id="2" name="Emils Zalcmanis" initials="EZ" lastIdx="3" clrIdx="1">
    <p:extLst>
      <p:ext uri="{19B8F6BF-5375-455C-9EA6-DF929625EA0E}">
        <p15:presenceInfo xmlns:p15="http://schemas.microsoft.com/office/powerpoint/2012/main" userId="S::emils.zalcmanis@vvd.gov.lv::bb8c1358-3d36-4637-becd-3dde70dea854" providerId="AD"/>
      </p:ext>
    </p:extLst>
  </p:cmAuthor>
  <p:cmAuthor id="3" name="Kristaps Zēlavs" initials="KZ" lastIdx="3" clrIdx="2">
    <p:extLst>
      <p:ext uri="{19B8F6BF-5375-455C-9EA6-DF929625EA0E}">
        <p15:presenceInfo xmlns:p15="http://schemas.microsoft.com/office/powerpoint/2012/main" userId="S::kristaps.zelavs@vvd.gov.lv::12e80edd-5817-421b-809e-6adaafcd98e7" providerId="AD"/>
      </p:ext>
    </p:extLst>
  </p:cmAuthor>
  <p:cmAuthor id="4" name="Marite Caikovska" initials="MC" lastIdx="1" clrIdx="3">
    <p:extLst>
      <p:ext uri="{19B8F6BF-5375-455C-9EA6-DF929625EA0E}">
        <p15:presenceInfo xmlns:p15="http://schemas.microsoft.com/office/powerpoint/2012/main" userId="S::marite.caikovska@vvd.gov.lv::20cf725a-21ca-46cc-96d6-6f814ec6a93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287352-217B-F94C-0DBA-8EAA593B0BEB}" v="4" dt="2020-12-08T16:43:06.957"/>
    <p1510:client id="{25B441FD-7E30-4F55-9255-DFED353DAFF2}" v="316" dt="2021-04-12T09:07:44.383"/>
    <p1510:client id="{33850F8C-A5DB-114B-ED24-730996C3919C}" v="282" dt="2020-12-02T15:02:52.232"/>
    <p1510:client id="{5AA5BADF-1280-B0E2-52D5-1CF7361C1CDE}" v="1" dt="2020-12-04T11:21:08.513"/>
    <p1510:client id="{61327C03-EF88-9BE0-B1CA-51E3856964E8}" v="50" dt="2021-04-12T09:13:18.853"/>
    <p1510:client id="{8048B765-2BD3-DEFB-AEAE-CBCD34C0E2D9}" v="1" dt="2020-12-04T11:27:51.886"/>
    <p1510:client id="{853253CD-CB19-8A84-4A0E-580D31AFAF66}" v="1" dt="2020-12-04T11:33:01.332"/>
    <p1510:client id="{B626DB05-2FF4-DC47-2431-2D425C502F8E}" v="21" dt="2020-12-02T15:03:55.706"/>
    <p1510:client id="{BBDB16FF-3E45-1AC4-582E-2E3FCB3BB3EC}" v="298" dt="2020-12-02T15:04:01.261"/>
    <p1510:client id="{BF08B89F-905B-B000-C938-7064A6D14E80}" v="16" dt="2021-03-26T11:51:15.006"/>
    <p1510:client id="{ED2B5F16-43D7-14D6-2A78-9385E20D943D}" v="221" dt="2020-12-02T13:24:59.4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Vidējs stils 2 - izcēlum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60" autoAdjust="0"/>
    <p:restoredTop sz="85377" autoAdjust="0"/>
  </p:normalViewPr>
  <p:slideViewPr>
    <p:cSldViewPr snapToGrid="0">
      <p:cViewPr varScale="1">
        <p:scale>
          <a:sx n="70" d="100"/>
          <a:sy n="70" d="100"/>
        </p:scale>
        <p:origin x="102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2BF0A-CE71-4B1D-BB3E-554F538B49B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A6773-5920-4D59-93DA-7A2B08B3D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79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Ministru kabineta 15.09.2020. noteikumi Nr. 576</a:t>
            </a:r>
            <a:r>
              <a:rPr lang="nn-NO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  <a:br>
              <a:rPr lang="nn-NO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nn-NO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«Prasības aizsardzībai pret jonizējošo starojumu, ko izraisa radionuklīda cēzija Cs137 saturs koksnē, kas ievesta Latvijā no citas valsts» (MK Nr.576)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2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670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14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0736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842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0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86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1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30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15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57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49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216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5A6773-5920-4D59-93DA-7A2B08B3D5C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51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74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3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43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6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5657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0054F00-DCC0-4FF8-9E8D-34FAF3F68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02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4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40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4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73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4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889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8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7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A9894-E25D-4859-92DD-FB01A0BDA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6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14349" y="3386139"/>
            <a:ext cx="8286751" cy="235743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2800">
                <a:latin typeface="Verdana"/>
                <a:ea typeface="Verdana"/>
                <a:cs typeface="Verdana"/>
              </a:rPr>
              <a:t>Koksnes, kas ievesta Latvijā no citas valsts, izmantošana no radiācijas drošības viedokļa</a:t>
            </a:r>
            <a:r>
              <a:rPr lang="lv-LV" sz="2800">
                <a:latin typeface="Arial"/>
                <a:ea typeface="Verdana"/>
                <a:cs typeface="Verdana"/>
              </a:rPr>
              <a:t/>
            </a:r>
            <a:br>
              <a:rPr lang="lv-LV" sz="2800">
                <a:latin typeface="Arial"/>
                <a:ea typeface="Verdana"/>
                <a:cs typeface="Verdana"/>
              </a:rPr>
            </a:br>
            <a:r>
              <a:rPr lang="lv-LV" sz="2800">
                <a:latin typeface="Arial"/>
                <a:ea typeface="Verdana"/>
                <a:cs typeface="Verdana"/>
              </a:rPr>
              <a:t/>
            </a:r>
            <a:br>
              <a:rPr lang="lv-LV" sz="2800">
                <a:latin typeface="Arial"/>
                <a:ea typeface="Verdana"/>
                <a:cs typeface="Verdana"/>
              </a:rPr>
            </a:br>
            <a:r>
              <a:rPr lang="lv-LV" sz="2000">
                <a:latin typeface="Verdana"/>
                <a:ea typeface="Verdana"/>
                <a:cs typeface="Verdana"/>
              </a:rPr>
              <a:t>2021.gada 14.aprīlī</a:t>
            </a:r>
            <a:endParaRPr lang="lv-LV" altLang="en-US" sz="2000"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57D727-0115-4F96-BC9F-1670E4AC8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/>
              <a:t>Prasības koksnes ievešanai Latvijā (6)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6E8234-488E-4EC8-8A93-0C4A2817E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6535" y="1752600"/>
            <a:ext cx="7120265" cy="44481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lv-LV" sz="2100" b="1">
                <a:latin typeface="Verdana"/>
                <a:ea typeface="Verdana"/>
                <a:cs typeface="Verdana"/>
              </a:rPr>
              <a:t>Apliecinājuma dokumentā</a:t>
            </a:r>
            <a:r>
              <a:rPr lang="lv-LV" sz="2100">
                <a:latin typeface="Verdana"/>
                <a:ea typeface="Verdana"/>
                <a:cs typeface="Verdana"/>
              </a:rPr>
              <a:t>: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lv-LV" sz="2100">
                <a:latin typeface="Verdana"/>
                <a:ea typeface="Verdana"/>
                <a:cs typeface="Verdana"/>
              </a:rPr>
              <a:t>koksnes pircējs vai koksnes ievedējs </a:t>
            </a:r>
            <a:r>
              <a:rPr lang="lv-LV" sz="2100" b="1">
                <a:latin typeface="Verdana"/>
                <a:ea typeface="Verdana"/>
                <a:cs typeface="Verdana"/>
              </a:rPr>
              <a:t>apliecina, ka koksne </a:t>
            </a:r>
            <a:r>
              <a:rPr lang="lv-LV" sz="2100">
                <a:latin typeface="Verdana"/>
                <a:ea typeface="Verdana"/>
                <a:cs typeface="Verdana"/>
              </a:rPr>
              <a:t>(arī no šīs koksnes iegūtie koksnes pārstrādes produkti, piemēram, granulas) </a:t>
            </a:r>
            <a:r>
              <a:rPr lang="lv-LV" sz="2100" b="1">
                <a:latin typeface="Verdana"/>
                <a:ea typeface="Verdana"/>
                <a:cs typeface="Verdana"/>
              </a:rPr>
              <a:t>nav paredzēta izmantošanai Latvijā par biomasas kurināmo</a:t>
            </a:r>
            <a:endParaRPr lang="lv-LV" sz="2100">
              <a:latin typeface="Verdana"/>
              <a:ea typeface="Verdana"/>
              <a:cs typeface="Verdana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lv-LV" sz="2100">
                <a:latin typeface="Verdana"/>
                <a:ea typeface="Verdana"/>
                <a:cs typeface="Verdana"/>
              </a:rPr>
              <a:t>norāda informāciju par koksnes pircēju un koksnes ievedēju – </a:t>
            </a:r>
            <a:r>
              <a:rPr lang="lv-LV" sz="2100" b="1">
                <a:latin typeface="Verdana"/>
                <a:ea typeface="Verdana"/>
                <a:cs typeface="Verdana"/>
              </a:rPr>
              <a:t>firma, reģistrācijas numurs komercreģistrā, kontaktinformācija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815A3F-5746-4DB2-A3BA-0716EC1DE16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29625" y="6324600"/>
            <a:ext cx="409575" cy="211133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294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693626-55A4-467D-B606-C43956F37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363" y="252413"/>
            <a:ext cx="6096000" cy="1036642"/>
          </a:xfrm>
        </p:spPr>
        <p:txBody>
          <a:bodyPr/>
          <a:lstStyle/>
          <a:p>
            <a:r>
              <a:rPr lang="lv-LV"/>
              <a:t>Prasības koksnes ievešanai Latvijā (7)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0D700B-3A67-4A47-A359-3DDFAAE57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1" y="1752600"/>
            <a:ext cx="7410449" cy="48768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</a:pPr>
            <a:r>
              <a:rPr lang="lv-LV">
                <a:latin typeface="Verdana"/>
                <a:ea typeface="Verdana"/>
                <a:cs typeface="Verdana"/>
              </a:rPr>
              <a:t>Nav atļauta koksnes kravas laišana brīvā apgrozībā Latvijā, ja muitas amatpersona konstatē, ka:</a:t>
            </a:r>
            <a:endParaRPr lang="lv-LV" b="0" i="0">
              <a:effectLst/>
              <a:latin typeface="Verdana"/>
              <a:ea typeface="Verdana"/>
              <a:cs typeface="Verdana"/>
            </a:endParaRPr>
          </a:p>
          <a:p>
            <a:pPr marL="342900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b="0" i="0" err="1">
                <a:effectLst/>
              </a:rPr>
              <a:t>radioloģiskās</a:t>
            </a:r>
            <a:r>
              <a:rPr lang="lv-LV" b="0" i="0">
                <a:effectLst/>
              </a:rPr>
              <a:t> pārbaudes dokumentā </a:t>
            </a:r>
            <a:r>
              <a:rPr lang="lv-LV" b="1" i="0">
                <a:effectLst/>
              </a:rPr>
              <a:t>norādīts, ka Cs-137 īpatnējā radioaktivitāte koksnes kravā pārsniedz 10 </a:t>
            </a:r>
            <a:r>
              <a:rPr lang="lv-LV" b="1" i="0" err="1">
                <a:effectLst/>
              </a:rPr>
              <a:t>Bq</a:t>
            </a:r>
            <a:r>
              <a:rPr lang="lv-LV" b="1" i="0">
                <a:effectLst/>
              </a:rPr>
              <a:t>/kg sausā koksnē</a:t>
            </a:r>
            <a:r>
              <a:rPr lang="lv-LV" b="0" i="0">
                <a:effectLst/>
              </a:rPr>
              <a:t>, un koksnes ievedējs </a:t>
            </a:r>
            <a:r>
              <a:rPr lang="lv-LV" b="1" i="0">
                <a:effectLst/>
              </a:rPr>
              <a:t>nevar uzrādīt apliecinājuma dokumentu</a:t>
            </a:r>
            <a:endParaRPr lang="lv-LV" b="0" i="0">
              <a:effectLst/>
            </a:endParaRPr>
          </a:p>
          <a:p>
            <a:pPr marL="342900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b="0" i="0">
                <a:effectLst/>
              </a:rPr>
              <a:t>koksnes ievedējs </a:t>
            </a:r>
            <a:r>
              <a:rPr lang="lv-LV" b="1" i="0">
                <a:effectLst/>
              </a:rPr>
              <a:t>nevar uzrādīt </a:t>
            </a:r>
            <a:r>
              <a:rPr lang="lv-LV" b="1" i="0" err="1">
                <a:effectLst/>
              </a:rPr>
              <a:t>radioloģiskās</a:t>
            </a:r>
            <a:r>
              <a:rPr lang="lv-LV" b="1" i="0">
                <a:effectLst/>
              </a:rPr>
              <a:t> pārbaudes dokumentu un apliecinājuma dokumentu</a:t>
            </a:r>
            <a:endParaRPr lang="lv-LV" b="0" i="0">
              <a:effectLst/>
            </a:endParaRPr>
          </a:p>
          <a:p>
            <a:pPr marL="342900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b="0" i="0">
                <a:effectLst/>
              </a:rPr>
              <a:t>koksnes ievedēja uzrādīto dokumentu kvalitātes dēļ </a:t>
            </a:r>
            <a:r>
              <a:rPr lang="lv-LV" b="1" i="0">
                <a:effectLst/>
              </a:rPr>
              <a:t>nav iespējams izlasīt tajos norādīto informāciju</a:t>
            </a:r>
            <a:endParaRPr lang="lv-LV" b="0" i="0">
              <a:effectLst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662141-0D12-488C-979A-4F056171668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43900" y="6324600"/>
            <a:ext cx="495300" cy="304800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898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DDC387-ED7E-453E-9F7F-4AA18AED8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Koksnes kravas nodošana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668749-F9C2-4CD3-9087-3F1B6CEBD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575" y="1723847"/>
            <a:ext cx="7515225" cy="46007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2200" b="0" i="0">
                <a:effectLst/>
                <a:latin typeface="Verdana"/>
                <a:ea typeface="Verdana"/>
                <a:cs typeface="Verdana"/>
              </a:rPr>
              <a:t>Komersants, nododot kravu koksnes pircējam, </a:t>
            </a:r>
            <a:r>
              <a:rPr lang="lv-LV" sz="2200" i="0">
                <a:effectLst/>
                <a:latin typeface="Verdana"/>
                <a:ea typeface="Verdana"/>
                <a:cs typeface="Verdana"/>
              </a:rPr>
              <a:t>kopā ar kravu </a:t>
            </a:r>
            <a:r>
              <a:rPr lang="lv-LV" sz="2200" b="1" i="0">
                <a:effectLst/>
                <a:latin typeface="Verdana"/>
                <a:ea typeface="Verdana"/>
                <a:cs typeface="Verdana"/>
              </a:rPr>
              <a:t>nodod </a:t>
            </a:r>
            <a:r>
              <a:rPr lang="lv-LV" sz="2200" b="1" i="0" err="1">
                <a:effectLst/>
                <a:latin typeface="Verdana"/>
                <a:ea typeface="Verdana"/>
                <a:cs typeface="Verdana"/>
              </a:rPr>
              <a:t>radioloģiskās</a:t>
            </a:r>
            <a:r>
              <a:rPr lang="lv-LV" sz="2200" b="1" i="0">
                <a:effectLst/>
                <a:latin typeface="Verdana"/>
                <a:ea typeface="Verdana"/>
                <a:cs typeface="Verdana"/>
              </a:rPr>
              <a:t> pārbaudes dokumentu un apliecinājuma dokumentu</a:t>
            </a:r>
            <a:r>
              <a:rPr lang="lv-LV" sz="2200">
                <a:latin typeface="Verdana"/>
                <a:ea typeface="Verdana"/>
                <a:cs typeface="Verdana"/>
              </a:rPr>
              <a:t> </a:t>
            </a:r>
            <a:endParaRPr lang="lv-LV" sz="2200" b="0" i="0">
              <a:effectLst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2200" b="0" i="0">
                <a:effectLst/>
                <a:latin typeface="Verdana"/>
                <a:ea typeface="Verdana"/>
                <a:cs typeface="Verdana"/>
              </a:rPr>
              <a:t>Koksnes </a:t>
            </a:r>
            <a:r>
              <a:rPr lang="lv-LV" sz="2200" b="1" i="0">
                <a:effectLst/>
                <a:latin typeface="Verdana"/>
                <a:ea typeface="Verdana"/>
                <a:cs typeface="Verdana"/>
              </a:rPr>
              <a:t>pircējs glabā </a:t>
            </a:r>
            <a:r>
              <a:rPr lang="lv-LV" sz="2200" b="1" i="0" err="1">
                <a:effectLst/>
                <a:latin typeface="Verdana"/>
                <a:ea typeface="Verdana"/>
                <a:cs typeface="Verdana"/>
              </a:rPr>
              <a:t>radioloģiskās</a:t>
            </a:r>
            <a:r>
              <a:rPr lang="lv-LV" sz="2200" b="1" i="0">
                <a:effectLst/>
                <a:latin typeface="Verdana"/>
                <a:ea typeface="Verdana"/>
                <a:cs typeface="Verdana"/>
              </a:rPr>
              <a:t> pārbaudes dokumentu un apliecinājuma dokumentu 5 gadus </a:t>
            </a:r>
            <a:r>
              <a:rPr lang="lv-LV" sz="2200" b="0" i="0">
                <a:effectLst/>
                <a:latin typeface="Verdana"/>
                <a:ea typeface="Verdana"/>
                <a:cs typeface="Verdana"/>
              </a:rPr>
              <a:t>no koksnes kravas saņemšanas dienas un pēc pieprasījuma uzrāda Valsts vides dienestam</a:t>
            </a:r>
            <a:r>
              <a:rPr lang="lv-LV" sz="2200">
                <a:latin typeface="Verdana"/>
                <a:ea typeface="Verdana"/>
                <a:cs typeface="Verdana"/>
              </a:rPr>
              <a:t> (turpmāk - VVD)</a:t>
            </a:r>
            <a:endParaRPr lang="en-US" sz="2200">
              <a:latin typeface="Verdana"/>
              <a:ea typeface="Verdana"/>
              <a:cs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B18D93-5CF0-45F0-8B5F-E1980F35C7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15313" y="6324600"/>
            <a:ext cx="623887" cy="361950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4303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ADDC20-B615-4281-BFEB-4819F0E14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Koksnes atgriešana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3CAB0A-70E6-42EA-9E74-710FA818A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299" y="1995488"/>
            <a:ext cx="7581901" cy="40767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lv-LV" sz="2400" b="1" i="0">
                <a:effectLst/>
                <a:latin typeface="Verdana"/>
                <a:ea typeface="Verdana"/>
                <a:cs typeface="Verdana"/>
              </a:rPr>
              <a:t>Ja konstatēts, ka </a:t>
            </a:r>
            <a:r>
              <a:rPr lang="lv-LV" sz="2400" b="0" i="0">
                <a:effectLst/>
                <a:latin typeface="Verdana"/>
                <a:ea typeface="Verdana"/>
                <a:cs typeface="Verdana"/>
              </a:rPr>
              <a:t>koksnē, kas no citas valsts ievesta Latvijā un paredzēta izmantošanai par biomasas kurināmo, </a:t>
            </a:r>
            <a:r>
              <a:rPr lang="lv-LV" sz="2400" b="1" i="0">
                <a:effectLst/>
                <a:latin typeface="Verdana"/>
                <a:ea typeface="Verdana"/>
                <a:cs typeface="Verdana"/>
              </a:rPr>
              <a:t>Cs-137</a:t>
            </a:r>
            <a:r>
              <a:rPr lang="lv-LV" sz="2400" b="0" i="0">
                <a:effectLst/>
                <a:latin typeface="Verdana"/>
                <a:ea typeface="Verdana"/>
                <a:cs typeface="Verdana"/>
              </a:rPr>
              <a:t> īpatnējā radioaktivitāte </a:t>
            </a:r>
            <a:r>
              <a:rPr lang="lv-LV" sz="2400" b="1" i="0">
                <a:effectLst/>
                <a:latin typeface="Verdana"/>
                <a:ea typeface="Verdana"/>
                <a:cs typeface="Verdana"/>
              </a:rPr>
              <a:t>pārsniedz 10 </a:t>
            </a:r>
            <a:r>
              <a:rPr lang="lv-LV" sz="2400" b="1" i="0" err="1">
                <a:effectLst/>
                <a:latin typeface="Verdana"/>
                <a:ea typeface="Verdana"/>
                <a:cs typeface="Verdana"/>
              </a:rPr>
              <a:t>Bq</a:t>
            </a:r>
            <a:r>
              <a:rPr lang="lv-LV" sz="2400" b="1" i="0">
                <a:effectLst/>
                <a:latin typeface="Verdana"/>
                <a:ea typeface="Verdana"/>
                <a:cs typeface="Verdana"/>
              </a:rPr>
              <a:t>/kg</a:t>
            </a:r>
            <a:r>
              <a:rPr lang="lv-LV" sz="2400" b="0" i="0">
                <a:effectLst/>
                <a:latin typeface="Verdana"/>
                <a:ea typeface="Verdana"/>
                <a:cs typeface="Verdana"/>
              </a:rPr>
              <a:t>, koksnes ievedējs šādu koksni </a:t>
            </a:r>
            <a:r>
              <a:rPr lang="lv-LV" sz="2400" b="1" i="0" u="sng">
                <a:effectLst/>
                <a:latin typeface="Verdana"/>
                <a:ea typeface="Verdana"/>
                <a:cs typeface="Verdana"/>
              </a:rPr>
              <a:t>nekavējoties</a:t>
            </a:r>
            <a:r>
              <a:rPr lang="lv-LV" sz="2400" b="0" i="0">
                <a:effectLst/>
                <a:latin typeface="Verdana"/>
                <a:ea typeface="Verdana"/>
                <a:cs typeface="Verdana"/>
              </a:rPr>
              <a:t>, bet ne vēlāk kā mēneša laikā </a:t>
            </a:r>
            <a:r>
              <a:rPr lang="lv-LV" sz="2400" b="1" i="0">
                <a:effectLst/>
                <a:latin typeface="Verdana"/>
                <a:ea typeface="Verdana"/>
                <a:cs typeface="Verdana"/>
              </a:rPr>
              <a:t>nosūta atpakaļ nosūtītājam</a:t>
            </a:r>
            <a:r>
              <a:rPr lang="lv-LV" sz="2400" b="0" i="0">
                <a:effectLst/>
                <a:latin typeface="Verdana"/>
                <a:ea typeface="Verdana"/>
                <a:cs typeface="Verdana"/>
              </a:rPr>
              <a:t>.</a:t>
            </a:r>
            <a:endParaRPr lang="en-US" sz="2400">
              <a:latin typeface="Verdana"/>
              <a:ea typeface="Verdana"/>
              <a:cs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AE63DB-5AEC-4737-B10D-D3844984BE4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8188" y="6324600"/>
            <a:ext cx="481012" cy="319088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383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F91F4F-368F-454B-B790-C52A8A60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700">
                <a:latin typeface="Verdana"/>
                <a:ea typeface="Verdana"/>
                <a:cs typeface="Verdana"/>
              </a:rPr>
              <a:t>Prasības sadedzināšanas iekārtu operatoriem (1)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7D382D-18DF-4B0B-A0AC-FF4309666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9701" y="1885951"/>
            <a:ext cx="7417099" cy="443074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lv-LV" sz="2200">
                <a:latin typeface="Verdana"/>
                <a:ea typeface="Verdana"/>
                <a:cs typeface="Verdana"/>
              </a:rPr>
              <a:t>Sadedzināšanas iekārtas operatoram:</a:t>
            </a:r>
            <a:endParaRPr lang="en-US" sz="2200"/>
          </a:p>
          <a:p>
            <a:pPr algn="just">
              <a:lnSpc>
                <a:spcPct val="150000"/>
              </a:lnSpc>
            </a:pPr>
            <a:r>
              <a:rPr lang="lv-LV" sz="2200">
                <a:latin typeface="Verdana"/>
                <a:ea typeface="Verdana"/>
                <a:cs typeface="Verdana"/>
              </a:rPr>
              <a:t>- par katru koksnes kravu, kas ievesta no citas valsts,  jāprasa no koksnes pārdevēja </a:t>
            </a:r>
            <a:r>
              <a:rPr lang="lv-LV" sz="2200" err="1">
                <a:latin typeface="Verdana"/>
                <a:ea typeface="Verdana"/>
                <a:cs typeface="Verdana"/>
              </a:rPr>
              <a:t>radioloģiskās</a:t>
            </a:r>
            <a:r>
              <a:rPr lang="lv-LV" sz="2200">
                <a:latin typeface="Verdana"/>
                <a:ea typeface="Verdana"/>
                <a:cs typeface="Verdana"/>
              </a:rPr>
              <a:t> pārbaudes dokuments un šis dokuments jāuzglabā 5 gadus</a:t>
            </a:r>
            <a:endParaRPr lang="lv-LV" sz="2200"/>
          </a:p>
          <a:p>
            <a:pPr algn="just">
              <a:lnSpc>
                <a:spcPct val="150000"/>
              </a:lnSpc>
            </a:pPr>
            <a:r>
              <a:rPr lang="lv-LV" sz="2200">
                <a:latin typeface="Verdana"/>
                <a:ea typeface="Verdana"/>
                <a:cs typeface="Verdana"/>
              </a:rPr>
              <a:t>- sadedzināšanai var izmantot koksni, ja Cs-137 īpatnējā radioaktivitāte </a:t>
            </a:r>
            <a:r>
              <a:rPr lang="lv-LV" sz="2200" b="1">
                <a:latin typeface="Verdana"/>
                <a:ea typeface="Verdana"/>
                <a:cs typeface="Verdana"/>
              </a:rPr>
              <a:t>nepārsniedz</a:t>
            </a:r>
            <a:r>
              <a:rPr lang="lv-LV" sz="2200">
                <a:latin typeface="Verdana"/>
                <a:ea typeface="Verdana"/>
                <a:cs typeface="Verdana"/>
              </a:rPr>
              <a:t> 10 </a:t>
            </a:r>
            <a:r>
              <a:rPr lang="lv-LV" sz="2200" err="1">
                <a:latin typeface="Verdana"/>
                <a:ea typeface="Verdana"/>
                <a:cs typeface="Verdana"/>
              </a:rPr>
              <a:t>Bq</a:t>
            </a:r>
            <a:r>
              <a:rPr lang="lv-LV" sz="2200">
                <a:latin typeface="Verdana"/>
                <a:ea typeface="Verdana"/>
                <a:cs typeface="Verdana"/>
              </a:rPr>
              <a:t>/kg sausā koksnē</a:t>
            </a:r>
            <a:endParaRPr lang="lv-LV" sz="2200"/>
          </a:p>
          <a:p>
            <a:pPr algn="just">
              <a:lnSpc>
                <a:spcPct val="150000"/>
              </a:lnSpc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667D30-7E1D-4BE6-AC39-E40CE1CEBA5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01038" y="6324600"/>
            <a:ext cx="538162" cy="376238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090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F91F4F-368F-454B-B790-C52A8A60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700">
                <a:latin typeface="Verdana"/>
                <a:ea typeface="Verdana"/>
                <a:cs typeface="Verdana"/>
              </a:rPr>
              <a:t>Prasības sadedzināšanas iekārtu operatoriem (2)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7D382D-18DF-4B0B-A0AC-FF4309666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0342" y="1885951"/>
            <a:ext cx="7316458" cy="437323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2200" b="0" i="0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No citas valsts Latvijā ievestu koksni atļauts izmantot par biomasas kurināmo, ja koksnei veikta </a:t>
            </a:r>
            <a:r>
              <a:rPr lang="lv-LV" sz="2200" b="0" i="0" err="1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radioloģiskā</a:t>
            </a:r>
            <a:r>
              <a:rPr lang="lv-LV" sz="2200" b="0" i="0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 pārbaude </a:t>
            </a:r>
            <a:r>
              <a:rPr lang="lv-LV" sz="2200" b="1" i="0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akreditētā</a:t>
            </a:r>
            <a:r>
              <a:rPr lang="lv-LV" sz="2200" b="0" i="0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 </a:t>
            </a:r>
            <a:r>
              <a:rPr lang="lv-LV" sz="220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laboratorijā</a:t>
            </a:r>
            <a:r>
              <a:rPr lang="lv-LV" sz="2200" b="0" i="0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 un pārbaude apliecina, ka Cs-137 īpatnējā radioaktivitāte </a:t>
            </a:r>
            <a:r>
              <a:rPr lang="lv-LV" sz="2200" b="1" i="0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nepārsniedz</a:t>
            </a:r>
            <a:r>
              <a:rPr lang="lv-LV" sz="2200" b="0" i="0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 10 </a:t>
            </a:r>
            <a:r>
              <a:rPr lang="lv-LV" sz="2200" b="0" i="0" err="1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Bq</a:t>
            </a:r>
            <a:r>
              <a:rPr lang="lv-LV" sz="2200" b="0" i="0">
                <a:solidFill>
                  <a:srgbClr val="000000"/>
                </a:solidFill>
                <a:effectLst/>
                <a:latin typeface="Verdana"/>
                <a:ea typeface="Verdana"/>
                <a:cs typeface="Verdana"/>
              </a:rPr>
              <a:t>/kg sausā koksnē.</a:t>
            </a:r>
          </a:p>
          <a:p>
            <a:pPr>
              <a:lnSpc>
                <a:spcPct val="150000"/>
              </a:lnSpc>
            </a:pPr>
            <a:r>
              <a:rPr lang="lv-LV" sz="1900" u="sng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Piezīme:</a:t>
            </a:r>
            <a:r>
              <a:rPr lang="lv-LV" u="sng">
                <a:latin typeface="Verdana"/>
                <a:ea typeface="Verdana"/>
                <a:cs typeface="Verdana"/>
              </a:rPr>
              <a:t/>
            </a:r>
            <a:br>
              <a:rPr lang="lv-LV" u="sng">
                <a:latin typeface="Verdana"/>
                <a:ea typeface="Verdana"/>
                <a:cs typeface="Verdana"/>
              </a:rPr>
            </a:br>
            <a:r>
              <a:rPr lang="lv-LV" sz="170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J</a:t>
            </a:r>
            <a:r>
              <a:rPr lang="lv-LV" sz="160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a tiek sadedzināti koksnes pārstrādes blakusprodukti vai atlikumi, ir jānodrošina, ka pirms sadedzināšanas attiecīgajam koksnes materiālam veikta </a:t>
            </a:r>
            <a:r>
              <a:rPr lang="lv-LV" sz="160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radioloģiskā</a:t>
            </a:r>
            <a:r>
              <a:rPr lang="lv-LV" sz="160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pārbaude, kas apliecina, ka  Cs-137 īpatnējā radioaktivitāte nepārsniedz 10  </a:t>
            </a:r>
            <a:r>
              <a:rPr lang="lv-LV" sz="160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Bq</a:t>
            </a:r>
            <a:r>
              <a:rPr lang="lv-LV" sz="160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/kg sausā koksnē.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667D30-7E1D-4BE6-AC39-E40CE1CEBA5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01038" y="6324600"/>
            <a:ext cx="538162" cy="376238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7168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2B21E3-A9D2-4DFF-A97C-F38505D9B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>
                <a:latin typeface="Verdana"/>
                <a:ea typeface="Verdana"/>
              </a:rPr>
              <a:t>Prasības sadedzināšanas iekārtas operatoriem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EEFDCE-9F3E-44AD-9273-97ABA8DD4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7653" y="1865911"/>
            <a:ext cx="7796322" cy="476778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lv-LV" sz="1900" i="0">
                <a:effectLst/>
                <a:latin typeface="Verdana"/>
                <a:ea typeface="Verdana"/>
                <a:cs typeface="Verdana"/>
              </a:rPr>
              <a:t>Sadedzināšanas iekārtās</a:t>
            </a:r>
            <a:r>
              <a:rPr lang="lv-LV" sz="1900" b="0" i="0">
                <a:effectLst/>
                <a:latin typeface="Verdana"/>
                <a:ea typeface="Verdana"/>
                <a:cs typeface="Verdana"/>
              </a:rPr>
              <a:t>, kuru nominālā ievadītā siltuma </a:t>
            </a:r>
            <a:r>
              <a:rPr lang="lv-LV" sz="1900" b="1" i="0">
                <a:effectLst/>
                <a:latin typeface="Verdana"/>
                <a:ea typeface="Verdana"/>
                <a:cs typeface="Verdana"/>
              </a:rPr>
              <a:t>jauda ir lielāka par 5 MW</a:t>
            </a:r>
            <a:r>
              <a:rPr lang="lv-LV" sz="1900" b="0" i="0">
                <a:effectLst/>
                <a:latin typeface="Verdana"/>
                <a:ea typeface="Verdana"/>
                <a:cs typeface="Verdana"/>
              </a:rPr>
              <a:t>,</a:t>
            </a:r>
            <a:r>
              <a:rPr lang="lv-LV" sz="1900">
                <a:latin typeface="Verdana"/>
                <a:ea typeface="Verdana"/>
                <a:cs typeface="Verdana"/>
              </a:rPr>
              <a:t> </a:t>
            </a:r>
            <a:r>
              <a:rPr lang="lv-LV" sz="1900" b="0" i="0">
                <a:effectLst/>
                <a:latin typeface="Verdana"/>
                <a:ea typeface="Verdana"/>
                <a:cs typeface="Verdana"/>
              </a:rPr>
              <a:t>operators, kas izmanto ievestu koksni par kurināmo</a:t>
            </a:r>
            <a:r>
              <a:rPr lang="lv-LV" sz="1900">
                <a:latin typeface="Verdana"/>
                <a:ea typeface="Verdana"/>
                <a:cs typeface="Verdana"/>
              </a:rPr>
              <a:t>:</a:t>
            </a:r>
            <a:endParaRPr lang="en-US" sz="1900">
              <a:latin typeface="Verdana"/>
              <a:cs typeface="Verdana"/>
            </a:endParaRPr>
          </a:p>
          <a:p>
            <a:pPr algn="just">
              <a:lnSpc>
                <a:spcPct val="150000"/>
              </a:lnSpc>
            </a:pPr>
            <a:r>
              <a:rPr lang="lv-LV" sz="1900">
                <a:latin typeface="Verdana"/>
                <a:ea typeface="Verdana"/>
                <a:cs typeface="Verdana"/>
              </a:rPr>
              <a:t>1) </a:t>
            </a:r>
            <a:r>
              <a:rPr lang="lv-LV" sz="1900" b="1" i="0">
                <a:effectLst/>
                <a:latin typeface="Verdana"/>
                <a:ea typeface="Verdana"/>
                <a:cs typeface="Verdana"/>
              </a:rPr>
              <a:t>reizi mēnesī apkures sezonā (no oktobra līdz aprīlim) veic koksnes sadedzināšanas rezultātā radīto vieglo pelnu </a:t>
            </a:r>
            <a:r>
              <a:rPr lang="lv-LV" sz="1900" b="0" i="0">
                <a:effectLst/>
                <a:latin typeface="Verdana"/>
                <a:ea typeface="Verdana"/>
                <a:cs typeface="Verdana"/>
              </a:rPr>
              <a:t>vai, ja iekārtā nav uzstādīti atsevišķi vieglo pelnu uztveršanas </a:t>
            </a:r>
            <a:r>
              <a:rPr lang="lv-LV" sz="1900" b="0" i="0" err="1">
                <a:effectLst/>
                <a:latin typeface="Verdana"/>
                <a:ea typeface="Verdana"/>
                <a:cs typeface="Verdana"/>
              </a:rPr>
              <a:t>dūmgāzu</a:t>
            </a:r>
            <a:r>
              <a:rPr lang="lv-LV" sz="1900" b="0" i="0">
                <a:effectLst/>
                <a:latin typeface="Verdana"/>
                <a:ea typeface="Verdana"/>
                <a:cs typeface="Verdana"/>
              </a:rPr>
              <a:t> filtri, </a:t>
            </a:r>
            <a:r>
              <a:rPr lang="lv-LV" sz="1900" b="1" i="0">
                <a:effectLst/>
                <a:latin typeface="Verdana"/>
                <a:ea typeface="Verdana"/>
                <a:cs typeface="Verdana"/>
              </a:rPr>
              <a:t>smago pelnu īpatnējās radioaktivitātes pārbaudes</a:t>
            </a:r>
            <a:endParaRPr lang="lv-LV" sz="1900">
              <a:latin typeface="Verdana"/>
              <a:ea typeface="Verdana"/>
              <a:cs typeface="Verdana"/>
            </a:endParaRPr>
          </a:p>
          <a:p>
            <a:pPr algn="just">
              <a:lnSpc>
                <a:spcPct val="150000"/>
              </a:lnSpc>
            </a:pPr>
            <a:r>
              <a:rPr lang="lv-LV" sz="1900">
                <a:latin typeface="Verdana"/>
                <a:ea typeface="Verdana"/>
                <a:cs typeface="Verdana"/>
              </a:rPr>
              <a:t>2)</a:t>
            </a:r>
            <a:r>
              <a:rPr lang="lv-LV" sz="1900">
                <a:latin typeface="Verdana"/>
                <a:ea typeface="Verdana"/>
                <a:cs typeface="Arial"/>
              </a:rPr>
              <a:t> radioaktivitātes pārbaudes dokumentus</a:t>
            </a:r>
            <a:r>
              <a:rPr lang="lv-LV" sz="1900" b="1">
                <a:latin typeface="Verdana"/>
                <a:ea typeface="Verdana"/>
                <a:cs typeface="Arial"/>
              </a:rPr>
              <a:t> </a:t>
            </a:r>
            <a:r>
              <a:rPr lang="en-US" sz="1900" b="1" err="1">
                <a:latin typeface="Verdana"/>
                <a:ea typeface="Verdana"/>
                <a:cs typeface="Arial"/>
              </a:rPr>
              <a:t>glabā</a:t>
            </a:r>
            <a:r>
              <a:rPr lang="en-US" sz="1900" b="1">
                <a:latin typeface="Verdana"/>
                <a:ea typeface="Verdana"/>
                <a:cs typeface="Arial"/>
              </a:rPr>
              <a:t> </a:t>
            </a:r>
            <a:r>
              <a:rPr lang="lv-LV" sz="1900" b="1">
                <a:latin typeface="Verdana"/>
                <a:ea typeface="Verdana"/>
                <a:cs typeface="Arial"/>
              </a:rPr>
              <a:t>5</a:t>
            </a:r>
            <a:r>
              <a:rPr lang="en-US" sz="1900" b="1">
                <a:latin typeface="Verdana"/>
                <a:ea typeface="Verdana"/>
                <a:cs typeface="Arial"/>
              </a:rPr>
              <a:t> </a:t>
            </a:r>
            <a:r>
              <a:rPr lang="en-US" sz="1900" b="1" err="1">
                <a:latin typeface="Verdana"/>
                <a:ea typeface="Verdana"/>
                <a:cs typeface="Arial"/>
              </a:rPr>
              <a:t>gadus</a:t>
            </a:r>
            <a:r>
              <a:rPr lang="en-US" sz="1900" b="1">
                <a:latin typeface="Verdana"/>
                <a:ea typeface="Verdana"/>
                <a:cs typeface="Arial"/>
              </a:rPr>
              <a:t> </a:t>
            </a:r>
            <a:r>
              <a:rPr lang="en-US" sz="1900">
                <a:latin typeface="Verdana"/>
                <a:ea typeface="Verdana"/>
                <a:cs typeface="Arial"/>
              </a:rPr>
              <a:t>un </a:t>
            </a:r>
            <a:r>
              <a:rPr lang="en-US" sz="1900" err="1">
                <a:latin typeface="Verdana"/>
                <a:ea typeface="Verdana"/>
                <a:cs typeface="Arial"/>
              </a:rPr>
              <a:t>pēc</a:t>
            </a:r>
            <a:r>
              <a:rPr lang="en-US" sz="1900">
                <a:latin typeface="Verdana"/>
                <a:ea typeface="Verdana"/>
                <a:cs typeface="Arial"/>
              </a:rPr>
              <a:t> </a:t>
            </a:r>
            <a:r>
              <a:rPr lang="en-US" sz="1900" err="1">
                <a:latin typeface="Verdana"/>
                <a:ea typeface="Verdana"/>
                <a:cs typeface="Arial"/>
              </a:rPr>
              <a:t>pieprasījuma</a:t>
            </a:r>
            <a:r>
              <a:rPr lang="en-US" sz="1900">
                <a:latin typeface="Verdana"/>
                <a:ea typeface="Verdana"/>
                <a:cs typeface="Arial"/>
              </a:rPr>
              <a:t> </a:t>
            </a:r>
            <a:r>
              <a:rPr lang="en-US" sz="1900" err="1">
                <a:latin typeface="Verdana"/>
                <a:ea typeface="Verdana"/>
                <a:cs typeface="Arial"/>
              </a:rPr>
              <a:t>uzrāda</a:t>
            </a:r>
            <a:r>
              <a:rPr lang="en-US" sz="1900">
                <a:latin typeface="Verdana"/>
                <a:ea typeface="Verdana"/>
                <a:cs typeface="Arial"/>
              </a:rPr>
              <a:t> VVD</a:t>
            </a:r>
            <a:endParaRPr lang="lv-LV" sz="1900">
              <a:latin typeface="Verdana"/>
              <a:ea typeface="Verdana"/>
              <a:cs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06D55A-1451-46A3-8AFD-EF435BA45C3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04363" y="6324600"/>
            <a:ext cx="534837" cy="405441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062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7A5A17-6CC4-4E5E-8FB6-1BEB897D6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>
                <a:latin typeface="Verdana"/>
                <a:ea typeface="Verdana"/>
                <a:cs typeface="Verdana"/>
              </a:rPr>
              <a:t>Prasības sadedzināšanas iekārtas operatoriem (4)</a:t>
            </a:r>
            <a:endParaRPr lang="en-US" b="0">
              <a:latin typeface="Verdana"/>
              <a:ea typeface="Verdana"/>
              <a:cs typeface="Verdan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15033B-2E65-4787-BABD-750095602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613" y="2212676"/>
            <a:ext cx="7215187" cy="4105094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2200" b="0" i="0">
                <a:effectLst/>
                <a:latin typeface="Verdana"/>
                <a:ea typeface="Verdana"/>
              </a:rPr>
              <a:t>P</a:t>
            </a:r>
            <a:r>
              <a:rPr lang="en-US" sz="2200" b="0" i="0" err="1">
                <a:effectLst/>
                <a:latin typeface="Verdana"/>
                <a:ea typeface="Verdana"/>
              </a:rPr>
              <a:t>elnu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īpatnējās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radioaktivitātes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pārbaudes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veic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laboratorijā</a:t>
            </a:r>
            <a:r>
              <a:rPr lang="en-US" sz="2200" b="0" i="0">
                <a:effectLst/>
                <a:latin typeface="Verdana"/>
                <a:ea typeface="Verdana"/>
              </a:rPr>
              <a:t>, </a:t>
            </a:r>
            <a:r>
              <a:rPr lang="en-US" sz="2200" b="0" i="0" err="1">
                <a:effectLst/>
                <a:latin typeface="Verdana"/>
                <a:ea typeface="Verdana"/>
              </a:rPr>
              <a:t>kas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1" i="0" err="1">
                <a:effectLst/>
                <a:latin typeface="Verdana"/>
                <a:ea typeface="Verdana"/>
              </a:rPr>
              <a:t>akreditēta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Latvij</a:t>
            </a:r>
            <a:r>
              <a:rPr lang="lv-LV" sz="2200" b="0" i="0">
                <a:effectLst/>
                <a:latin typeface="Verdana"/>
                <a:ea typeface="Verdana"/>
              </a:rPr>
              <a:t>ā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vai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citā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Eiropas</a:t>
            </a:r>
            <a:r>
              <a:rPr lang="en-US" sz="2200" b="0" i="0">
                <a:effectLst/>
                <a:latin typeface="Verdana"/>
                <a:ea typeface="Verdana"/>
              </a:rPr>
              <a:t> </a:t>
            </a:r>
            <a:r>
              <a:rPr lang="en-US" sz="2200" b="0" i="0" err="1">
                <a:effectLst/>
                <a:latin typeface="Verdana"/>
                <a:ea typeface="Verdana"/>
              </a:rPr>
              <a:t>Ekonomikas</a:t>
            </a:r>
            <a:r>
              <a:rPr lang="en-US" sz="2200" b="0" i="0">
                <a:effectLst/>
                <a:latin typeface="Verdana"/>
                <a:ea typeface="Verdana"/>
              </a:rPr>
              <a:t> zonas </a:t>
            </a:r>
            <a:r>
              <a:rPr lang="en-US" sz="2200" b="0" i="0" err="1">
                <a:effectLst/>
                <a:latin typeface="Verdana"/>
                <a:ea typeface="Verdana"/>
              </a:rPr>
              <a:t>valstī</a:t>
            </a:r>
            <a:endParaRPr lang="lv-LV" sz="2200" b="0" i="0">
              <a:effectLst/>
              <a:latin typeface="Verdana"/>
              <a:ea typeface="Verdana"/>
            </a:endParaRPr>
          </a:p>
          <a:p>
            <a:pPr algn="just">
              <a:lnSpc>
                <a:spcPct val="150000"/>
              </a:lnSpc>
            </a:pPr>
            <a:r>
              <a:rPr lang="lv-LV" sz="2200" u="sng">
                <a:latin typeface="Verdana"/>
                <a:ea typeface="Verdana"/>
                <a:cs typeface="Verdana"/>
              </a:rPr>
              <a:t>Piezīmes:</a:t>
            </a:r>
            <a:endParaRPr lang="lv-LV" sz="2200" u="sng">
              <a:latin typeface="Verdana"/>
              <a:ea typeface="Verdana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>
                <a:latin typeface="Verdana"/>
                <a:ea typeface="Verdana"/>
                <a:cs typeface="Verdana"/>
              </a:rPr>
              <a:t>P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elnu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īpatnējās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radioaktivitātes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pārbaudē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testē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vienu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pelnu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paraugu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ar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tādu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tilpumu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,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kas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attiecīgajai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laboratorijai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nepieciešams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pārbaudes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veikšanai</a:t>
            </a:r>
            <a:endParaRPr lang="lv-LV" sz="2200">
              <a:latin typeface="Verdana"/>
              <a:ea typeface="Verdana"/>
              <a:cs typeface="Verdana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>
                <a:latin typeface="Verdana"/>
                <a:ea typeface="Verdana"/>
                <a:cs typeface="Verdana"/>
              </a:rPr>
              <a:t>S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ausi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pelni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–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koksnes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pelni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,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kas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izkarsēti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līdz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pastāvīgam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parauga</a:t>
            </a:r>
            <a:r>
              <a:rPr lang="en-US" sz="2000" b="0" i="0">
                <a:effectLst/>
                <a:latin typeface="Verdana"/>
                <a:ea typeface="Verdana"/>
                <a:cs typeface="Verdana"/>
              </a:rPr>
              <a:t> </a:t>
            </a:r>
            <a:r>
              <a:rPr lang="en-US" sz="2000" b="0" i="0" err="1">
                <a:effectLst/>
                <a:latin typeface="Verdana"/>
                <a:ea typeface="Verdana"/>
                <a:cs typeface="Verdana"/>
              </a:rPr>
              <a:t>svaram</a:t>
            </a:r>
            <a:endParaRPr lang="en-US" sz="2200">
              <a:latin typeface="Verdana"/>
              <a:ea typeface="Verdana"/>
              <a:cs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A0BE28-FDE0-4A5A-BE68-C2E08E0F923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18740" y="6324600"/>
            <a:ext cx="520460" cy="290423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290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CBD568-E1C0-44B1-BDEB-8E87121C7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>
                <a:latin typeface="Verdana"/>
                <a:ea typeface="Verdana"/>
              </a:rPr>
              <a:t>Prasības sadedzināšanas iekārtas operatoriem (5)</a:t>
            </a:r>
            <a:endParaRPr lang="en-US">
              <a:latin typeface="Verdana"/>
              <a:ea typeface="Verdan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FB9289-4875-4068-9B42-3655E5AF6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4026" y="2038081"/>
            <a:ext cx="7260566" cy="46007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lv-LV" sz="2400" b="0" i="0">
                <a:effectLst/>
                <a:latin typeface="Verdana"/>
                <a:ea typeface="Verdana"/>
                <a:cs typeface="Verdana"/>
              </a:rPr>
              <a:t>Ja koksnes pelnos konstatētā </a:t>
            </a:r>
            <a:r>
              <a:rPr lang="lv-LV" sz="2400" b="1">
                <a:latin typeface="Verdana"/>
                <a:ea typeface="Verdana"/>
                <a:cs typeface="Verdana"/>
              </a:rPr>
              <a:t>Cs-137 </a:t>
            </a:r>
            <a:r>
              <a:rPr lang="lv-LV" sz="2400" b="1" i="0">
                <a:effectLst/>
                <a:latin typeface="Verdana"/>
                <a:ea typeface="Verdana"/>
                <a:cs typeface="Verdana"/>
              </a:rPr>
              <a:t>īpatnējā radioaktivitāte ir 10 000 </a:t>
            </a:r>
            <a:r>
              <a:rPr lang="lv-LV" sz="2400" b="1" i="0" err="1">
                <a:effectLst/>
                <a:latin typeface="Verdana"/>
                <a:ea typeface="Verdana"/>
                <a:cs typeface="Verdana"/>
              </a:rPr>
              <a:t>Bq</a:t>
            </a:r>
            <a:r>
              <a:rPr lang="lv-LV" sz="2400" b="1" i="0">
                <a:effectLst/>
                <a:latin typeface="Verdana"/>
                <a:ea typeface="Verdana"/>
                <a:cs typeface="Verdana"/>
              </a:rPr>
              <a:t>/kg sausos pelnos vai lielāka</a:t>
            </a:r>
            <a:r>
              <a:rPr lang="lv-LV" sz="2400" b="0" i="0">
                <a:effectLst/>
                <a:latin typeface="Verdana"/>
                <a:ea typeface="Verdana"/>
                <a:cs typeface="Verdana"/>
              </a:rPr>
              <a:t>, sadedzināšanas iekārtas operators nekavējoties ziņo VVD</a:t>
            </a:r>
          </a:p>
          <a:p>
            <a:pPr algn="just">
              <a:lnSpc>
                <a:spcPct val="150000"/>
              </a:lnSpc>
            </a:pPr>
            <a:r>
              <a:rPr lang="lv-LV" sz="2400" b="0" i="0">
                <a:effectLst/>
                <a:latin typeface="Verdana"/>
                <a:ea typeface="Verdana"/>
                <a:cs typeface="Verdana"/>
              </a:rPr>
              <a:t> </a:t>
            </a:r>
            <a:endParaRPr lang="lv-LV">
              <a:latin typeface="Verdana"/>
              <a:ea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98A711-CB4B-442D-812D-069D2DA2043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9985" y="6324600"/>
            <a:ext cx="549215" cy="290423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75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0144A7-754B-4652-A6A0-1FBA1EFF1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4563" y="381000"/>
            <a:ext cx="6472237" cy="962025"/>
          </a:xfrm>
        </p:spPr>
        <p:txBody>
          <a:bodyPr/>
          <a:lstStyle/>
          <a:p>
            <a:r>
              <a:rPr lang="lv-LV">
                <a:latin typeface="Verdana"/>
                <a:ea typeface="Verdana"/>
              </a:rPr>
              <a:t>Koksnes pelnu apsaimniekošana 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xmlns="" id="{E16248CE-CD6C-4D24-AF72-50D2A4F885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9170239"/>
              </p:ext>
            </p:extLst>
          </p:nvPr>
        </p:nvGraphicFramePr>
        <p:xfrm>
          <a:off x="373811" y="1667773"/>
          <a:ext cx="8567909" cy="511699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9028">
                  <a:extLst>
                    <a:ext uri="{9D8B030D-6E8A-4147-A177-3AD203B41FA5}">
                      <a16:colId xmlns:a16="http://schemas.microsoft.com/office/drawing/2014/main" xmlns="" val="2248941089"/>
                    </a:ext>
                  </a:extLst>
                </a:gridCol>
                <a:gridCol w="5481668">
                  <a:extLst>
                    <a:ext uri="{9D8B030D-6E8A-4147-A177-3AD203B41FA5}">
                      <a16:colId xmlns:a16="http://schemas.microsoft.com/office/drawing/2014/main" xmlns="" val="878552648"/>
                    </a:ext>
                  </a:extLst>
                </a:gridCol>
                <a:gridCol w="2397213">
                  <a:extLst>
                    <a:ext uri="{9D8B030D-6E8A-4147-A177-3AD203B41FA5}">
                      <a16:colId xmlns:a16="http://schemas.microsoft.com/office/drawing/2014/main" xmlns="" val="3507497260"/>
                    </a:ext>
                  </a:extLst>
                </a:gridCol>
              </a:tblGrid>
              <a:tr h="1271498"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  <a:p>
                      <a:pPr lvl="0">
                        <a:buNone/>
                      </a:pPr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Nr.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900" noProof="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  <a:p>
                      <a:pPr lvl="0">
                        <a:buNone/>
                      </a:pPr>
                      <a:r>
                        <a:rPr lang="lv-LV" sz="1900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Koksnes pelnu apsaimniekošana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900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Īpatnējā</a:t>
                      </a:r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 </a:t>
                      </a:r>
                      <a:endParaRPr lang="lv-LV" sz="19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  <a:p>
                      <a:pPr algn="ctr"/>
                      <a:r>
                        <a:rPr lang="en-US" sz="1900" err="1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radioaktivitāte</a:t>
                      </a:r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, </a:t>
                      </a:r>
                      <a:r>
                        <a:rPr lang="en-US" sz="1900" err="1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Bq</a:t>
                      </a:r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/kg (</a:t>
                      </a:r>
                      <a:r>
                        <a:rPr lang="lv-LV" sz="1900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sausos</a:t>
                      </a:r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 </a:t>
                      </a:r>
                      <a:r>
                        <a:rPr lang="lv-LV" sz="1900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pelnos</a:t>
                      </a:r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8199428"/>
                  </a:ext>
                </a:extLst>
              </a:tr>
              <a:tr h="1566106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r>
                        <a:rPr lang="lv-LV" sz="1900" u="none" strike="noStrike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Pelnus apsaimnieko atbilstoši normatīvajiem aktiem par prasībām darbībām ar radioaktīvajiem atkritumiem un ar tiem saistītajiem materiāliem</a:t>
                      </a:r>
                      <a:endParaRPr lang="en-US" sz="1900" b="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9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≥ 10 000</a:t>
                      </a:r>
                    </a:p>
                    <a:p>
                      <a:pPr lvl="0" algn="ctr">
                        <a:buNone/>
                      </a:pPr>
                      <a:endParaRPr lang="en-US" sz="19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  <a:p>
                      <a:pPr lvl="0" algn="ctr">
                        <a:buNone/>
                      </a:pPr>
                      <a:endParaRPr lang="en-US" sz="19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9942825"/>
                  </a:ext>
                </a:extLst>
              </a:tr>
              <a:tr h="1271498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v-LV" sz="1900" u="none" strike="noStrike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Pelnus</a:t>
                      </a:r>
                      <a:r>
                        <a:rPr lang="lv-LV" sz="1900" u="none" strike="noStrike" baseline="0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 </a:t>
                      </a:r>
                      <a:r>
                        <a:rPr lang="en-US" sz="1900" u="none" strike="noStrike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var</a:t>
                      </a:r>
                      <a:r>
                        <a:rPr lang="lv-LV" sz="1900" u="none" strike="noStrike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 apglabāt sadzīves atkritumu poligonā vai</a:t>
                      </a:r>
                      <a:r>
                        <a:rPr lang="lv-LV" sz="1900" u="none" strike="noStrike" baseline="0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 izmantot pārsegumu veidošanai sadzīves vai bīstamo atkritumu poligonā</a:t>
                      </a:r>
                      <a:endParaRPr lang="lv-LV" sz="1900" u="none" strike="noStrike" noProof="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9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&lt; 10 000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5105813"/>
                  </a:ext>
                </a:extLst>
              </a:tr>
              <a:tr h="1007895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Pelnus var </a:t>
                      </a:r>
                      <a:r>
                        <a:rPr lang="lv-LV" sz="1900" u="none" strike="noStrike" noProof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izmantot lauksaimniecībā un mežsaimniecībā atbilstoši normatīvajiem aktiem attiecīgajā nozarē</a:t>
                      </a:r>
                      <a:endParaRPr lang="lv-LV" sz="19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≤ 1 000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3855406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88C151-491B-45AF-B770-E51DE815E9E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32476" y="6324600"/>
            <a:ext cx="606724" cy="376686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29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7C01E-4300-439C-8496-6C1FB76D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/>
              <a:t>Saturs</a:t>
            </a:r>
            <a:endParaRPr 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9E4A7-1019-4790-A4FD-88131FC10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647" y="2000250"/>
            <a:ext cx="7690718" cy="473086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lv-LV" sz="2400" b="0" i="0">
                <a:effectLst/>
              </a:rPr>
              <a:t>1. MK noteikumu </a:t>
            </a:r>
            <a:r>
              <a:rPr lang="lv-LV" sz="2400"/>
              <a:t>Nr.576 </a:t>
            </a:r>
            <a:r>
              <a:rPr lang="lv-LV" sz="2400" b="0" i="0">
                <a:effectLst/>
              </a:rPr>
              <a:t>piemērošana</a:t>
            </a:r>
          </a:p>
          <a:p>
            <a:pPr>
              <a:lnSpc>
                <a:spcPct val="150000"/>
              </a:lnSpc>
            </a:pPr>
            <a:r>
              <a:rPr lang="lv-LV" sz="2400" b="0" i="0">
                <a:effectLst/>
              </a:rPr>
              <a:t>2. Prasības koksnes ievešanai Latvijā</a:t>
            </a:r>
          </a:p>
          <a:p>
            <a:pPr>
              <a:lnSpc>
                <a:spcPct val="150000"/>
              </a:lnSpc>
            </a:pPr>
            <a:r>
              <a:rPr lang="lv-LV" sz="2400">
                <a:latin typeface="Verdana"/>
                <a:ea typeface="Verdana"/>
                <a:cs typeface="Verdana"/>
              </a:rPr>
              <a:t>3. Koksnes kravas nodošana un atgriešana</a:t>
            </a:r>
          </a:p>
          <a:p>
            <a:pPr>
              <a:lnSpc>
                <a:spcPct val="150000"/>
              </a:lnSpc>
            </a:pPr>
            <a:r>
              <a:rPr lang="lv-LV" sz="2400">
                <a:latin typeface="Verdana"/>
                <a:ea typeface="Verdana"/>
                <a:cs typeface="Verdana"/>
              </a:rPr>
              <a:t>4. Prasības sadedzināšanas iekārtu operatoriem</a:t>
            </a:r>
            <a:endParaRPr lang="lv-LV"/>
          </a:p>
          <a:p>
            <a:pPr>
              <a:lnSpc>
                <a:spcPct val="150000"/>
              </a:lnSpc>
            </a:pPr>
            <a:r>
              <a:rPr lang="lv-LV" sz="2400"/>
              <a:t>5. Koksnes pelnu apsaimniekošana</a:t>
            </a:r>
            <a:endParaRPr lang="en-US" sz="24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3B0A3B-18EE-45E3-9D1C-67D4B59DA8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7467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CBD568-E1C0-44B1-BDEB-8E87121C7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>
                <a:latin typeface="Verdana"/>
                <a:ea typeface="Verdana"/>
                <a:cs typeface="Verdana"/>
              </a:rPr>
              <a:t>Rekomendācijas pelnu paraugu ņemšanai (1)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FB9289-4875-4068-9B42-3655E5AF6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4026" y="2038081"/>
            <a:ext cx="7260566" cy="46007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lnSpc>
                <a:spcPct val="150000"/>
              </a:lnSpc>
              <a:buChar char="•"/>
            </a:pPr>
            <a:r>
              <a:rPr lang="lv-LV" sz="1600">
                <a:latin typeface="Verdana"/>
                <a:ea typeface="Verdana"/>
                <a:cs typeface="Verdana"/>
              </a:rPr>
              <a:t>Pelnu parauga (1 litra) savākšanu organizē tā, lai paraugu porcijas paņemtu no </a:t>
            </a:r>
            <a:r>
              <a:rPr lang="lv-LV" sz="1600" b="1">
                <a:latin typeface="Verdana"/>
                <a:ea typeface="Verdana"/>
                <a:cs typeface="Verdana"/>
              </a:rPr>
              <a:t>vairākām vietām</a:t>
            </a:r>
            <a:r>
              <a:rPr lang="lv-LV" sz="1600">
                <a:latin typeface="Verdana"/>
                <a:ea typeface="Verdana"/>
                <a:cs typeface="Verdana"/>
              </a:rPr>
              <a:t> un </a:t>
            </a:r>
            <a:r>
              <a:rPr lang="lv-LV" sz="1600" b="1">
                <a:latin typeface="Verdana"/>
                <a:ea typeface="Verdana"/>
                <a:cs typeface="Verdana"/>
              </a:rPr>
              <a:t>dažādiem dziļumiem</a:t>
            </a:r>
            <a:r>
              <a:rPr lang="lv-LV" sz="1600">
                <a:latin typeface="Verdana"/>
                <a:ea typeface="Verdana"/>
                <a:cs typeface="Verdana"/>
              </a:rPr>
              <a:t> konteinerā</a:t>
            </a:r>
            <a:endParaRPr lang="en-US" sz="1400"/>
          </a:p>
          <a:p>
            <a:pPr marL="285750" indent="-285750" algn="just">
              <a:lnSpc>
                <a:spcPct val="150000"/>
              </a:lnSpc>
              <a:buChar char="•"/>
            </a:pPr>
            <a:r>
              <a:rPr lang="lv-LV" sz="1600">
                <a:latin typeface="Verdana"/>
                <a:ea typeface="Verdana"/>
                <a:cs typeface="Verdana"/>
              </a:rPr>
              <a:t>Izmanto individuālos aizsardzības līdzekļus (cimdi, respirators, aizsargķivere, aizsargbrilles)</a:t>
            </a:r>
            <a:endParaRPr lang="lv-LV" sz="1600"/>
          </a:p>
          <a:p>
            <a:pPr marL="285750" indent="-285750" algn="just">
              <a:lnSpc>
                <a:spcPct val="150000"/>
              </a:lnSpc>
              <a:buChar char="•"/>
            </a:pPr>
            <a:r>
              <a:rPr lang="lv-LV" sz="1600">
                <a:latin typeface="Verdana"/>
                <a:ea typeface="Verdana"/>
                <a:cs typeface="Verdana"/>
              </a:rPr>
              <a:t>Paraugu ņem ar lāpstu vai liekšķeri un to ievieto cieši noslēdzamā polietilēna maisā vai plastmasas spainī ar noslēdzamu vāku atbilstošā tilpumā</a:t>
            </a:r>
          </a:p>
          <a:p>
            <a:pPr algn="just">
              <a:lnSpc>
                <a:spcPct val="150000"/>
              </a:lnSpc>
            </a:pPr>
            <a:r>
              <a:rPr lang="lv-LV" sz="1600" b="0" i="0">
                <a:effectLst/>
                <a:latin typeface="Verdana"/>
                <a:ea typeface="Verdana"/>
                <a:cs typeface="Verdana"/>
              </a:rPr>
              <a:t> </a:t>
            </a:r>
            <a:endParaRPr lang="lv-LV" sz="1400">
              <a:latin typeface="Verdana"/>
              <a:ea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98A711-CB4B-442D-812D-069D2DA2043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9985" y="6324600"/>
            <a:ext cx="549215" cy="290423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13188F3E-743F-4D57-A445-D3D9F4BA5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2174" y="4810125"/>
            <a:ext cx="3181910" cy="156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004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CBD568-E1C0-44B1-BDEB-8E87121C7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>
                <a:latin typeface="Verdana"/>
                <a:ea typeface="Verdana"/>
                <a:cs typeface="Verdana"/>
              </a:rPr>
              <a:t>Rekomendācijas pelnu paraugu ņemšanai (2)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FB9289-4875-4068-9B42-3655E5AF6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4026" y="2038081"/>
            <a:ext cx="7260566" cy="4600754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lv-LV" sz="1600" b="1" dirty="0">
                <a:latin typeface="Verdana"/>
                <a:ea typeface="Verdana"/>
                <a:cs typeface="Verdana"/>
              </a:rPr>
              <a:t>Paraugu marķē ar sekojošu informāciju:</a:t>
            </a:r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Uzņēmuma nosaukums: </a:t>
            </a:r>
            <a:r>
              <a:rPr lang="lv-LV" sz="1600" i="1" dirty="0">
                <a:latin typeface="Verdana"/>
                <a:ea typeface="Verdana"/>
                <a:cs typeface="Verdana"/>
              </a:rPr>
              <a:t>piemēram: SIA “Xxxxxx"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Struktūrvienības adrese, kur ņemts paraugs: piemērs: </a:t>
            </a:r>
            <a:r>
              <a:rPr lang="lv-LV" sz="1600" i="1" dirty="0">
                <a:latin typeface="Verdana"/>
                <a:ea typeface="Verdana"/>
                <a:cs typeface="Verdana"/>
              </a:rPr>
              <a:t>Iela Nr., pilsēta, pasta indekss 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Parauga ņemšanas datums/laiks: </a:t>
            </a:r>
            <a:r>
              <a:rPr lang="lv-LV" sz="1600" i="1" dirty="0">
                <a:latin typeface="Verdana"/>
                <a:ea typeface="Verdana"/>
                <a:cs typeface="Verdana"/>
              </a:rPr>
              <a:t>piemērs: 21.03.2021./14:00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Parauga Nr.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Parauga ņemšanas vieta: </a:t>
            </a:r>
            <a:r>
              <a:rPr lang="lv-LV" sz="1600" i="1" dirty="0">
                <a:latin typeface="Verdana"/>
                <a:ea typeface="Verdana"/>
                <a:cs typeface="Verdana"/>
              </a:rPr>
              <a:t>piemērs: konteiners Nr.28769 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Parauga veids: </a:t>
            </a:r>
            <a:r>
              <a:rPr lang="lv-LV" sz="1600" i="1" dirty="0">
                <a:latin typeface="Verdana"/>
                <a:ea typeface="Verdana"/>
                <a:cs typeface="Verdana"/>
              </a:rPr>
              <a:t>piemērs: vieglie pelni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Parauga iepakojums: </a:t>
            </a:r>
            <a:r>
              <a:rPr lang="lv-LV" sz="1600" i="1" dirty="0">
                <a:latin typeface="Verdana"/>
                <a:ea typeface="Verdana"/>
                <a:cs typeface="Verdana"/>
              </a:rPr>
              <a:t>piemērs: polietilēna maiss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Parauga tilpums: </a:t>
            </a:r>
            <a:r>
              <a:rPr lang="lv-LV" sz="1600" i="1" dirty="0">
                <a:latin typeface="Verdana"/>
                <a:ea typeface="Verdana"/>
                <a:cs typeface="Verdana"/>
              </a:rPr>
              <a:t>piemēram: 1 l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Nosakāmais radionuklīds: Cs-137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Paraugu paņēma: vārds uzvārds</a:t>
            </a:r>
            <a:endParaRPr lang="lv-LV" dirty="0"/>
          </a:p>
          <a:p>
            <a:pPr marL="285750" indent="-285750" algn="just">
              <a:buFont typeface="Arial"/>
              <a:buChar char="•"/>
            </a:pPr>
            <a:r>
              <a:rPr lang="lv-LV" sz="1600" dirty="0">
                <a:latin typeface="Verdana"/>
                <a:ea typeface="Verdana"/>
                <a:cs typeface="Verdana"/>
              </a:rPr>
              <a:t>E-pasts rezultātu nosūtīšanai</a:t>
            </a:r>
            <a:endParaRPr lang="lv-LV" dirty="0"/>
          </a:p>
          <a:p>
            <a:pPr algn="just">
              <a:lnSpc>
                <a:spcPct val="150000"/>
              </a:lnSpc>
            </a:pPr>
            <a:endParaRPr lang="lv-LV" sz="1600" dirty="0">
              <a:latin typeface="Verdana"/>
              <a:ea typeface="Verdana"/>
              <a:cs typeface="Verdana"/>
            </a:endParaRPr>
          </a:p>
          <a:p>
            <a:pPr algn="just">
              <a:lnSpc>
                <a:spcPct val="150000"/>
              </a:lnSpc>
            </a:pPr>
            <a:r>
              <a:rPr lang="lv-LV" sz="1600" b="0" i="0" dirty="0">
                <a:effectLst/>
                <a:latin typeface="Verdana"/>
                <a:ea typeface="Verdana"/>
                <a:cs typeface="Verdana"/>
              </a:rPr>
              <a:t> </a:t>
            </a:r>
            <a:endParaRPr lang="lv-LV" sz="1400" dirty="0">
              <a:latin typeface="Verdana"/>
              <a:ea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98A711-CB4B-442D-812D-069D2DA2043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9985" y="6324600"/>
            <a:ext cx="549215" cy="290423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167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7056098-5735-4394-8FEE-BBBD24831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796A1A41-9AAB-4365-AC07-056A7F984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4594623" cy="644055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1DB0F57F-2C9F-4EAF-89F5-8B15B97EC5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798" y="-1"/>
            <a:ext cx="4554202" cy="644055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E317677-E9E1-42B7-AB3B-498A63A22D6B}"/>
              </a:ext>
            </a:extLst>
          </p:cNvPr>
          <p:cNvSpPr txBox="1"/>
          <p:nvPr/>
        </p:nvSpPr>
        <p:spPr>
          <a:xfrm>
            <a:off x="0" y="6408842"/>
            <a:ext cx="457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Pieejami: www.vvd.gov.lv</a:t>
            </a:r>
          </a:p>
        </p:txBody>
      </p:sp>
    </p:spTree>
    <p:extLst>
      <p:ext uri="{BB962C8B-B14F-4D97-AF65-F5344CB8AC3E}">
        <p14:creationId xmlns:p14="http://schemas.microsoft.com/office/powerpoint/2010/main" val="932523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88C151-491B-45AF-B770-E51DE815E9E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32476" y="6324600"/>
            <a:ext cx="606724" cy="376686"/>
          </a:xfrm>
        </p:spPr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sp>
        <p:nvSpPr>
          <p:cNvPr id="4" name="Satura vietturis 3"/>
          <p:cNvSpPr>
            <a:spLocks noGrp="1"/>
          </p:cNvSpPr>
          <p:nvPr>
            <p:ph idx="1"/>
          </p:nvPr>
        </p:nvSpPr>
        <p:spPr>
          <a:xfrm>
            <a:off x="1747838" y="1951027"/>
            <a:ext cx="6096000" cy="4373573"/>
          </a:xfrm>
        </p:spPr>
        <p:txBody>
          <a:bodyPr/>
          <a:lstStyle/>
          <a:p>
            <a:endParaRPr lang="lv-LV"/>
          </a:p>
          <a:p>
            <a:endParaRPr lang="lv-LV"/>
          </a:p>
          <a:p>
            <a:pPr algn="ctr"/>
            <a:r>
              <a:rPr lang="lv-LV" sz="3600" b="1"/>
              <a:t>Paldies par uzmanību!</a:t>
            </a:r>
            <a:endParaRPr lang="en-GB" sz="3600" b="1"/>
          </a:p>
        </p:txBody>
      </p:sp>
    </p:spTree>
    <p:extLst>
      <p:ext uri="{BB962C8B-B14F-4D97-AF65-F5344CB8AC3E}">
        <p14:creationId xmlns:p14="http://schemas.microsoft.com/office/powerpoint/2010/main" val="1289476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7C01E-4300-439C-8496-6C1FB76D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1713" y="381001"/>
            <a:ext cx="6757987" cy="890588"/>
          </a:xfrm>
        </p:spPr>
        <p:txBody>
          <a:bodyPr/>
          <a:lstStyle/>
          <a:p>
            <a:r>
              <a:rPr lang="lv-LV"/>
              <a:t>MK noteikumu Nr.576 piemērošana (1)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9E4A7-1019-4790-A4FD-88131FC10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450" y="1728787"/>
            <a:ext cx="7372350" cy="459581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n-NO" sz="2300">
                <a:latin typeface="Verdana"/>
                <a:ea typeface="Verdana"/>
                <a:cs typeface="Verdana"/>
              </a:rPr>
              <a:t>Ministru kabineta 15.09.2020. noteikum</a:t>
            </a:r>
            <a:r>
              <a:rPr lang="lv-LV" sz="2300">
                <a:latin typeface="Verdana"/>
                <a:ea typeface="Verdana"/>
                <a:cs typeface="Verdana"/>
              </a:rPr>
              <a:t>i</a:t>
            </a:r>
            <a:r>
              <a:rPr lang="nn-NO" sz="2300">
                <a:latin typeface="Verdana"/>
                <a:ea typeface="Verdana"/>
                <a:cs typeface="Verdana"/>
              </a:rPr>
              <a:t> Nr. 576</a:t>
            </a:r>
            <a:r>
              <a:rPr lang="en-US" sz="2300">
                <a:cs typeface="Verdana"/>
              </a:rPr>
              <a:t/>
            </a:r>
            <a:br>
              <a:rPr lang="en-US" sz="2300">
                <a:cs typeface="Verdana"/>
              </a:rPr>
            </a:br>
            <a:r>
              <a:rPr lang="lv-LV" sz="2300">
                <a:latin typeface="Verdana"/>
                <a:ea typeface="Verdana"/>
                <a:cs typeface="Verdana"/>
              </a:rPr>
              <a:t>«</a:t>
            </a:r>
            <a:r>
              <a:rPr lang="en-US" sz="2300" err="1">
                <a:latin typeface="Verdana"/>
                <a:ea typeface="Verdana"/>
                <a:cs typeface="Verdana"/>
              </a:rPr>
              <a:t>Prasības</a:t>
            </a:r>
            <a:r>
              <a:rPr lang="en-US" sz="2300">
                <a:latin typeface="Verdana"/>
                <a:ea typeface="Verdana"/>
                <a:cs typeface="Verdana"/>
              </a:rPr>
              <a:t> </a:t>
            </a:r>
            <a:r>
              <a:rPr lang="en-US" sz="2300" err="1">
                <a:latin typeface="Verdana"/>
                <a:ea typeface="Verdana"/>
                <a:cs typeface="Verdana"/>
              </a:rPr>
              <a:t>aizsardzībai</a:t>
            </a:r>
            <a:r>
              <a:rPr lang="en-US" sz="2300">
                <a:latin typeface="Verdana"/>
                <a:ea typeface="Verdana"/>
                <a:cs typeface="Verdana"/>
              </a:rPr>
              <a:t> </a:t>
            </a:r>
            <a:r>
              <a:rPr lang="en-US" sz="2300" err="1">
                <a:latin typeface="Verdana"/>
                <a:ea typeface="Verdana"/>
                <a:cs typeface="Verdana"/>
              </a:rPr>
              <a:t>pret</a:t>
            </a:r>
            <a:r>
              <a:rPr lang="en-US" sz="2300">
                <a:latin typeface="Verdana"/>
                <a:ea typeface="Verdana"/>
                <a:cs typeface="Verdana"/>
              </a:rPr>
              <a:t> </a:t>
            </a:r>
            <a:r>
              <a:rPr lang="en-US" sz="2300" err="1">
                <a:latin typeface="Verdana"/>
                <a:ea typeface="Verdana"/>
                <a:cs typeface="Verdana"/>
              </a:rPr>
              <a:t>jonizējošo</a:t>
            </a:r>
            <a:r>
              <a:rPr lang="en-US" sz="2300">
                <a:latin typeface="Verdana"/>
                <a:ea typeface="Verdana"/>
                <a:cs typeface="Verdana"/>
              </a:rPr>
              <a:t> </a:t>
            </a:r>
            <a:r>
              <a:rPr lang="en-US" sz="2300" err="1">
                <a:latin typeface="Verdana"/>
                <a:ea typeface="Verdana"/>
                <a:cs typeface="Verdana"/>
              </a:rPr>
              <a:t>starojumu</a:t>
            </a:r>
            <a:r>
              <a:rPr lang="en-US" sz="2300">
                <a:latin typeface="Verdana"/>
                <a:ea typeface="Verdana"/>
                <a:cs typeface="Verdana"/>
              </a:rPr>
              <a:t>, ko </a:t>
            </a:r>
            <a:r>
              <a:rPr lang="en-US" sz="2300" err="1">
                <a:latin typeface="Verdana"/>
                <a:ea typeface="Verdana"/>
                <a:cs typeface="Verdana"/>
              </a:rPr>
              <a:t>izraisa</a:t>
            </a:r>
            <a:r>
              <a:rPr lang="en-US" sz="2300">
                <a:latin typeface="Verdana"/>
                <a:ea typeface="Verdana"/>
                <a:cs typeface="Verdana"/>
              </a:rPr>
              <a:t> </a:t>
            </a:r>
            <a:r>
              <a:rPr lang="en-US" sz="2300" err="1">
                <a:latin typeface="Verdana"/>
                <a:ea typeface="Verdana"/>
                <a:cs typeface="Verdana"/>
              </a:rPr>
              <a:t>radionuklīda</a:t>
            </a:r>
            <a:r>
              <a:rPr lang="en-US" sz="2300">
                <a:latin typeface="Verdana"/>
                <a:ea typeface="Verdana"/>
                <a:cs typeface="Verdana"/>
              </a:rPr>
              <a:t> </a:t>
            </a:r>
            <a:r>
              <a:rPr lang="en-US" sz="2300" err="1">
                <a:latin typeface="Verdana"/>
                <a:ea typeface="Verdana"/>
                <a:cs typeface="Verdana"/>
              </a:rPr>
              <a:t>cēzija</a:t>
            </a:r>
            <a:r>
              <a:rPr lang="en-US" sz="2300">
                <a:latin typeface="Verdana"/>
                <a:ea typeface="Verdana"/>
                <a:cs typeface="Verdana"/>
              </a:rPr>
              <a:t> Cs137 </a:t>
            </a:r>
            <a:r>
              <a:rPr lang="en-US" sz="2300" err="1">
                <a:latin typeface="Verdana"/>
                <a:ea typeface="Verdana"/>
                <a:cs typeface="Verdana"/>
              </a:rPr>
              <a:t>saturs</a:t>
            </a:r>
            <a:r>
              <a:rPr lang="en-US" sz="2300">
                <a:latin typeface="Verdana"/>
                <a:ea typeface="Verdana"/>
                <a:cs typeface="Verdana"/>
              </a:rPr>
              <a:t> </a:t>
            </a:r>
            <a:r>
              <a:rPr lang="en-US" sz="2300" err="1">
                <a:latin typeface="Verdana"/>
                <a:ea typeface="Verdana"/>
                <a:cs typeface="Verdana"/>
              </a:rPr>
              <a:t>koksnē</a:t>
            </a:r>
            <a:r>
              <a:rPr lang="en-US" sz="2300">
                <a:latin typeface="Verdana"/>
                <a:ea typeface="Verdana"/>
                <a:cs typeface="Verdana"/>
              </a:rPr>
              <a:t>, kas </a:t>
            </a:r>
            <a:r>
              <a:rPr lang="en-US" sz="2300" err="1">
                <a:latin typeface="Verdana"/>
                <a:ea typeface="Verdana"/>
                <a:cs typeface="Verdana"/>
              </a:rPr>
              <a:t>ievesta</a:t>
            </a:r>
            <a:r>
              <a:rPr lang="en-US" sz="2300">
                <a:latin typeface="Verdana"/>
                <a:ea typeface="Verdana"/>
                <a:cs typeface="Verdana"/>
              </a:rPr>
              <a:t> </a:t>
            </a:r>
            <a:r>
              <a:rPr lang="en-US" sz="2300" err="1">
                <a:latin typeface="Verdana"/>
                <a:ea typeface="Verdana"/>
                <a:cs typeface="Verdana"/>
              </a:rPr>
              <a:t>Latvijā</a:t>
            </a:r>
            <a:r>
              <a:rPr lang="en-US" sz="2300">
                <a:latin typeface="Verdana"/>
                <a:ea typeface="Verdana"/>
                <a:cs typeface="Verdana"/>
              </a:rPr>
              <a:t> no </a:t>
            </a:r>
            <a:r>
              <a:rPr lang="en-US" sz="2300" err="1">
                <a:latin typeface="Verdana"/>
                <a:ea typeface="Verdana"/>
                <a:cs typeface="Verdana"/>
              </a:rPr>
              <a:t>citas</a:t>
            </a:r>
            <a:r>
              <a:rPr lang="en-US" sz="2300">
                <a:latin typeface="Verdana"/>
                <a:ea typeface="Verdana"/>
                <a:cs typeface="Verdana"/>
              </a:rPr>
              <a:t> </a:t>
            </a:r>
            <a:r>
              <a:rPr lang="en-US" sz="2300" err="1">
                <a:latin typeface="Verdana"/>
                <a:ea typeface="Verdana"/>
                <a:cs typeface="Verdana"/>
              </a:rPr>
              <a:t>valsts</a:t>
            </a:r>
            <a:r>
              <a:rPr lang="lv-LV" sz="2300">
                <a:latin typeface="Verdana"/>
                <a:ea typeface="Verdana"/>
                <a:cs typeface="Verdana"/>
              </a:rPr>
              <a:t>» (MK Nr.576) nosaka nosacījumus:</a:t>
            </a:r>
          </a:p>
          <a:p>
            <a:pPr marL="714375" indent="-357188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2200">
                <a:latin typeface="Verdana"/>
                <a:ea typeface="Verdana"/>
                <a:cs typeface="Verdana"/>
              </a:rPr>
              <a:t>koksnei, kas ievesta no citas valsts Latvijā</a:t>
            </a:r>
            <a:endParaRPr lang="lv-LV" sz="2200">
              <a:cs typeface="Verdana"/>
            </a:endParaRPr>
          </a:p>
          <a:p>
            <a:pPr marL="714375" indent="-357188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2200">
                <a:latin typeface="Verdana"/>
                <a:ea typeface="Verdana"/>
                <a:cs typeface="Verdana"/>
              </a:rPr>
              <a:t>ievestās koksnes pelniem </a:t>
            </a:r>
            <a:endParaRPr lang="lv-LV" sz="2200">
              <a:cs typeface="Verdana"/>
            </a:endParaRP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300">
                <a:latin typeface="Verdana"/>
                <a:ea typeface="Verdana"/>
                <a:cs typeface="Verdana"/>
              </a:rPr>
              <a:t>Spēkā no 01.04.2021.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300">
                <a:latin typeface="Verdana"/>
                <a:ea typeface="Verdana"/>
                <a:cs typeface="Verdana"/>
              </a:rPr>
              <a:t>Attiecas uz koksni, kuru ieved Latvijā no </a:t>
            </a:r>
            <a:r>
              <a:rPr lang="lv-LV" sz="2300" b="1" u="sng">
                <a:latin typeface="Verdana"/>
                <a:ea typeface="Verdana"/>
                <a:cs typeface="Verdana"/>
              </a:rPr>
              <a:t>jebkuras valsts </a:t>
            </a:r>
            <a:r>
              <a:rPr lang="lv-LV" sz="2300">
                <a:latin typeface="Verdana"/>
                <a:ea typeface="Verdana"/>
                <a:cs typeface="Verdana"/>
              </a:rPr>
              <a:t>(ja koksnes vērtība &gt; 300 </a:t>
            </a:r>
            <a:r>
              <a:rPr lang="lv-LV" sz="2300" err="1">
                <a:latin typeface="Verdana"/>
                <a:ea typeface="Verdana"/>
                <a:cs typeface="Verdana"/>
              </a:rPr>
              <a:t>euro</a:t>
            </a:r>
            <a:r>
              <a:rPr lang="lv-LV" sz="2300">
                <a:latin typeface="Verdana"/>
                <a:ea typeface="Verdana"/>
                <a:cs typeface="Verdana"/>
              </a:rPr>
              <a:t>)</a:t>
            </a:r>
            <a:endParaRPr lang="lv-LV" sz="23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3B0A3B-18EE-45E3-9D1C-67D4B59DA8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41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7C01E-4300-439C-8496-6C1FB76D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1713" y="381001"/>
            <a:ext cx="6757987" cy="890588"/>
          </a:xfrm>
        </p:spPr>
        <p:txBody>
          <a:bodyPr/>
          <a:lstStyle/>
          <a:p>
            <a:r>
              <a:rPr lang="lv-LV"/>
              <a:t>MK noteikumu Nr.576 piemērošana (2)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9E4A7-1019-4790-A4FD-88131FC10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538" y="1728787"/>
            <a:ext cx="7815262" cy="4748213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/>
              <a:t>Noteikumu Nr.576 izpratnē koksne ir</a:t>
            </a:r>
            <a:r>
              <a:rPr lang="lv-LV" b="0" i="0">
                <a:effectLst/>
              </a:rPr>
              <a:t>: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endParaRPr lang="lv-LV" b="0" i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3B0A3B-18EE-45E3-9D1C-67D4B59DA8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graphicFrame>
        <p:nvGraphicFramePr>
          <p:cNvPr id="4" name="Tab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385087"/>
              </p:ext>
            </p:extLst>
          </p:nvPr>
        </p:nvGraphicFramePr>
        <p:xfrm>
          <a:off x="238124" y="2168638"/>
          <a:ext cx="8791650" cy="432977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74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2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20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3205">
                <a:tc>
                  <a:txBody>
                    <a:bodyPr/>
                    <a:lstStyle/>
                    <a:p>
                      <a:pPr algn="ctr"/>
                      <a:r>
                        <a:rPr lang="lv-LV" sz="1800" b="1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Nr.</a:t>
                      </a:r>
                      <a:endParaRPr lang="en-GB" sz="1800" b="1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b="1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Koksne</a:t>
                      </a:r>
                      <a:endParaRPr lang="en-GB" sz="1800" b="1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b="1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Kombinētās nomenklatūras kods</a:t>
                      </a:r>
                      <a:endParaRPr lang="en-GB" sz="1800" b="1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22782"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1.</a:t>
                      </a:r>
                      <a:endParaRPr lang="en-GB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Malka apaļkoku, pagaļu, zaru, žagaru saišķu vai tamlīdzīgā veidā</a:t>
                      </a:r>
                      <a:endParaRPr lang="en-GB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1.1. 4401 11 00 (skujkoki)</a:t>
                      </a:r>
                    </a:p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1.2. 4401 12 00 (lapu koki)</a:t>
                      </a:r>
                      <a:endParaRPr lang="lv-LV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5946"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2.</a:t>
                      </a:r>
                      <a:endParaRPr lang="en-GB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Koka šķeldas vai skaidas</a:t>
                      </a:r>
                      <a:endParaRPr lang="en-GB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2.1. 4401 21 00 (skujkoku koksnes)</a:t>
                      </a:r>
                    </a:p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2.2. 4401 22 00 (lapu koku koksnes)</a:t>
                      </a:r>
                      <a:endParaRPr lang="lv-LV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29616"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3.</a:t>
                      </a:r>
                      <a:endParaRPr lang="en-GB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Zāģskaidas un koksnes atlikumi, kas aglomerēti apaļkoku, brikešu, granulu vai tamlīdzīgā veidā </a:t>
                      </a:r>
                      <a:endParaRPr lang="en-GB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3.1. 4401 31 00 (koksnes granulas)</a:t>
                      </a:r>
                    </a:p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3.2. 4401 39 00 (citādi)</a:t>
                      </a:r>
                    </a:p>
                    <a:p>
                      <a:endParaRPr lang="en-GB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8224"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4.</a:t>
                      </a:r>
                      <a:endParaRPr lang="en-GB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Zāģskaidas un koksnes atlikumi, kas nav aglomerēti </a:t>
                      </a:r>
                      <a:endParaRPr lang="en-GB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4.1. 4401 40 10 (zāģskaidas)</a:t>
                      </a:r>
                    </a:p>
                    <a:p>
                      <a:r>
                        <a:rPr lang="lv-LV" sz="1800">
                          <a:latin typeface="Verdana"/>
                          <a:ea typeface="Verdana"/>
                        </a:rPr>
                        <a:t>4.2. 4401 40 90 (citādi)</a:t>
                      </a:r>
                      <a:endParaRPr lang="lv-LV" sz="18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160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7C01E-4300-439C-8496-6C1FB76D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Prasības koksnes ievešanai Latvijā (1)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9E4A7-1019-4790-A4FD-88131FC10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728787"/>
            <a:ext cx="7496174" cy="490061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300" b="0" i="0">
                <a:effectLst/>
              </a:rPr>
              <a:t>Ja koksni ieved Latvijā izmantošanai par biomasas </a:t>
            </a:r>
            <a:r>
              <a:rPr lang="lv-LV" sz="2300" b="1" i="0">
                <a:effectLst/>
              </a:rPr>
              <a:t>kurināmo</a:t>
            </a:r>
            <a:r>
              <a:rPr lang="lv-LV" sz="2300" b="0" i="0">
                <a:effectLst/>
              </a:rPr>
              <a:t>, </a:t>
            </a:r>
            <a:r>
              <a:rPr lang="lv-LV" sz="2300"/>
              <a:t>jābūt veiktai </a:t>
            </a:r>
            <a:r>
              <a:rPr lang="lv-LV" sz="2300" b="1"/>
              <a:t>sausas koksnes </a:t>
            </a:r>
            <a:r>
              <a:rPr lang="lv-LV" sz="2300" err="1"/>
              <a:t>radioloģiskajai</a:t>
            </a:r>
            <a:r>
              <a:rPr lang="lv-LV" sz="2300"/>
              <a:t> pārbaudei attiecībā uz radionuklīdu cēzijs Cs-137 (turpmāk – Cs-137).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lv-LV" sz="2300" i="1"/>
              <a:t>Sausa </a:t>
            </a:r>
            <a:r>
              <a:rPr lang="nn-NO" sz="2300" i="1"/>
              <a:t>koksne</a:t>
            </a:r>
            <a:r>
              <a:rPr lang="lv-LV" sz="2300" i="1"/>
              <a:t> - koksne</a:t>
            </a:r>
            <a:r>
              <a:rPr lang="nn-NO" sz="2300" i="1"/>
              <a:t>, kas izkarsēta līdz pastāvīgam parauga svaram</a:t>
            </a:r>
            <a:r>
              <a:rPr lang="lv-LV" sz="2300" i="1"/>
              <a:t>.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300" err="1">
                <a:latin typeface="Verdana"/>
                <a:ea typeface="Verdana"/>
                <a:cs typeface="Verdana"/>
              </a:rPr>
              <a:t>Radioloģisko</a:t>
            </a:r>
            <a:r>
              <a:rPr lang="lv-LV" sz="2300">
                <a:latin typeface="Verdana"/>
                <a:ea typeface="Verdana"/>
                <a:cs typeface="Verdana"/>
              </a:rPr>
              <a:t> pārbaudi veic:</a:t>
            </a:r>
          </a:p>
          <a:p>
            <a:pPr marL="714375" lvl="1" indent="-35687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2300">
                <a:latin typeface="Verdana" panose="020B0604030504040204" pitchFamily="34" charset="0"/>
                <a:ea typeface="Verdana" panose="020B0604030504040204" pitchFamily="34" charset="0"/>
              </a:rPr>
              <a:t>koksnes nosūtītājvalsts </a:t>
            </a:r>
            <a:r>
              <a:rPr lang="lv-LV" sz="2300" b="1">
                <a:latin typeface="Verdana" panose="020B0604030504040204" pitchFamily="34" charset="0"/>
                <a:ea typeface="Verdana" panose="020B0604030504040204" pitchFamily="34" charset="0"/>
              </a:rPr>
              <a:t>akreditētā</a:t>
            </a:r>
            <a:r>
              <a:rPr lang="lv-LV" sz="2300">
                <a:latin typeface="Verdana" panose="020B0604030504040204" pitchFamily="34" charset="0"/>
                <a:ea typeface="Verdana" panose="020B0604030504040204" pitchFamily="34" charset="0"/>
              </a:rPr>
              <a:t> laboratorijā</a:t>
            </a:r>
          </a:p>
          <a:p>
            <a:pPr marL="714375" lvl="1" indent="-35687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2300">
                <a:latin typeface="Verdana" panose="020B0604030504040204" pitchFamily="34" charset="0"/>
                <a:ea typeface="Verdana" panose="020B0604030504040204" pitchFamily="34" charset="0"/>
              </a:rPr>
              <a:t>laboratorijā, kas </a:t>
            </a:r>
            <a:r>
              <a:rPr lang="lv-LV" sz="2300" b="1">
                <a:latin typeface="Verdana" panose="020B0604030504040204" pitchFamily="34" charset="0"/>
                <a:ea typeface="Verdana" panose="020B0604030504040204" pitchFamily="34" charset="0"/>
              </a:rPr>
              <a:t>akreditēta</a:t>
            </a:r>
            <a:r>
              <a:rPr lang="lv-LV" sz="2300">
                <a:latin typeface="Verdana" panose="020B0604030504040204" pitchFamily="34" charset="0"/>
                <a:ea typeface="Verdana" panose="020B0604030504040204" pitchFamily="34" charset="0"/>
              </a:rPr>
              <a:t> Latvijā</a:t>
            </a:r>
          </a:p>
          <a:p>
            <a:pPr marL="714375" lvl="1" indent="-35687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2300">
                <a:latin typeface="Verdana"/>
                <a:ea typeface="Verdana"/>
                <a:cs typeface="Times New Roman"/>
              </a:rPr>
              <a:t>laboratorijā, kas </a:t>
            </a:r>
            <a:r>
              <a:rPr lang="lv-LV" sz="2300" b="1">
                <a:latin typeface="Verdana"/>
                <a:ea typeface="Verdana"/>
                <a:cs typeface="Times New Roman"/>
              </a:rPr>
              <a:t>akreditēta</a:t>
            </a:r>
            <a:r>
              <a:rPr lang="lv-LV" sz="2300">
                <a:latin typeface="Verdana"/>
                <a:ea typeface="Verdana"/>
                <a:cs typeface="Times New Roman"/>
              </a:rPr>
              <a:t> citā Eiropas Ekonomikas zonas valstī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3B0A3B-18EE-45E3-9D1C-67D4B59DA8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906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7C01E-4300-439C-8496-6C1FB76D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Prasības koksnes ievešanai Latvijā (2)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9E4A7-1019-4790-A4FD-88131FC10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1624" y="1800225"/>
            <a:ext cx="6962775" cy="428625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lv-LV" sz="2400" b="1" err="1"/>
              <a:t>Radioloģiskās</a:t>
            </a:r>
            <a:r>
              <a:rPr lang="lv-LV" sz="2400" b="1"/>
              <a:t> pārbaudes dokuments </a:t>
            </a:r>
            <a:r>
              <a:rPr lang="lv-LV" sz="2400"/>
              <a:t>– dokuments, kurā norādīta Cs-137 īpatnējā radioaktivitāte kravā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lv-LV" b="1"/>
              <a:t>Piemēram</a:t>
            </a:r>
            <a:r>
              <a:rPr lang="lv-LV"/>
              <a:t>, akreditētas laboratorijas izsniegta radiācijas pase vai koksnes nosūtītājvalsts mežniecības izsniegts dokuments ar atsauci uz attiecīgu akreditētas laboratorijas dokumentu, vai cits dokuments, kurā norādīta kravas īpatnējā radioaktivitāte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3B0A3B-18EE-45E3-9D1C-67D4B59DA8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402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7C01E-4300-439C-8496-6C1FB76D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Prasības koksnes ievešanai Latvijā (3)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9E4A7-1019-4790-A4FD-88131FC10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804986"/>
            <a:ext cx="7343775" cy="429577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sz="2600">
                <a:latin typeface="Verdana"/>
                <a:ea typeface="Verdana"/>
                <a:cs typeface="Verdana"/>
              </a:rPr>
              <a:t>Ja koksni ieved izmantošanai par kurināmo, ievedējs nodrošina, ka katras kravas pavaddokumentiem pievienots </a:t>
            </a:r>
            <a:r>
              <a:rPr lang="lv-LV" sz="2600" b="1" err="1">
                <a:latin typeface="Verdana"/>
                <a:ea typeface="Verdana"/>
                <a:cs typeface="Verdana"/>
              </a:rPr>
              <a:t>radioloģiskās</a:t>
            </a:r>
            <a:r>
              <a:rPr lang="lv-LV" sz="2600" b="1">
                <a:latin typeface="Verdana"/>
                <a:ea typeface="Verdana"/>
                <a:cs typeface="Verdana"/>
              </a:rPr>
              <a:t> pārbaudes dokumenta </a:t>
            </a:r>
            <a:r>
              <a:rPr lang="lv-LV" sz="2600">
                <a:latin typeface="Verdana"/>
                <a:ea typeface="Verdana"/>
                <a:cs typeface="Verdana"/>
              </a:rPr>
              <a:t>oriģināls vai apliecināta kopija (papīra dokumenta formā), kas apstiprina, ka koksnes kravā </a:t>
            </a:r>
            <a:r>
              <a:rPr lang="lv-LV" sz="2600" b="1">
                <a:latin typeface="Verdana"/>
                <a:ea typeface="Verdana"/>
                <a:cs typeface="Verdana"/>
              </a:rPr>
              <a:t>Cs-137 īpatnējā radioaktivitāte nepārsniedz 10 </a:t>
            </a:r>
            <a:r>
              <a:rPr lang="lv-LV" sz="2600" b="1" err="1">
                <a:latin typeface="Verdana"/>
                <a:ea typeface="Verdana"/>
                <a:cs typeface="Verdana"/>
              </a:rPr>
              <a:t>Bq</a:t>
            </a:r>
            <a:r>
              <a:rPr lang="lv-LV" sz="2600" b="1">
                <a:latin typeface="Verdana"/>
                <a:ea typeface="Verdana"/>
                <a:cs typeface="Verdana"/>
              </a:rPr>
              <a:t>/kg sausā koksnē</a:t>
            </a:r>
            <a:r>
              <a:rPr lang="lv-LV" sz="2600">
                <a:latin typeface="Verdana"/>
                <a:ea typeface="Verdana"/>
                <a:cs typeface="Verdana"/>
              </a:rPr>
              <a:t>. </a:t>
            </a:r>
            <a:endParaRPr lang="lv-LV" sz="2600"/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lv-LV" sz="2200" err="1">
                <a:latin typeface="Verdana"/>
                <a:ea typeface="Verdana"/>
                <a:cs typeface="Verdana"/>
              </a:rPr>
              <a:t>Radioloģiskās</a:t>
            </a:r>
            <a:r>
              <a:rPr lang="lv-LV" sz="2200">
                <a:latin typeface="Verdana"/>
                <a:ea typeface="Verdana"/>
                <a:cs typeface="Verdana"/>
              </a:rPr>
              <a:t> pārbaudes dokumenta kopiju apliecina organizācija, kas dokumentu izsniegusi, vai koksnes ievedējs.</a:t>
            </a:r>
            <a:endParaRPr lang="en-US" sz="2200">
              <a:latin typeface="Verdana"/>
              <a:ea typeface="Verdana"/>
              <a:cs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3B0A3B-18EE-45E3-9D1C-67D4B59DA8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678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7C01E-4300-439C-8496-6C1FB76D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Prasības koksnes ievešanai Latvijā (4)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9E4A7-1019-4790-A4FD-88131FC10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164" y="1804986"/>
            <a:ext cx="7775636" cy="3923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110000"/>
              </a:lnSpc>
              <a:spcBef>
                <a:spcPts val="600"/>
              </a:spcBef>
            </a:pPr>
            <a:endParaRPr lang="lv-LV" sz="2400" b="1">
              <a:latin typeface="Verdana"/>
              <a:ea typeface="Verdana"/>
              <a:cs typeface="Verdana"/>
            </a:endParaRPr>
          </a:p>
          <a:p>
            <a:pPr algn="ctr">
              <a:lnSpc>
                <a:spcPct val="110000"/>
              </a:lnSpc>
              <a:spcBef>
                <a:spcPts val="600"/>
              </a:spcBef>
            </a:pPr>
            <a:r>
              <a:rPr lang="lv-LV" sz="2400" b="1">
                <a:latin typeface="Verdana"/>
                <a:ea typeface="Verdana"/>
                <a:cs typeface="Verdana"/>
              </a:rPr>
              <a:t>Koksnes kravu, kurā radionuklīda Cs-137 īpatnējā radioaktivitāte pārsniedz 10 </a:t>
            </a:r>
            <a:r>
              <a:rPr lang="lv-LV" sz="2400" b="1" err="1">
                <a:latin typeface="Verdana"/>
                <a:ea typeface="Verdana"/>
                <a:cs typeface="Verdana"/>
              </a:rPr>
              <a:t>Bq</a:t>
            </a:r>
            <a:r>
              <a:rPr lang="lv-LV" sz="2400" b="1">
                <a:latin typeface="Verdana"/>
                <a:ea typeface="Verdana"/>
                <a:cs typeface="Verdana"/>
              </a:rPr>
              <a:t>/kg sausā koksnē, </a:t>
            </a:r>
            <a:r>
              <a:rPr lang="lv-LV" sz="2400" b="1" u="sng">
                <a:solidFill>
                  <a:srgbClr val="FF0000"/>
                </a:solidFill>
                <a:latin typeface="Verdana"/>
                <a:ea typeface="Verdana"/>
                <a:cs typeface="Verdana"/>
              </a:rPr>
              <a:t>aizliegts</a:t>
            </a:r>
            <a:r>
              <a:rPr lang="lv-LV" sz="2400" b="1">
                <a:solidFill>
                  <a:srgbClr val="FF0000"/>
                </a:solidFill>
                <a:latin typeface="Verdana"/>
                <a:ea typeface="Verdana"/>
                <a:cs typeface="Verdana"/>
              </a:rPr>
              <a:t> </a:t>
            </a:r>
            <a:r>
              <a:rPr lang="lv-LV" sz="2400" b="1">
                <a:latin typeface="Verdana"/>
                <a:ea typeface="Verdana"/>
                <a:cs typeface="Verdana"/>
              </a:rPr>
              <a:t>ievest Latvijā izmantošanai par biomasas kurināmo!</a:t>
            </a: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3B0A3B-18EE-45E3-9D1C-67D4B59DA8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418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7C01E-4300-439C-8496-6C1FB76D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/>
              <a:t>Prasības koksnes ievešanai Latvijā (5)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9E4A7-1019-4790-A4FD-88131FC10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718722"/>
            <a:ext cx="7487548" cy="49106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200">
                <a:latin typeface="Verdana"/>
                <a:ea typeface="Verdana"/>
                <a:cs typeface="Verdana"/>
              </a:rPr>
              <a:t>Ja koksnes ievešanas mērķis </a:t>
            </a:r>
            <a:r>
              <a:rPr lang="lv-LV" sz="2200" b="1">
                <a:latin typeface="Verdana"/>
                <a:ea typeface="Verdana"/>
                <a:cs typeface="Verdana"/>
              </a:rPr>
              <a:t>nav izmantošana par kurināmo</a:t>
            </a:r>
            <a:r>
              <a:rPr lang="lv-LV" sz="2200">
                <a:latin typeface="Verdana"/>
                <a:ea typeface="Verdana"/>
                <a:cs typeface="Verdana"/>
              </a:rPr>
              <a:t>, koksnes ievedējs nodrošina, ka katras kravas </a:t>
            </a:r>
            <a:r>
              <a:rPr lang="lv-LV" sz="2200" b="1">
                <a:latin typeface="Verdana"/>
                <a:ea typeface="Verdana"/>
                <a:cs typeface="Verdana"/>
              </a:rPr>
              <a:t>pavaddokumentiem ir pievienots apliecinājuma dokumenta oriģināls vai apliecināta kopija </a:t>
            </a:r>
            <a:r>
              <a:rPr lang="lv-LV" sz="2200">
                <a:latin typeface="Verdana"/>
                <a:ea typeface="Verdana"/>
                <a:cs typeface="Verdana"/>
              </a:rPr>
              <a:t>(papīra dokumenta formā, latviešu vai angļu valodā).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lv-LV" sz="1800">
                <a:latin typeface="Verdana"/>
                <a:ea typeface="Verdana"/>
                <a:cs typeface="Verdana"/>
              </a:rPr>
              <a:t>Apliecinājuma dokumenta kopiju apliecina organizācija, kas dokumentu izsniegusi, vai koksnes ievedējs.</a:t>
            </a:r>
          </a:p>
          <a:p>
            <a:pPr marL="342900" indent="-342900" algn="just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200" b="1">
                <a:latin typeface="Verdana"/>
                <a:ea typeface="Verdana"/>
                <a:cs typeface="Verdana"/>
              </a:rPr>
              <a:t>Ja koksni ieved no valsts, kas nav Eiropas Ekonomikas zonas valsts</a:t>
            </a:r>
            <a:r>
              <a:rPr lang="lv-LV" sz="2200">
                <a:latin typeface="Verdana"/>
                <a:ea typeface="Verdana"/>
                <a:cs typeface="Verdana"/>
              </a:rPr>
              <a:t>, un laiž brīvā apgrozībā, koksnes ievedējs muitas deklarācijai </a:t>
            </a:r>
            <a:r>
              <a:rPr lang="lv-LV" sz="2200" b="1">
                <a:latin typeface="Verdana"/>
                <a:ea typeface="Verdana"/>
                <a:cs typeface="Verdana"/>
              </a:rPr>
              <a:t>pievieno </a:t>
            </a:r>
            <a:r>
              <a:rPr lang="lv-LV" sz="2200" b="1" err="1">
                <a:latin typeface="Verdana"/>
                <a:ea typeface="Verdana"/>
                <a:cs typeface="Verdana"/>
              </a:rPr>
              <a:t>radioloģiskās</a:t>
            </a:r>
            <a:r>
              <a:rPr lang="lv-LV" sz="2200" b="1">
                <a:latin typeface="Verdana"/>
                <a:ea typeface="Verdana"/>
                <a:cs typeface="Verdana"/>
              </a:rPr>
              <a:t> pārbaudes dokumentu vai apliecinājuma dokumentu</a:t>
            </a:r>
            <a:r>
              <a:rPr lang="lv-LV" sz="2200">
                <a:latin typeface="Verdana"/>
                <a:ea typeface="Verdana"/>
                <a:cs typeface="Verdana"/>
              </a:rPr>
              <a:t>.</a:t>
            </a:r>
            <a:endParaRPr lang="en-US" sz="2200">
              <a:latin typeface="Verdana"/>
              <a:ea typeface="Verdana"/>
              <a:cs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3B0A3B-18EE-45E3-9D1C-67D4B59DA8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0054F00-DCC0-4FF8-9E8D-34FAF3F68BBD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371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928</Words>
  <Application>Microsoft Office PowerPoint</Application>
  <PresentationFormat>Slaidrāde ekrānā (4:3)</PresentationFormat>
  <Paragraphs>167</Paragraphs>
  <Slides>23</Slides>
  <Notes>15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Koksnes, kas ievesta Latvijā no citas valsts, izmantošana no radiācijas drošības viedokļa  2021.gada 14.aprīlī</vt:lpstr>
      <vt:lpstr>Saturs</vt:lpstr>
      <vt:lpstr>MK noteikumu Nr.576 piemērošana (1)</vt:lpstr>
      <vt:lpstr>MK noteikumu Nr.576 piemērošana (2)</vt:lpstr>
      <vt:lpstr>Prasības koksnes ievešanai Latvijā (1)</vt:lpstr>
      <vt:lpstr>Prasības koksnes ievešanai Latvijā (2)</vt:lpstr>
      <vt:lpstr>Prasības koksnes ievešanai Latvijā (3)</vt:lpstr>
      <vt:lpstr>Prasības koksnes ievešanai Latvijā (4)</vt:lpstr>
      <vt:lpstr>Prasības koksnes ievešanai Latvijā (5)</vt:lpstr>
      <vt:lpstr>Prasības koksnes ievešanai Latvijā (6)</vt:lpstr>
      <vt:lpstr>Prasības koksnes ievešanai Latvijā (7)</vt:lpstr>
      <vt:lpstr>Koksnes kravas nodošana</vt:lpstr>
      <vt:lpstr>Koksnes atgriešana</vt:lpstr>
      <vt:lpstr>Prasības sadedzināšanas iekārtu operatoriem (1)</vt:lpstr>
      <vt:lpstr>Prasības sadedzināšanas iekārtu operatoriem (2)</vt:lpstr>
      <vt:lpstr>Prasības sadedzināšanas iekārtas operatoriem (3)</vt:lpstr>
      <vt:lpstr>Prasības sadedzināšanas iekārtas operatoriem (4)</vt:lpstr>
      <vt:lpstr>Prasības sadedzināšanas iekārtas operatoriem (5)</vt:lpstr>
      <vt:lpstr>Koksnes pelnu apsaimniekošana </vt:lpstr>
      <vt:lpstr>Rekomendācijas pelnu paraugu ņemšanai (1)</vt:lpstr>
      <vt:lpstr>Rekomendācijas pelnu paraugu ņemšanai (2)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Prasības aizsardzībai pret jonizējošo starojumu, ko izraisa radionuklīda cēzija 137 saturs koksnē, kas ievesta Latvijā no citas valsts</dc:title>
  <dc:creator>Emils Zalcmanis</dc:creator>
  <cp:lastModifiedBy>Dace Šatrovska</cp:lastModifiedBy>
  <cp:revision>10</cp:revision>
  <dcterms:created xsi:type="dcterms:W3CDTF">2020-11-05T10:56:21Z</dcterms:created>
  <dcterms:modified xsi:type="dcterms:W3CDTF">2021-04-15T11:32:23Z</dcterms:modified>
</cp:coreProperties>
</file>