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1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5E0647A-81A5-B00C-CA85-778E3444FAE3}" name="Agnese Aizpuriete" initials="AA" userId="S::agnese.aizpuriete@vvd.gov.lv::3d087c51-4a12-42f9-ab1e-b85fe8332eb2" providerId="AD"/>
  <p188:author id="{54AC5BE2-1A38-BE43-2D47-85716E210009}" name="Andris Romans" initials="AR" userId="S::andris.romans@vvd.gov.lv::1cb50462-8b36-4209-8850-2dc9cd7a771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620697-E267-4EB7-A7D4-F164CF7C52D4}" v="867" dt="2022-11-10T13:36:27.062"/>
    <p1510:client id="{30276080-648A-0565-777F-68ECC91514B3}" v="355" dt="2022-11-09T15:32:09.373"/>
    <p1510:client id="{3845060D-D56D-336D-220D-9FC871CC1E2B}" v="1908" dt="2022-11-09T15:32:24.894"/>
    <p1510:client id="{3E2C5A46-58BB-7A10-8E5C-52036D0A168A}" v="151" vWet="152" dt="2022-11-09T15:57:44.473"/>
    <p1510:client id="{6E786AE7-42B8-A7BC-2DFB-5B9A1BB2A78B}" v="4" dt="2022-11-10T13:34:39.812"/>
    <p1510:client id="{A178A07E-6CA2-4498-4A05-153BC86A2BE7}" v="36" dt="2022-11-10T09:19:21.884"/>
    <p1510:client id="{B1344024-390D-681D-BBC5-26EF45F84B1E}" v="2" dt="2022-11-09T13:39:09.248"/>
    <p1510:client id="{E9E37806-59D2-9F9B-6964-1B8571659AC6}" v="2" dt="2022-11-14T14:47:04.4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B199E7-3347-4743-BD56-D4EB2387E2FA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478F6B-E66C-43E5-99BF-BA8CBEAB9A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61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24C6A-25C9-4BD2-B1F0-FD9EB3595000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28505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C7B63-FD6A-6797-2F4A-DF267DCAA0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D8D75E-924A-3BDB-30B5-2DBD9A8697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5B3C97-9ABF-46A6-5367-9032C1C1A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4840-DD3E-409C-A155-B178796799C5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3A3655-C3C1-D40D-B715-C71D5DCD4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46AE12-37E0-08DF-07CA-723095510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97163-B369-4BCA-9DD6-91688D0F6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174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908FE-1DBF-4CF9-B346-AA5745B61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664748-740C-AC50-C80E-6A620B8E04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8E2EEA-A7F8-09E1-3608-737CECE81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4840-DD3E-409C-A155-B178796799C5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EEBBFF-8F5A-A643-90F3-40FFA7BA6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08DDA-2743-2E7B-E09A-CCD8CDF0E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97163-B369-4BCA-9DD6-91688D0F6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033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07D9E-8937-6BF7-07BA-78DC317078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970211-72BC-098A-8E48-9A0D35392E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64A62D-50D7-E873-0F7B-0E6D0DB9C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4840-DD3E-409C-A155-B178796799C5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18339-68C2-F327-6818-EFA3F4C77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34BF9B-6C39-E42C-67CE-A9A000580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97163-B369-4BCA-9DD6-91688D0F6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297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47156-499E-A5F3-E882-CBA5BF1DE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135DB7-6F1E-36AB-3C87-68C443B2E4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E2C900-0C8D-21B1-4653-E4B919165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4840-DD3E-409C-A155-B178796799C5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4AC100-9752-4C9C-7B60-13A08B606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80A870-0404-AE40-54F2-35B6BD922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97163-B369-4BCA-9DD6-91688D0F6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203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0C522-D003-0C86-C14F-BC910F58A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C1DDC-57C0-5FAE-B473-5690EF98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CE0E72-B2C0-5603-3236-0774617D7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4840-DD3E-409C-A155-B178796799C5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6F534D-DBB8-BAC6-6540-5418FBBDD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FDCB33-AB23-7F10-6433-97A163137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97163-B369-4BCA-9DD6-91688D0F6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101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8150A-2F1F-64CB-D1BF-5FB3919C6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B9AD83-E7FB-29C7-57DD-61EB34C85B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95763C-5721-59B4-95E0-B1023C496E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38A5FD-EEFE-00C1-00B5-116E3886F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4840-DD3E-409C-A155-B178796799C5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F1AFAC-CCB1-916C-B99D-6938C6AC5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21AC31-6ED7-14E8-66A5-D665CE02E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97163-B369-4BCA-9DD6-91688D0F6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162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E357C-F469-AF46-8C68-02B717A7B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A92445-92C1-4A89-BDEF-75D95B47EB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4C26B0-30F4-F13A-DF87-9734C9422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D7B54E-9D94-15C4-20BC-D781902A74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81E9BD-BD29-0265-714C-4B3D01BFA1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B794ED-A12F-030D-2864-F197297BF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4840-DD3E-409C-A155-B178796799C5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F6C833-63FC-A746-DB7E-45DA0EEE5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583F2E-1C54-E3F7-FFE7-0825460AC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97163-B369-4BCA-9DD6-91688D0F6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189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2340A-307B-961D-38F8-6494871B2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9B319A-5C45-770A-02C1-E39C65A33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4840-DD3E-409C-A155-B178796799C5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0AB8B0-0ECF-421A-95D1-F6323D55C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1CB37B-A0ED-DCE9-A999-59F745A3F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97163-B369-4BCA-9DD6-91688D0F6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696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C2938A-D5D0-9B59-0477-FA208DDD5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4840-DD3E-409C-A155-B178796799C5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F5DEAF-F8A1-1D15-CB71-4B5F6F51B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61253D-5563-A2A9-2D13-4BE4E10E5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97163-B369-4BCA-9DD6-91688D0F6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682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7A5F6-DDCD-348B-2117-6ACD7F22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A0F98-EF8A-9E05-AD60-228720A55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EB2AD-3937-0708-D449-82BFCF5D62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BA8562-934D-9158-35C4-C34324A5A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4840-DD3E-409C-A155-B178796799C5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B31FD4-D182-9602-BE88-A9DDCB53F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4B94FC-D0F0-BBE2-4023-7D188BE83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97163-B369-4BCA-9DD6-91688D0F6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674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C8F8B-25A5-694A-5EF7-9A6DDE721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ECD4B0-C233-C8F7-D83F-DFF3834134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496B23-211B-0014-6347-9FC1BD1409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A50BE2-BF6D-DD44-65E1-2852D4FE0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4840-DD3E-409C-A155-B178796799C5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6464F9-FB8C-4D0B-2C48-316609459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E6126D-07C6-7827-DC63-284816F5E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97163-B369-4BCA-9DD6-91688D0F6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920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ADC646-2B8A-4C8F-FF42-763E4569E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A79C7E-67F5-FA07-343A-8EAC75B7DD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B9C761-BAC7-2782-6F54-84F0259C69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B4840-DD3E-409C-A155-B178796799C5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6336B6-5F46-445D-01F5-F513E17EF5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E0EA7A-BE1B-8E36-C9D3-1D922E9D61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97163-B369-4BCA-9DD6-91688D0F6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294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6C19556-8E5B-24E4-1F55-2927A4EB0C80}"/>
              </a:ext>
            </a:extLst>
          </p:cNvPr>
          <p:cNvSpPr/>
          <p:nvPr/>
        </p:nvSpPr>
        <p:spPr>
          <a:xfrm>
            <a:off x="0" y="6445772"/>
            <a:ext cx="12192000" cy="412229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876B24-A95C-AE35-7807-ECFF9A732E24}"/>
              </a:ext>
            </a:extLst>
          </p:cNvPr>
          <p:cNvSpPr/>
          <p:nvPr/>
        </p:nvSpPr>
        <p:spPr>
          <a:xfrm>
            <a:off x="5939884" y="1344635"/>
            <a:ext cx="790809" cy="1780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/>
          </a:p>
        </p:txBody>
      </p:sp>
      <p:sp>
        <p:nvSpPr>
          <p:cNvPr id="29" name="Taisnstūris 12">
            <a:extLst>
              <a:ext uri="{FF2B5EF4-FFF2-40B4-BE49-F238E27FC236}">
                <a16:creationId xmlns:a16="http://schemas.microsoft.com/office/drawing/2014/main" id="{2F4053FB-DB8D-1B72-962D-B4B6D5AFFBF7}"/>
              </a:ext>
            </a:extLst>
          </p:cNvPr>
          <p:cNvSpPr/>
          <p:nvPr/>
        </p:nvSpPr>
        <p:spPr>
          <a:xfrm>
            <a:off x="0" y="0"/>
            <a:ext cx="12192000" cy="1421637"/>
          </a:xfrm>
          <a:prstGeom prst="rect">
            <a:avLst/>
          </a:prstGeom>
          <a:solidFill>
            <a:srgbClr val="598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64444D-40C2-7A32-EE86-6142C60E9AC1}"/>
              </a:ext>
            </a:extLst>
          </p:cNvPr>
          <p:cNvSpPr txBox="1"/>
          <p:nvPr/>
        </p:nvSpPr>
        <p:spPr>
          <a:xfrm>
            <a:off x="-569626" y="157319"/>
            <a:ext cx="127616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3200" b="1" dirty="0">
                <a:solidFill>
                  <a:schemeClr val="bg1"/>
                </a:solidFill>
                <a:latin typeface="Gilroy-Bold" panose="00000800000000000000" pitchFamily="2" charset="-70"/>
                <a:ea typeface="Verdana" panose="020B0604030504040204" pitchFamily="34" charset="0"/>
              </a:rPr>
              <a:t>Kur sastopama radiācija? </a:t>
            </a:r>
            <a:endParaRPr lang="lv-LV" sz="3200" b="1" dirty="0">
              <a:solidFill>
                <a:schemeClr val="bg1"/>
              </a:solidFill>
              <a:latin typeface="Gilroy-Bold" panose="00000800000000000000" pitchFamily="2" charset="-70"/>
            </a:endParaRPr>
          </a:p>
        </p:txBody>
      </p:sp>
      <p:sp>
        <p:nvSpPr>
          <p:cNvPr id="32" name="Google Shape;55;p13">
            <a:extLst>
              <a:ext uri="{FF2B5EF4-FFF2-40B4-BE49-F238E27FC236}">
                <a16:creationId xmlns:a16="http://schemas.microsoft.com/office/drawing/2014/main" id="{22C5E440-BBF5-91F8-3BBC-51649F2C47F6}"/>
              </a:ext>
            </a:extLst>
          </p:cNvPr>
          <p:cNvSpPr/>
          <p:nvPr/>
        </p:nvSpPr>
        <p:spPr>
          <a:xfrm rot="7260675">
            <a:off x="-791836" y="-1522386"/>
            <a:ext cx="2092222" cy="2504909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D4D4D7">
              <a:alpha val="70000"/>
            </a:srgbClr>
          </a:solidFill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FFEEA0-86A7-4B90-0547-5036F86CCF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1878" y="-13811"/>
            <a:ext cx="969649" cy="658952"/>
          </a:xfrm>
          <a:prstGeom prst="rect">
            <a:avLst/>
          </a:prstGeom>
        </p:spPr>
      </p:pic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DEF14A99-C2F5-57D9-1F90-F6E638C522CC}"/>
              </a:ext>
            </a:extLst>
          </p:cNvPr>
          <p:cNvGraphicFramePr>
            <a:graphicFrameLocks noGrp="1"/>
          </p:cNvGraphicFramePr>
          <p:nvPr/>
        </p:nvGraphicFramePr>
        <p:xfrm>
          <a:off x="0" y="842288"/>
          <a:ext cx="12213725" cy="6015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00">
                  <a:extLst>
                    <a:ext uri="{9D8B030D-6E8A-4147-A177-3AD203B41FA5}">
                      <a16:colId xmlns:a16="http://schemas.microsoft.com/office/drawing/2014/main" val="925830220"/>
                    </a:ext>
                  </a:extLst>
                </a:gridCol>
                <a:gridCol w="2165042">
                  <a:extLst>
                    <a:ext uri="{9D8B030D-6E8A-4147-A177-3AD203B41FA5}">
                      <a16:colId xmlns:a16="http://schemas.microsoft.com/office/drawing/2014/main" val="324072228"/>
                    </a:ext>
                  </a:extLst>
                </a:gridCol>
                <a:gridCol w="1819922">
                  <a:extLst>
                    <a:ext uri="{9D8B030D-6E8A-4147-A177-3AD203B41FA5}">
                      <a16:colId xmlns:a16="http://schemas.microsoft.com/office/drawing/2014/main" val="485239058"/>
                    </a:ext>
                  </a:extLst>
                </a:gridCol>
                <a:gridCol w="2387261">
                  <a:extLst>
                    <a:ext uri="{9D8B030D-6E8A-4147-A177-3AD203B41FA5}">
                      <a16:colId xmlns:a16="http://schemas.microsoft.com/office/drawing/2014/main" val="593560981"/>
                    </a:ext>
                  </a:extLst>
                </a:gridCol>
                <a:gridCol w="2002672">
                  <a:extLst>
                    <a:ext uri="{9D8B030D-6E8A-4147-A177-3AD203B41FA5}">
                      <a16:colId xmlns:a16="http://schemas.microsoft.com/office/drawing/2014/main" val="590734934"/>
                    </a:ext>
                  </a:extLst>
                </a:gridCol>
                <a:gridCol w="2124328">
                  <a:extLst>
                    <a:ext uri="{9D8B030D-6E8A-4147-A177-3AD203B41FA5}">
                      <a16:colId xmlns:a16="http://schemas.microsoft.com/office/drawing/2014/main" val="440196741"/>
                    </a:ext>
                  </a:extLst>
                </a:gridCol>
              </a:tblGrid>
              <a:tr h="910199">
                <a:tc>
                  <a:txBody>
                    <a:bodyPr/>
                    <a:lstStyle/>
                    <a:p>
                      <a:r>
                        <a:rPr lang="lv-LV" sz="1200" dirty="0"/>
                        <a:t>s</a:t>
                      </a:r>
                      <a:endParaRPr lang="en-US" sz="1200" dirty="0"/>
                    </a:p>
                  </a:txBody>
                  <a:tcPr marL="60960" marR="60960" marT="30480" marB="3048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>
                          <a:solidFill>
                            <a:schemeClr val="tx1"/>
                          </a:solidFill>
                          <a:latin typeface="Gilroy-Bold"/>
                        </a:rPr>
                        <a:t>DABISKAIS STAROJUMS</a:t>
                      </a:r>
                      <a:endParaRPr lang="en-US" sz="1600" dirty="0">
                        <a:solidFill>
                          <a:schemeClr val="tx1"/>
                        </a:solidFill>
                        <a:latin typeface="Gilroy-Bold" panose="00000800000000000000" charset="-70"/>
                      </a:endParaRPr>
                    </a:p>
                  </a:txBody>
                  <a:tcPr marL="60960" marR="60960" marT="30480" marB="30480" anchor="ctr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>
                          <a:solidFill>
                            <a:schemeClr val="tx1"/>
                          </a:solidFill>
                          <a:latin typeface="Gilroy-Bold"/>
                        </a:rPr>
                        <a:t>MEDICĪNISKĀ APSTAROŠANA </a:t>
                      </a:r>
                      <a:endParaRPr lang="en-US" sz="1600" dirty="0">
                        <a:solidFill>
                          <a:schemeClr val="tx1"/>
                        </a:solidFill>
                        <a:latin typeface="Gilroy-Bold" panose="00000800000000000000" charset="-70"/>
                      </a:endParaRPr>
                    </a:p>
                  </a:txBody>
                  <a:tcPr marL="60960" marR="60960" marT="30480" marB="30480" anchor="ctr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>
                          <a:solidFill>
                            <a:schemeClr val="tx1"/>
                          </a:solidFill>
                          <a:latin typeface="Gilroy-Bold"/>
                        </a:rPr>
                        <a:t>VĒSTURISKI RADIOAKTĪVIE PRIEKŠMETI</a:t>
                      </a:r>
                      <a:endParaRPr lang="en-US" sz="1600" dirty="0">
                        <a:solidFill>
                          <a:schemeClr val="tx1"/>
                        </a:solidFill>
                        <a:latin typeface="Gilroy-Bold" panose="00000800000000000000" charset="-70"/>
                      </a:endParaRPr>
                    </a:p>
                  </a:txBody>
                  <a:tcPr marL="60960" marR="60960" marT="30480" marB="30480" anchor="ctr"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sz="1600" dirty="0">
                          <a:solidFill>
                            <a:schemeClr val="tx1"/>
                          </a:solidFill>
                          <a:latin typeface="Gilroy-Bold"/>
                        </a:rPr>
                        <a:t>RADIĀCIJAS AVĀRIJAS</a:t>
                      </a:r>
                      <a:endParaRPr lang="en-US" sz="1600" dirty="0">
                        <a:solidFill>
                          <a:schemeClr val="tx1"/>
                        </a:solidFill>
                        <a:latin typeface="Gilroy-Bold" panose="00000800000000000000" charset="-70"/>
                      </a:endParaRPr>
                    </a:p>
                  </a:txBody>
                  <a:tcPr marL="60960" marR="60960" marT="30480" marB="30480" anchor="ctr">
                    <a:solidFill>
                      <a:srgbClr val="FF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6393623"/>
                  </a:ext>
                </a:extLst>
              </a:tr>
              <a:tr h="816050">
                <a:tc>
                  <a:txBody>
                    <a:bodyPr/>
                    <a:lstStyle/>
                    <a:p>
                      <a:pPr algn="ctr"/>
                      <a:r>
                        <a:rPr lang="lv-LV" sz="1800" b="1" kern="1200" dirty="0">
                          <a:solidFill>
                            <a:schemeClr val="tx1"/>
                          </a:solidFill>
                          <a:latin typeface="Gilroy-Bold" panose="00000800000000000000" pitchFamily="2" charset="-70"/>
                          <a:ea typeface="+mn-ea"/>
                          <a:cs typeface="+mn-cs"/>
                        </a:rPr>
                        <a:t>Radiācijas avoti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Gilroy-Bold" panose="00000800000000000000" pitchFamily="2" charset="-70"/>
                        <a:ea typeface="+mn-ea"/>
                        <a:cs typeface="+mn-cs"/>
                      </a:endParaRPr>
                    </a:p>
                  </a:txBody>
                  <a:tcPr marL="60960" marR="60960" marT="30480" marB="3048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kern="1200" dirty="0">
                          <a:solidFill>
                            <a:schemeClr val="dk1"/>
                          </a:solidFill>
                          <a:latin typeface="Gilroy-Bold" panose="00000800000000000000" pitchFamily="2" charset="-70"/>
                          <a:ea typeface="+mn-ea"/>
                          <a:cs typeface="+mn-cs"/>
                        </a:rPr>
                        <a:t>Kosmiskais starojums, būvmateriāli,</a:t>
                      </a:r>
                    </a:p>
                    <a:p>
                      <a:pPr algn="ctr"/>
                      <a:r>
                        <a:rPr lang="lv-LV" sz="1400" kern="1200" dirty="0">
                          <a:solidFill>
                            <a:schemeClr val="dk1"/>
                          </a:solidFill>
                          <a:latin typeface="Gilroy-Bold" panose="00000800000000000000" pitchFamily="2" charset="-70"/>
                          <a:ea typeface="+mn-ea"/>
                          <a:cs typeface="+mn-cs"/>
                        </a:rPr>
                        <a:t>radona gāze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Gilroy-Bold" panose="00000800000000000000" pitchFamily="2" charset="-70"/>
                        <a:ea typeface="+mn-ea"/>
                        <a:cs typeface="+mn-cs"/>
                      </a:endParaRPr>
                    </a:p>
                  </a:txBody>
                  <a:tcPr marL="60960" marR="60960" marT="30480" marB="30480" anchor="ctr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kern="1200" dirty="0" err="1">
                          <a:solidFill>
                            <a:schemeClr val="dk1"/>
                          </a:solidFill>
                          <a:latin typeface="Gilroy-Bold" panose="00000800000000000000" pitchFamily="2" charset="-70"/>
                          <a:ea typeface="+mn-ea"/>
                          <a:cs typeface="+mn-cs"/>
                        </a:rPr>
                        <a:t>Radiodiagnostika</a:t>
                      </a:r>
                      <a:r>
                        <a:rPr lang="lv-LV" sz="1400" kern="1200" dirty="0">
                          <a:solidFill>
                            <a:schemeClr val="dk1"/>
                          </a:solidFill>
                          <a:latin typeface="Gilroy-Bold" panose="00000800000000000000" pitchFamily="2" charset="-70"/>
                          <a:ea typeface="+mn-ea"/>
                          <a:cs typeface="+mn-cs"/>
                        </a:rPr>
                        <a:t> (rentgens) un radioterapija</a:t>
                      </a:r>
                    </a:p>
                  </a:txBody>
                  <a:tcPr marL="60960" marR="60960" marT="30480" marB="30480" anchor="ctr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Gilroy-Bold" panose="00000800000000000000" pitchFamily="2" charset="-70"/>
                        </a:rPr>
                        <a:t>Pulksteņi, kompasi, </a:t>
                      </a:r>
                    </a:p>
                    <a:p>
                      <a:pPr algn="ctr"/>
                      <a:r>
                        <a:rPr lang="lv-LV" sz="1400" dirty="0">
                          <a:latin typeface="Gilroy-Bold" panose="00000800000000000000" pitchFamily="2" charset="-70"/>
                        </a:rPr>
                        <a:t>militāri priekšmeti, </a:t>
                      </a:r>
                    </a:p>
                    <a:p>
                      <a:pPr algn="ctr"/>
                      <a:r>
                        <a:rPr lang="lv-LV" sz="1400" dirty="0">
                          <a:latin typeface="Gilroy-Bold" panose="00000800000000000000" pitchFamily="2" charset="-70"/>
                        </a:rPr>
                        <a:t>dūmu detektori</a:t>
                      </a:r>
                      <a:endParaRPr lang="lv-LV" sz="1400" kern="1200" dirty="0">
                        <a:solidFill>
                          <a:schemeClr val="dk1"/>
                        </a:solidFill>
                        <a:latin typeface="Gilroy-Bold" panose="00000800000000000000" pitchFamily="2" charset="-70"/>
                        <a:ea typeface="+mn-ea"/>
                        <a:cs typeface="+mn-cs"/>
                      </a:endParaRPr>
                    </a:p>
                  </a:txBody>
                  <a:tcPr marL="60960" marR="60960" marT="30480" marB="30480" anchor="ctr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Gilroy-Bold" panose="00000800000000000000" pitchFamily="2" charset="-70"/>
                        </a:rPr>
                        <a:t>Vietēja mēroga radiācijas avārija</a:t>
                      </a:r>
                      <a:endParaRPr lang="lv-LV" sz="1400" kern="1200" dirty="0">
                        <a:solidFill>
                          <a:schemeClr val="dk1"/>
                        </a:solidFill>
                        <a:latin typeface="Gilroy-Bold" panose="00000800000000000000" pitchFamily="2" charset="-70"/>
                        <a:ea typeface="+mn-ea"/>
                        <a:cs typeface="+mn-cs"/>
                      </a:endParaRPr>
                    </a:p>
                  </a:txBody>
                  <a:tcPr marL="60960" marR="60960" marT="30480" marB="30480" anchor="ctr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Gilroy-Bold" panose="00000800000000000000" pitchFamily="2" charset="-70"/>
                        </a:rPr>
                        <a:t>Pārrobežu radioaktīvais piesārņojums</a:t>
                      </a:r>
                      <a:endParaRPr lang="lv-LV" sz="1400" kern="1200" dirty="0">
                        <a:solidFill>
                          <a:schemeClr val="dk1"/>
                        </a:solidFill>
                        <a:latin typeface="Gilroy-Bold" panose="00000800000000000000" pitchFamily="2" charset="-70"/>
                        <a:ea typeface="+mn-ea"/>
                        <a:cs typeface="+mn-cs"/>
                      </a:endParaRPr>
                    </a:p>
                  </a:txBody>
                  <a:tcPr marL="60960" marR="60960" marT="30480" marB="30480" anchor="ctr"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8291274"/>
                  </a:ext>
                </a:extLst>
              </a:tr>
              <a:tr h="1563954">
                <a:tc>
                  <a:txBody>
                    <a:bodyPr/>
                    <a:lstStyle/>
                    <a:p>
                      <a:pPr algn="ctr"/>
                      <a:endParaRPr lang="lv-LV" sz="1800" b="1" dirty="0">
                        <a:solidFill>
                          <a:schemeClr val="tx1"/>
                        </a:solidFill>
                        <a:latin typeface="Gilroy-Bold"/>
                      </a:endParaRPr>
                    </a:p>
                    <a:p>
                      <a:pPr algn="ctr"/>
                      <a:endParaRPr lang="lv-LV" sz="1800" b="1" dirty="0">
                        <a:solidFill>
                          <a:schemeClr val="tx1"/>
                        </a:solidFill>
                        <a:latin typeface="Gilroy-Bold"/>
                      </a:endParaRPr>
                    </a:p>
                    <a:p>
                      <a:pPr algn="ctr"/>
                      <a:r>
                        <a:rPr lang="lv-LV" sz="1800" b="1" dirty="0">
                          <a:solidFill>
                            <a:schemeClr val="tx1"/>
                          </a:solidFill>
                          <a:latin typeface="Gilroy-Bold"/>
                        </a:rPr>
                        <a:t>Apstarošanas</a:t>
                      </a:r>
                    </a:p>
                    <a:p>
                      <a:pPr algn="ctr"/>
                      <a:r>
                        <a:rPr lang="lv-LV" sz="1800" b="1" dirty="0">
                          <a:solidFill>
                            <a:schemeClr val="tx1"/>
                          </a:solidFill>
                          <a:latin typeface="Gilroy-Bold"/>
                        </a:rPr>
                        <a:t>riski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Gilroy-Bold" panose="00000800000000000000" charset="-70"/>
                      </a:endParaRPr>
                    </a:p>
                  </a:txBody>
                  <a:tcPr marL="60960" marR="60960" marT="30480" marB="3048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Gilroy Light" panose="00000400000000000000" pitchFamily="50" charset="-70"/>
                        </a:rPr>
                        <a:t>Maznozīmīgs risks </a:t>
                      </a:r>
                    </a:p>
                    <a:p>
                      <a:pPr algn="ctr"/>
                      <a:r>
                        <a:rPr lang="lv-LV" sz="1400" dirty="0">
                          <a:latin typeface="Gilroy Light" panose="00000400000000000000" pitchFamily="50" charset="-70"/>
                        </a:rPr>
                        <a:t>no radona gāzes</a:t>
                      </a:r>
                      <a:endParaRPr lang="en-US" sz="1400" dirty="0">
                        <a:latin typeface="Gilroy Light" panose="00000400000000000000" pitchFamily="50" charset="-70"/>
                      </a:endParaRPr>
                    </a:p>
                  </a:txBody>
                  <a:tcPr marL="60960" marR="60960" marT="30480" marB="3048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kern="1200" dirty="0">
                          <a:solidFill>
                            <a:schemeClr val="dk1"/>
                          </a:solidFill>
                          <a:effectLst/>
                          <a:latin typeface="Gilroy Light" panose="00000400000000000000" pitchFamily="50" charset="-70"/>
                          <a:ea typeface="+mn-ea"/>
                          <a:cs typeface="+mn-cs"/>
                        </a:rPr>
                        <a:t>Nepamatots izmeklējums,</a:t>
                      </a:r>
                    </a:p>
                    <a:p>
                      <a:pPr algn="ctr"/>
                      <a:r>
                        <a:rPr lang="lv-LV" sz="1400" kern="1200" dirty="0">
                          <a:solidFill>
                            <a:schemeClr val="dk1"/>
                          </a:solidFill>
                          <a:effectLst/>
                          <a:latin typeface="Gilroy Light" panose="00000400000000000000" pitchFamily="50" charset="-70"/>
                          <a:ea typeface="+mn-ea"/>
                          <a:cs typeface="+mn-cs"/>
                        </a:rPr>
                        <a:t>pacients saņem pārāk lielu starojuma dozu</a:t>
                      </a:r>
                      <a:endParaRPr lang="en-US" sz="1400" dirty="0">
                        <a:latin typeface="Gilroy Light" panose="00000400000000000000" pitchFamily="50" charset="-70"/>
                      </a:endParaRPr>
                    </a:p>
                  </a:txBody>
                  <a:tcPr marL="60960" marR="60960" marT="30480" marB="3048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800" dirty="0">
                        <a:latin typeface="Gilroy Light" panose="00000400000000000000" pitchFamily="50" charset="-70"/>
                      </a:endParaRPr>
                    </a:p>
                    <a:p>
                      <a:pPr algn="ctr"/>
                      <a:endParaRPr lang="lv-LV" sz="100" dirty="0">
                        <a:latin typeface="Gilroy Light" panose="00000400000000000000" pitchFamily="50" charset="-70"/>
                      </a:endParaRPr>
                    </a:p>
                    <a:p>
                      <a:pPr algn="ctr"/>
                      <a:r>
                        <a:rPr lang="lv-LV" sz="1400" dirty="0">
                          <a:latin typeface="Gilroy Light" panose="00000400000000000000" pitchFamily="50" charset="-70"/>
                        </a:rPr>
                        <a:t>Nepamatota apstarošana, iekšējs apstarojums radioaktīvām </a:t>
                      </a:r>
                    </a:p>
                    <a:p>
                      <a:pPr algn="ctr"/>
                      <a:r>
                        <a:rPr lang="lv-LV" sz="1400" dirty="0">
                          <a:latin typeface="Gilroy Light" panose="00000400000000000000" pitchFamily="50" charset="-70"/>
                        </a:rPr>
                        <a:t>daļiņām/putekļiem nokļūstot cilvēka organismā</a:t>
                      </a:r>
                    </a:p>
                    <a:p>
                      <a:pPr algn="ctr"/>
                      <a:endParaRPr lang="en-US" sz="400" dirty="0">
                        <a:latin typeface="Gilroy Light" panose="00000400000000000000" pitchFamily="50" charset="-70"/>
                      </a:endParaRPr>
                    </a:p>
                  </a:txBody>
                  <a:tcPr marL="60960" marR="60960" marT="30480" marB="3048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400" kern="1200" noProof="0" dirty="0">
                          <a:solidFill>
                            <a:schemeClr val="dk1"/>
                          </a:solidFill>
                          <a:latin typeface="Gilroy Light" panose="00000400000000000000" pitchFamily="50" charset="-70"/>
                          <a:ea typeface="+mn-ea"/>
                          <a:cs typeface="+mn-cs"/>
                        </a:rPr>
                        <a:t>Zems risks, lokāla mēroga sekas (Latvijā nav aktīvu kodoliekārtu)</a:t>
                      </a:r>
                      <a:endParaRPr lang="en-US" sz="1400" dirty="0">
                        <a:latin typeface="Gilroy Light" panose="00000400000000000000" pitchFamily="50" charset="-70"/>
                      </a:endParaRPr>
                    </a:p>
                  </a:txBody>
                  <a:tcPr marL="60960" marR="60960" marT="30480" marB="3048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kern="1200" noProof="0" dirty="0">
                          <a:solidFill>
                            <a:schemeClr val="dk1"/>
                          </a:solidFill>
                          <a:latin typeface="Gilroy Light" panose="00000400000000000000" pitchFamily="50" charset="-70"/>
                          <a:ea typeface="+mn-ea"/>
                          <a:cs typeface="+mn-cs"/>
                        </a:rPr>
                        <a:t>Zems risks, var izraisīt nozīmīgas sekas</a:t>
                      </a:r>
                      <a:endParaRPr lang="en-US" sz="1400" dirty="0">
                        <a:latin typeface="Gilroy Light" panose="00000400000000000000" pitchFamily="50" charset="-70"/>
                      </a:endParaRPr>
                    </a:p>
                  </a:txBody>
                  <a:tcPr marL="60959" marR="60959" marT="30480" marB="3048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2325561"/>
                  </a:ext>
                </a:extLst>
              </a:tr>
              <a:tr h="400956">
                <a:tc rowSpan="3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lv-LV" sz="1800" b="1" dirty="0">
                        <a:latin typeface="Gilroy-Bold"/>
                      </a:endParaRPr>
                    </a:p>
                    <a:p>
                      <a:pPr lvl="0" algn="ctr">
                        <a:buNone/>
                      </a:pPr>
                      <a:endParaRPr lang="lv-LV" sz="1800" b="1" dirty="0">
                        <a:latin typeface="Gilroy-Bold"/>
                      </a:endParaRPr>
                    </a:p>
                    <a:p>
                      <a:pPr lvl="0" algn="ctr">
                        <a:buNone/>
                      </a:pPr>
                      <a:r>
                        <a:rPr lang="lv-LV" sz="1800" b="1" dirty="0">
                          <a:latin typeface="Gilroy-Bold"/>
                        </a:rPr>
                        <a:t>Rīcības</a:t>
                      </a:r>
                      <a:endParaRPr lang="en-US" sz="1800" b="1" dirty="0">
                        <a:latin typeface="Gilroy-Bold"/>
                      </a:endParaRPr>
                    </a:p>
                  </a:txBody>
                  <a:tcPr marL="60959" marR="60959" marT="30480" marB="3048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lvl="0" indent="0" algn="ctr">
                        <a:buFont typeface="Arial"/>
                        <a:buNone/>
                      </a:pPr>
                      <a:r>
                        <a:rPr lang="lv-LV" sz="1400" dirty="0">
                          <a:latin typeface="Gilroy-Bold" panose="00000800000000000000" pitchFamily="2" charset="-70"/>
                        </a:rPr>
                        <a:t>Atbildīgās iestādes nodrošina pasākumus un sadarbojas, lai aizsargātu iedzīvotājus un vidi no radiācijas ietekmes</a:t>
                      </a:r>
                    </a:p>
                  </a:txBody>
                  <a:tcPr marL="60959" marR="60959" marT="30480" marB="3048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0554509"/>
                  </a:ext>
                </a:extLst>
              </a:tr>
              <a:tr h="40095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lvl="0" indent="0" algn="ctr">
                        <a:buFont typeface="Arial"/>
                        <a:buNone/>
                      </a:pPr>
                      <a:r>
                        <a:rPr lang="lv-LV" sz="1400" dirty="0">
                          <a:latin typeface="Gilroy Light" panose="00000400000000000000" pitchFamily="50" charset="-70"/>
                        </a:rPr>
                        <a:t>Iedzīvotājiem svarīgi izprast radiācijas riskus un zināt, kā rīkoties. Iepazīsties ar pieejamo informāciju!</a:t>
                      </a:r>
                    </a:p>
                  </a:txBody>
                  <a:tcPr marL="60959" marR="60959" marT="30480" marB="3048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6943158"/>
                  </a:ext>
                </a:extLst>
              </a:tr>
              <a:tr h="1923597">
                <a:tc vMerge="1">
                  <a:txBody>
                    <a:bodyPr/>
                    <a:lstStyle/>
                    <a:p>
                      <a:endParaRPr lang="en-US" sz="1900">
                        <a:latin typeface="Gilroy-Bold" panose="00000800000000000000" charset="-70"/>
                      </a:endParaRPr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endParaRPr lang="lv-LV" sz="1600" dirty="0">
                        <a:latin typeface="Gilroy Light" panose="00000400000000000000" pitchFamily="50" charset="-70"/>
                      </a:endParaRP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400" dirty="0">
                          <a:latin typeface="Gilroy Light" panose="00000400000000000000" pitchFamily="50" charset="-70"/>
                        </a:rPr>
                        <a:t>Vēdināt telpas</a:t>
                      </a: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400" dirty="0">
                          <a:latin typeface="Gilroy Light" panose="00000400000000000000" pitchFamily="50" charset="-70"/>
                        </a:rPr>
                        <a:t>Ievērot preventīvus pasākumus būvniecībā</a:t>
                      </a:r>
                      <a:endParaRPr lang="en-US" sz="1400" dirty="0">
                        <a:latin typeface="Gilroy Light" panose="00000400000000000000" pitchFamily="50" charset="-70"/>
                      </a:endParaRPr>
                    </a:p>
                  </a:txBody>
                  <a:tcPr marL="60960" marR="60960" marT="30480" marB="3048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endParaRPr lang="lv-LV" sz="1400" dirty="0">
                        <a:latin typeface="Gilroy Light" panose="00000400000000000000" pitchFamily="50" charset="-70"/>
                      </a:endParaRPr>
                    </a:p>
                    <a:p>
                      <a:pPr marL="285750" lvl="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400" dirty="0">
                          <a:latin typeface="Gilroy Light" panose="00000400000000000000" pitchFamily="50" charset="-70"/>
                        </a:rPr>
                        <a:t>Ārsts pamato un optimizē izmeklējumu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400" dirty="0">
                          <a:latin typeface="Gilroy Light" panose="00000400000000000000" pitchFamily="50" charset="-70"/>
                        </a:rPr>
                        <a:t>Konsultēties ar ārstu </a:t>
                      </a:r>
                      <a:endParaRPr lang="en-US" sz="1400" dirty="0">
                        <a:latin typeface="Gilroy Light" panose="00000400000000000000" pitchFamily="50" charset="-70"/>
                      </a:endParaRPr>
                    </a:p>
                  </a:txBody>
                  <a:tcPr marL="60960" marR="60960" marT="30480" marB="3048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endParaRPr lang="lv-LV" sz="1400" kern="1200" dirty="0">
                        <a:solidFill>
                          <a:schemeClr val="dk1"/>
                        </a:solidFill>
                        <a:latin typeface="Gilroy Light" panose="00000400000000000000" pitchFamily="50" charset="-70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400" kern="1200" dirty="0">
                          <a:solidFill>
                            <a:schemeClr val="dk1"/>
                          </a:solidFill>
                          <a:latin typeface="Gilroy Light" panose="00000400000000000000" pitchFamily="50" charset="-70"/>
                          <a:ea typeface="+mn-ea"/>
                          <a:cs typeface="+mn-cs"/>
                        </a:rPr>
                        <a:t>Konsultēties ar VVD RDC par aizsardzības pasākumiem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400" kern="1200" dirty="0">
                          <a:solidFill>
                            <a:schemeClr val="dk1"/>
                          </a:solidFill>
                          <a:latin typeface="Gilroy Light" panose="00000400000000000000" pitchFamily="50" charset="-70"/>
                          <a:ea typeface="+mn-ea"/>
                          <a:cs typeface="+mn-cs"/>
                        </a:rPr>
                        <a:t>Nodot priekšmetus radioaktīvo atkritumu glabātavā “Radons”</a:t>
                      </a:r>
                      <a:endParaRPr lang="en-US" sz="1400" dirty="0">
                        <a:latin typeface="Gilroy Light" panose="00000400000000000000" pitchFamily="50" charset="-70"/>
                      </a:endParaRPr>
                    </a:p>
                  </a:txBody>
                  <a:tcPr marL="60960" marR="60960" marT="30480" marB="3048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endParaRPr lang="lv-LV" sz="1400" dirty="0">
                        <a:latin typeface="Gilroy Light" panose="00000400000000000000" pitchFamily="50" charset="-70"/>
                      </a:endParaRP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400" kern="1200" noProof="0" dirty="0">
                          <a:solidFill>
                            <a:schemeClr val="dk1"/>
                          </a:solidFill>
                          <a:latin typeface="Gilroy Light" panose="00000400000000000000" pitchFamily="50" charset="-70"/>
                          <a:ea typeface="+mn-ea"/>
                          <a:cs typeface="+mn-cs"/>
                        </a:rPr>
                        <a:t>Licencēti uzņēmumi nodrošina savu gatavību avārijām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400" kern="1200" noProof="0" dirty="0">
                          <a:solidFill>
                            <a:schemeClr val="dk1"/>
                          </a:solidFill>
                          <a:latin typeface="Gilroy Light" panose="00000400000000000000" pitchFamily="50" charset="-70"/>
                          <a:ea typeface="+mn-ea"/>
                          <a:cs typeface="+mn-cs"/>
                        </a:rPr>
                        <a:t>Sekot līdzi iestāžu norādījumiem</a:t>
                      </a:r>
                      <a:endParaRPr lang="en-US" sz="1400" dirty="0">
                        <a:latin typeface="Gilroy Light" panose="00000400000000000000" pitchFamily="50" charset="-70"/>
                      </a:endParaRPr>
                    </a:p>
                  </a:txBody>
                  <a:tcPr marL="60960" marR="60960" marT="30480" marB="3048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spcAft>
                          <a:spcPts val="600"/>
                        </a:spcAft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endParaRPr lang="lv-LV" sz="1400" b="0" i="0" u="none" strike="noStrike" noProof="0" dirty="0">
                        <a:latin typeface="Gilroy Light" panose="00000400000000000000" pitchFamily="50" charset="-70"/>
                      </a:endParaRPr>
                    </a:p>
                    <a:p>
                      <a:pPr marL="285750" lvl="0" indent="-285750">
                        <a:spcAft>
                          <a:spcPts val="600"/>
                        </a:spcAft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lv-LV" sz="1400" b="0" i="0" u="none" strike="noStrike" noProof="0" dirty="0">
                          <a:latin typeface="Gilroy Light" panose="00000400000000000000" pitchFamily="50" charset="-70"/>
                        </a:rPr>
                        <a:t>Uzturēties telpās</a:t>
                      </a:r>
                      <a:endParaRPr lang="en-US" sz="1400" b="0" i="0" u="none" strike="noStrike" noProof="0" dirty="0">
                        <a:latin typeface="Gilroy Light" panose="00000400000000000000" pitchFamily="50" charset="-70"/>
                      </a:endParaRPr>
                    </a:p>
                    <a:p>
                      <a:pPr marL="285750" lvl="0" indent="-285750">
                        <a:spcAft>
                          <a:spcPts val="600"/>
                        </a:spcAft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lv-LV" sz="1400" b="0" i="0" u="none" strike="noStrike" noProof="0" dirty="0">
                          <a:latin typeface="Gilroy Light" panose="00000400000000000000" pitchFamily="50" charset="-70"/>
                        </a:rPr>
                        <a:t>Iespējami pārtikas produktu ierobežojumi</a:t>
                      </a:r>
                      <a:endParaRPr lang="en-US" sz="1400" b="0" i="0" u="none" strike="noStrike" noProof="0" dirty="0">
                        <a:latin typeface="Gilroy Light" panose="00000400000000000000" pitchFamily="50" charset="-70"/>
                      </a:endParaRPr>
                    </a:p>
                    <a:p>
                      <a:pPr marL="285750" lvl="0" indent="-285750">
                        <a:spcAft>
                          <a:spcPts val="600"/>
                        </a:spcAft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lv-LV" sz="1400" b="0" i="0" u="none" strike="noStrike" noProof="0" dirty="0">
                          <a:latin typeface="Gilroy Light" panose="00000400000000000000" pitchFamily="50" charset="-70"/>
                        </a:rPr>
                        <a:t>Sekot līdzi oficiālai informācijai</a:t>
                      </a:r>
                      <a:endParaRPr lang="en-US" sz="1400" dirty="0">
                        <a:latin typeface="Gilroy Light" panose="00000400000000000000" pitchFamily="50" charset="-70"/>
                      </a:endParaRPr>
                    </a:p>
                  </a:txBody>
                  <a:tcPr marL="60960" marR="60960" marT="30480" marB="3048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1968497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66E8C8C1-C2FD-90ED-C146-FF0E9B2D1A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975" y="1000526"/>
            <a:ext cx="865608" cy="857441"/>
          </a:xfrm>
          <a:prstGeom prst="rect">
            <a:avLst/>
          </a:prstGeom>
        </p:spPr>
      </p:pic>
      <p:pic>
        <p:nvPicPr>
          <p:cNvPr id="11" name="Graphic 10" descr="Badge Tick1 with solid fill">
            <a:extLst>
              <a:ext uri="{FF2B5EF4-FFF2-40B4-BE49-F238E27FC236}">
                <a16:creationId xmlns:a16="http://schemas.microsoft.com/office/drawing/2014/main" id="{EF5B08E6-5BE3-9F0C-D05B-504881FC37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7187" y="4828704"/>
            <a:ext cx="699984" cy="699984"/>
          </a:xfrm>
          <a:prstGeom prst="rect">
            <a:avLst/>
          </a:prstGeom>
        </p:spPr>
      </p:pic>
      <p:pic>
        <p:nvPicPr>
          <p:cNvPr id="23" name="Graphic 22" descr="Wi-Fi outline">
            <a:extLst>
              <a:ext uri="{FF2B5EF4-FFF2-40B4-BE49-F238E27FC236}">
                <a16:creationId xmlns:a16="http://schemas.microsoft.com/office/drawing/2014/main" id="{865440BB-A4ED-2A01-0D7F-CD2C594461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728669" flipH="1">
            <a:off x="336178" y="2561870"/>
            <a:ext cx="1082001" cy="108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1771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174</Words>
  <Application>Microsoft Office PowerPoint</Application>
  <PresentationFormat>Widescreen</PresentationFormat>
  <Paragraphs>51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Arial,Sans-Serif</vt:lpstr>
      <vt:lpstr>Calibri</vt:lpstr>
      <vt:lpstr>Calibri Light</vt:lpstr>
      <vt:lpstr>Gilroy Light</vt:lpstr>
      <vt:lpstr>Gilroy-Bold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Karīna Dvorjaņinova</dc:creator>
  <cp:lastModifiedBy>Karīna Dvorjaņinova</cp:lastModifiedBy>
  <cp:revision>4</cp:revision>
  <dcterms:created xsi:type="dcterms:W3CDTF">2022-11-09T10:01:55Z</dcterms:created>
  <dcterms:modified xsi:type="dcterms:W3CDTF">2023-02-07T08:19:29Z</dcterms:modified>
</cp:coreProperties>
</file>